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6" r:id="rId4"/>
    <p:sldId id="298" r:id="rId5"/>
    <p:sldId id="304" r:id="rId6"/>
    <p:sldId id="305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'Resumen Partida'!$C$31:$C$35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</c:strCache>
            </c:strRef>
          </c:cat>
          <c:val>
            <c:numRef>
              <c:f>'Resumen Partida'!$D$31:$D$35</c:f>
              <c:numCache>
                <c:formatCode>0.0%</c:formatCode>
                <c:ptCount val="5"/>
                <c:pt idx="0">
                  <c:v>0.19965506241335129</c:v>
                </c:pt>
                <c:pt idx="1">
                  <c:v>7.7060407956353813E-2</c:v>
                </c:pt>
                <c:pt idx="2">
                  <c:v>0.47679368333444805</c:v>
                </c:pt>
                <c:pt idx="3">
                  <c:v>0.10302147363809677</c:v>
                </c:pt>
                <c:pt idx="4">
                  <c:v>0.13451441605913747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F3-4CCC-B037-E7B8170BD7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800" baseline="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8AE-4CF2-8A14-7186ED879043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38AE-4CF2-8A14-7186ED87904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38AE-4CF2-8A14-7186ED879043}"/>
              </c:ext>
            </c:extLst>
          </c:dPt>
          <c:dLbls>
            <c:dLbl>
              <c:idx val="0"/>
              <c:layout>
                <c:manualLayout>
                  <c:x val="2.222222222222222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AE-4CF2-8A14-7186ED879043}"/>
                </c:ext>
              </c:extLst>
            </c:dLbl>
            <c:dLbl>
              <c:idx val="1"/>
              <c:layout>
                <c:manualLayout>
                  <c:x val="2.5000000000000001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AE-4CF2-8A14-7186ED879043}"/>
                </c:ext>
              </c:extLst>
            </c:dLbl>
            <c:dLbl>
              <c:idx val="2"/>
              <c:layout>
                <c:manualLayout>
                  <c:x val="1.11111111111110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AE-4CF2-8A14-7186ED8790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Instituciones'!$C$14:$C$16</c:f>
              <c:strCache>
                <c:ptCount val="3"/>
                <c:pt idx="0">
                  <c:v>Secretaría</c:v>
                </c:pt>
                <c:pt idx="1">
                  <c:v>Instituto Nacional del Deporte</c:v>
                </c:pt>
                <c:pt idx="2">
                  <c:v>Fondo Nacional para el Fomento Deportivo</c:v>
                </c:pt>
              </c:strCache>
            </c:strRef>
          </c:cat>
          <c:val>
            <c:numRef>
              <c:f>'Resumen Instituciones'!$D$14:$D$16</c:f>
              <c:numCache>
                <c:formatCode>0.0%</c:formatCode>
                <c:ptCount val="3"/>
                <c:pt idx="0">
                  <c:v>5.90074927688444E-2</c:v>
                </c:pt>
                <c:pt idx="1">
                  <c:v>0.90393395165686852</c:v>
                </c:pt>
                <c:pt idx="2">
                  <c:v>3.7058555574287055E-2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AE-4CF2-8A14-7186ED8790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011840"/>
        <c:axId val="101013376"/>
        <c:axId val="0"/>
      </c:bar3DChart>
      <c:catAx>
        <c:axId val="101011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13376"/>
        <c:crosses val="autoZero"/>
        <c:auto val="1"/>
        <c:lblAlgn val="ctr"/>
        <c:lblOffset val="100"/>
        <c:noMultiLvlLbl val="0"/>
      </c:catAx>
      <c:valAx>
        <c:axId val="1010133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118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0864197530864196E-3"/>
                  <c:y val="-1.0156954442623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24-4FDD-8879-0DA832CEB9F2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24-4FDD-8879-0DA832CEB9F2}"/>
                </c:ext>
              </c:extLst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24-4FDD-8879-0DA832CEB9F2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24-4FDD-8879-0DA832CEB9F2}"/>
                </c:ext>
              </c:extLst>
            </c:dLbl>
            <c:dLbl>
              <c:idx val="5"/>
              <c:layout>
                <c:manualLayout>
                  <c:x val="-4.6296296296296294E-3"/>
                  <c:y val="1.1224130643578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24-4FDD-8879-0DA832CEB9F2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24-4FDD-8879-0DA832CEB9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Partida'!$X$19:$AH$19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Partida'!$X$20:$AH$20</c:f>
              <c:numCache>
                <c:formatCode>0.0%</c:formatCode>
                <c:ptCount val="11"/>
                <c:pt idx="0">
                  <c:v>2.0964388270898787E-2</c:v>
                </c:pt>
                <c:pt idx="1">
                  <c:v>3.6716770234236938E-2</c:v>
                </c:pt>
                <c:pt idx="2">
                  <c:v>6.2714995363060397E-2</c:v>
                </c:pt>
                <c:pt idx="3">
                  <c:v>0.12357181818683773</c:v>
                </c:pt>
                <c:pt idx="4">
                  <c:v>8.2591550434680638E-2</c:v>
                </c:pt>
                <c:pt idx="5">
                  <c:v>7.8203093390942904E-2</c:v>
                </c:pt>
                <c:pt idx="6">
                  <c:v>6.1140903364748089E-2</c:v>
                </c:pt>
                <c:pt idx="7">
                  <c:v>6.2886880176024895E-2</c:v>
                </c:pt>
                <c:pt idx="8">
                  <c:v>0.10443869074318957</c:v>
                </c:pt>
                <c:pt idx="9">
                  <c:v>7.057453953926042E-2</c:v>
                </c:pt>
                <c:pt idx="10">
                  <c:v>7.601044350995223E-2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24-4FDD-8879-0DA832CEB9F2}"/>
            </c:ext>
          </c:extLst>
        </c:ser>
        <c:ser>
          <c:idx val="1"/>
          <c:order val="1"/>
          <c:tx>
            <c:strRef>
              <c:f>'Resumen Partida'!$W$21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6.1728395061727828E-3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24-4FDD-8879-0DA832CEB9F2}"/>
                </c:ext>
              </c:extLst>
            </c:dLbl>
            <c:dLbl>
              <c:idx val="6"/>
              <c:layout>
                <c:manualLayout>
                  <c:x val="6.1728395061728392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24-4FDD-8879-0DA832CEB9F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Partida'!$X$19:$AH$19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Partida'!$X$21:$AH$21</c:f>
              <c:numCache>
                <c:formatCode>0.0%</c:formatCode>
                <c:ptCount val="11"/>
                <c:pt idx="0">
                  <c:v>2.7996000510349492E-2</c:v>
                </c:pt>
                <c:pt idx="1">
                  <c:v>4.6748970924401397E-2</c:v>
                </c:pt>
                <c:pt idx="2">
                  <c:v>7.6097294109654975E-2</c:v>
                </c:pt>
                <c:pt idx="3">
                  <c:v>0.10221958502962564</c:v>
                </c:pt>
                <c:pt idx="4">
                  <c:v>9.786155153866298E-2</c:v>
                </c:pt>
                <c:pt idx="5">
                  <c:v>7.7693368123996534E-2</c:v>
                </c:pt>
                <c:pt idx="6">
                  <c:v>5.1636841859064968E-2</c:v>
                </c:pt>
                <c:pt idx="7">
                  <c:v>7.6506524694726519E-2</c:v>
                </c:pt>
                <c:pt idx="8">
                  <c:v>7.2405480882852064E-2</c:v>
                </c:pt>
                <c:pt idx="9">
                  <c:v>0.1020318256255099</c:v>
                </c:pt>
                <c:pt idx="10">
                  <c:v>9.3208086266934068E-2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24-4FDD-8879-0DA832CEB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988416"/>
        <c:axId val="38560128"/>
      </c:barChart>
      <c:catAx>
        <c:axId val="38988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560128"/>
        <c:crosses val="autoZero"/>
        <c:auto val="1"/>
        <c:lblAlgn val="ctr"/>
        <c:lblOffset val="100"/>
        <c:noMultiLvlLbl val="0"/>
      </c:catAx>
      <c:valAx>
        <c:axId val="3856012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89884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Partida'!$AJ$20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DD-475C-B15D-041311DAD140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DD-475C-B15D-041311DAD140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DD-475C-B15D-041311DAD140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DD-475C-B15D-041311DAD140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DD-475C-B15D-041311DAD140}"/>
                </c:ext>
              </c:extLst>
            </c:dLbl>
            <c:dLbl>
              <c:idx val="10"/>
              <c:layout>
                <c:manualLayout>
                  <c:x val="-2.8456790123456789E-2"/>
                  <c:y val="2.55839475488420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4DD-475C-B15D-041311DAD140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DD-475C-B15D-041311DAD1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Partida'!$AK$19:$AU$19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Partida'!$AK$20:$AU$20</c:f>
              <c:numCache>
                <c:formatCode>0.0%</c:formatCode>
                <c:ptCount val="11"/>
                <c:pt idx="0">
                  <c:v>2.0964388270898787E-2</c:v>
                </c:pt>
                <c:pt idx="1">
                  <c:v>5.7681158505135721E-2</c:v>
                </c:pt>
                <c:pt idx="2">
                  <c:v>0.12039615386819612</c:v>
                </c:pt>
                <c:pt idx="3">
                  <c:v>0.24396797205503384</c:v>
                </c:pt>
                <c:pt idx="4">
                  <c:v>0.32655952248971448</c:v>
                </c:pt>
                <c:pt idx="5">
                  <c:v>0.40476261588065737</c:v>
                </c:pt>
                <c:pt idx="6">
                  <c:v>0.46590351924540546</c:v>
                </c:pt>
                <c:pt idx="7">
                  <c:v>0.52879039942143036</c:v>
                </c:pt>
                <c:pt idx="8">
                  <c:v>0.63322909016461992</c:v>
                </c:pt>
                <c:pt idx="9">
                  <c:v>0.70380362970388033</c:v>
                </c:pt>
                <c:pt idx="10">
                  <c:v>0.77981407321383256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4DD-475C-B15D-041311DAD140}"/>
            </c:ext>
          </c:extLst>
        </c:ser>
        <c:ser>
          <c:idx val="1"/>
          <c:order val="1"/>
          <c:tx>
            <c:strRef>
              <c:f>'Resumen Partida'!$AJ$21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DD-475C-B15D-041311DAD140}"/>
                </c:ext>
              </c:extLst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4DD-475C-B15D-041311DAD140}"/>
                </c:ext>
              </c:extLst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DD-475C-B15D-041311DAD140}"/>
                </c:ext>
              </c:extLst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4DD-475C-B15D-041311DAD140}"/>
                </c:ext>
              </c:extLst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DD-475C-B15D-041311DAD140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4DD-475C-B15D-041311DAD140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4DD-475C-B15D-041311DAD140}"/>
                </c:ext>
              </c:extLst>
            </c:dLbl>
            <c:dLbl>
              <c:idx val="10"/>
              <c:layout>
                <c:manualLayout>
                  <c:x val="-3.7037037037037264E-2"/>
                  <c:y val="-1.4896498270091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4DD-475C-B15D-041311DAD140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4DD-475C-B15D-041311DAD1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Partida'!$AK$19:$AU$19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Partida'!$AK$21:$AU$21</c:f>
              <c:numCache>
                <c:formatCode>0.0%</c:formatCode>
                <c:ptCount val="11"/>
                <c:pt idx="0">
                  <c:v>2.7996000510349492E-2</c:v>
                </c:pt>
                <c:pt idx="1">
                  <c:v>7.4744971434750881E-2</c:v>
                </c:pt>
                <c:pt idx="2">
                  <c:v>0.15084226554440586</c:v>
                </c:pt>
                <c:pt idx="3">
                  <c:v>0.25306185057403147</c:v>
                </c:pt>
                <c:pt idx="4">
                  <c:v>0.35092340211269446</c:v>
                </c:pt>
                <c:pt idx="5">
                  <c:v>0.42861677023669098</c:v>
                </c:pt>
                <c:pt idx="6">
                  <c:v>0.48025361209575596</c:v>
                </c:pt>
                <c:pt idx="7">
                  <c:v>0.55676013679048253</c:v>
                </c:pt>
                <c:pt idx="8">
                  <c:v>0.62916561767333457</c:v>
                </c:pt>
                <c:pt idx="9">
                  <c:v>0.7311974432988444</c:v>
                </c:pt>
                <c:pt idx="10">
                  <c:v>0.82440552956577851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84DD-475C-B15D-041311DAD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947072"/>
        <c:axId val="73666560"/>
      </c:lineChart>
      <c:catAx>
        <c:axId val="38947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3666560"/>
        <c:crosses val="autoZero"/>
        <c:auto val="1"/>
        <c:lblAlgn val="ctr"/>
        <c:lblOffset val="100"/>
        <c:noMultiLvlLbl val="0"/>
      </c:catAx>
      <c:valAx>
        <c:axId val="736665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89470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NOVIEMBRE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802" y="6304235"/>
            <a:ext cx="795448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48431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F792452-F2D0-4ECB-B325-097A8299F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806591"/>
            <a:ext cx="7746708" cy="436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856" y="1340768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endParaRPr lang="es-MX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13910" y="1700808"/>
            <a:ext cx="813690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En el mes de NOVIEMBRE la ejecución de la Partida fue de $</a:t>
            </a:r>
            <a:r>
              <a:rPr lang="es-CL" sz="1400" b="1" dirty="0">
                <a:solidFill>
                  <a:prstClr val="black"/>
                </a:solidFill>
              </a:rPr>
              <a:t>11.349 millones</a:t>
            </a:r>
            <a:r>
              <a:rPr lang="es-CL" sz="1400" dirty="0">
                <a:solidFill>
                  <a:prstClr val="black"/>
                </a:solidFill>
              </a:rPr>
              <a:t>, equivalente a un 9,3% respecto de la ley inicial. Esta ejecución es inferior a la ejecución del mes anterior (10,2%), y mayor a la registrada en el mismo mes del año 2017 (7,6%).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Con ello, la ejecución acumulada de la Partida totalizó en </a:t>
            </a:r>
            <a:r>
              <a:rPr lang="es-MX" sz="1400" b="1" dirty="0">
                <a:solidFill>
                  <a:prstClr val="black"/>
                </a:solidFill>
              </a:rPr>
              <a:t>$100.385 millones, equivalente a un 82,4%</a:t>
            </a:r>
            <a:r>
              <a:rPr lang="es-MX" sz="1400" dirty="0">
                <a:solidFill>
                  <a:prstClr val="black"/>
                </a:solidFill>
              </a:rPr>
              <a:t>, superior al 78% obtenido al mismo período del año 2017.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Durante este mes se observa continuidad a las modificaciones presupuestarias de los meses anteriores que reducen el presupuesto vigente en $510 millones, y esta rebaja se distribuye de la siguiente manera: incremento de $444 en Servicio de la Deuda, $31 millones en Adquisición de Activos No Financieros y $76 millones en Prestaciones de Seguridad Social; y rebaja en Gastos en Personal por $227 millones, Bienes y Servicios de Consumo en $670 millones e Iniciativas de Inversión por $ 163 millones.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Estas modificaciones presupuestarias impactaron en los programas; </a:t>
            </a:r>
            <a:r>
              <a:rPr lang="es-MX" sz="1400" b="1" dirty="0">
                <a:solidFill>
                  <a:prstClr val="black"/>
                </a:solidFill>
              </a:rPr>
              <a:t>Secretaría </a:t>
            </a:r>
            <a:r>
              <a:rPr lang="es-MX" sz="1400" dirty="0">
                <a:solidFill>
                  <a:prstClr val="black"/>
                </a:solidFill>
              </a:rPr>
              <a:t>con una rebaja de $183 millones, que se descompone en disminución en  Bienes y Servicios de Consumo ($113 millones) y Gastos en Personal ($128 millones) y un incremento en Prestaciones de Seguridad Social ($76 millones);  </a:t>
            </a:r>
            <a:r>
              <a:rPr lang="es-MX" sz="1400" b="1" dirty="0">
                <a:solidFill>
                  <a:prstClr val="black"/>
                </a:solidFill>
              </a:rPr>
              <a:t>Instituto Nacional del Deporte </a:t>
            </a:r>
            <a:r>
              <a:rPr lang="es-MX" sz="1400" dirty="0">
                <a:solidFill>
                  <a:prstClr val="black"/>
                </a:solidFill>
              </a:rPr>
              <a:t>con una rebaja de $462 millones que se descompone en una disminución de $99 millones en Personal,  $526 millones en Bienes y Servicios de Consumo y $163 millones en Iniciativas de Inversión, y un alza en Adquisición de Activos No Financieros  por $48 millones y en Servicio de la Deuda por $277 millones;  y en </a:t>
            </a:r>
            <a:r>
              <a:rPr lang="es-MX" sz="1400" b="1" dirty="0">
                <a:solidFill>
                  <a:prstClr val="black"/>
                </a:solidFill>
              </a:rPr>
              <a:t>Fondo Fomento Deportivo </a:t>
            </a:r>
            <a:r>
              <a:rPr lang="es-MX" sz="1400" dirty="0">
                <a:solidFill>
                  <a:prstClr val="black"/>
                </a:solidFill>
              </a:rPr>
              <a:t>con un incremento por $ 136 millones, se observó una rebaja de $30 millones en Bienes y Servicios de Consumo y un aumento de $167 millones en Servicio de la Deuda.</a:t>
            </a:r>
            <a:endParaRPr lang="es-C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7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/>
            <a:endParaRPr lang="es-MX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400" dirty="0">
                <a:solidFill>
                  <a:prstClr val="black"/>
                </a:solidFill>
              </a:rPr>
              <a:t>Para el año 2018, el Ministerio del Deporte cuenta con un presupuesto aprobado de $121.767 millones, y su distribución por Subtítulos considera: un 47% para Transferencias Corrientes, 20% en Gastos en Personal, 13% Transferencias de Capital y 10% Iniciativas de Inversión. </a:t>
            </a:r>
            <a:r>
              <a:rPr lang="es-MX" sz="1400" dirty="0">
                <a:solidFill>
                  <a:prstClr val="black"/>
                </a:solidFill>
              </a:rPr>
              <a:t>En cuanto a los Servicios, los recursos  se destinan en un 90% al Instituto Nacional del Deporte (IND), 5,9% a Secretaría del Deporte y 3,7% a Fondo del Fomento Deportivo (FFD).</a:t>
            </a: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766791"/>
              </p:ext>
            </p:extLst>
          </p:nvPr>
        </p:nvGraphicFramePr>
        <p:xfrm>
          <a:off x="930940" y="3356992"/>
          <a:ext cx="35700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833777"/>
              </p:ext>
            </p:extLst>
          </p:nvPr>
        </p:nvGraphicFramePr>
        <p:xfrm>
          <a:off x="4532592" y="3356992"/>
          <a:ext cx="3827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51" y="6055095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1 Gráfico" title="Ejecución Mensual">
            <a:extLst>
              <a:ext uri="{FF2B5EF4-FFF2-40B4-BE49-F238E27FC236}">
                <a16:creationId xmlns:a16="http://schemas.microsoft.com/office/drawing/2014/main" id="{DE9820A9-48D0-4617-9DAD-8990CFBC93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800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28C0C141-082D-4097-A325-F3FAB2D52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5852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28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5697" y="4797152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95339CF-0448-4655-AD72-B02FE8E78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5" y="2060848"/>
            <a:ext cx="7128793" cy="2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90872" y="3933056"/>
            <a:ext cx="7480784" cy="43713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0872" y="2053528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FDAA6CB-0DF3-4308-BFE1-286278163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153" y="2439048"/>
            <a:ext cx="7313239" cy="12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523" y="5517232"/>
            <a:ext cx="7977800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7281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36E074-0D1C-48F8-A99D-5823B6F4C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111608"/>
            <a:ext cx="7560840" cy="321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2740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DB7EF11-BC55-4502-B4FD-FD90FE7DD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527" y="1388561"/>
            <a:ext cx="7905792" cy="506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654</Words>
  <Application>Microsoft Office PowerPoint</Application>
  <PresentationFormat>Presentación en pantalla (4:3)</PresentationFormat>
  <Paragraphs>75</Paragraphs>
  <Slides>10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NOVIEMBRE 2018 PARTIDA 26: MINISTERIO DEL DEPORTE</vt:lpstr>
      <vt:lpstr>EJECUCIÓN ACUMULADA DE GASTOS A NOVIEMBRE DE 2018  PARTIDA 26 MINISTERIO DEL DEPORTE</vt:lpstr>
      <vt:lpstr>EJECUCIÓN ACUMULADA DE GASTOS A NOVIEMBRE DE 2018  PARTIDA 26 MINISTERIO DEL DEPORTE</vt:lpstr>
      <vt:lpstr>COMPORTAMIENTO DE LA EJCUCIÓN ACUMULADA DE GASTOS A NOVIEMBRE 2018  PARTIDA 26 MINISTERIO DEL DEPORTE</vt:lpstr>
      <vt:lpstr>COMPORTAMIENTO DE LA EJCUCIÓN ACUMULADA DE GASTOS A NOVIEMBRE 2018  PARTIDA 26 MINISTERIO DEL DEPORTE</vt:lpstr>
      <vt:lpstr>EJECUCIÓN ACUMULADA DE GASTOS A NOVIEMBRE 2018  PARTIDA 26 MINISTERIO DEL DEPORTE</vt:lpstr>
      <vt:lpstr>EJECUCIÓN ACUMULADA DE GASTOS A NOVIEMBRE 2018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214</cp:revision>
  <cp:lastPrinted>2016-07-14T20:27:16Z</cp:lastPrinted>
  <dcterms:created xsi:type="dcterms:W3CDTF">2016-06-23T13:38:47Z</dcterms:created>
  <dcterms:modified xsi:type="dcterms:W3CDTF">2019-01-11T13:29:23Z</dcterms:modified>
</cp:coreProperties>
</file>