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F4-4043-A855-35513FB552BA}"/>
                </c:ext>
              </c:extLst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F4-4043-A855-35513FB552BA}"/>
                </c:ext>
              </c:extLst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F4-4043-A855-35513FB55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F4-4043-A855-35513FB55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74912"/>
        <c:axId val="88051712"/>
        <c:axId val="0"/>
      </c:bar3DChart>
      <c:catAx>
        <c:axId val="5957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8051712"/>
        <c:crosses val="autoZero"/>
        <c:auto val="1"/>
        <c:lblAlgn val="ctr"/>
        <c:lblOffset val="100"/>
        <c:noMultiLvlLbl val="0"/>
      </c:catAx>
      <c:valAx>
        <c:axId val="8805171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74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0864197530864196E-3"/>
                  <c:y val="1.58205005211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F3-4266-B982-0CE2DF4C46AF}"/>
                </c:ext>
              </c:extLst>
            </c:dLbl>
            <c:dLbl>
              <c:idx val="1"/>
              <c:layout>
                <c:manualLayout>
                  <c:x val="-1.049382716049382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F3-4266-B982-0CE2DF4C46AF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F3-4266-B982-0CE2DF4C46AF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F3-4266-B982-0CE2DF4C46AF}"/>
                </c:ext>
              </c:extLst>
            </c:dLbl>
            <c:dLbl>
              <c:idx val="5"/>
              <c:layout>
                <c:manualLayout>
                  <c:x val="-1.0802469135802469E-2"/>
                  <c:y val="-2.8060326608945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F3-4266-B982-0CE2DF4C46AF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F3-4266-B982-0CE2DF4C46AF}"/>
                </c:ext>
              </c:extLst>
            </c:dLbl>
            <c:dLbl>
              <c:idx val="9"/>
              <c:layout>
                <c:manualLayout>
                  <c:x val="4.4008214250995268E-3"/>
                  <c:y val="6.1231167819975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F3-4266-B982-0CE2DF4C46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partida'!$W$16:$AG$16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partida'!$W$17:$AG$17</c:f>
              <c:numCache>
                <c:formatCode>0.0%</c:formatCode>
                <c:ptCount val="11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  <c:pt idx="6">
                  <c:v>7.9819725737450831E-2</c:v>
                </c:pt>
                <c:pt idx="7">
                  <c:v>7.6288894543347668E-2</c:v>
                </c:pt>
                <c:pt idx="8">
                  <c:v>0.11800299373705138</c:v>
                </c:pt>
                <c:pt idx="9">
                  <c:v>0.13875415105464073</c:v>
                </c:pt>
                <c:pt idx="10">
                  <c:v>0.11905264129353679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F3-4266-B982-0CE2DF4C46AF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F3-4266-B982-0CE2DF4C46AF}"/>
                </c:ext>
              </c:extLst>
            </c:dLbl>
            <c:dLbl>
              <c:idx val="10"/>
              <c:layout>
                <c:manualLayout>
                  <c:x val="7.71604938271593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F3-4266-B982-0CE2DF4C46A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partida'!$W$16:$AG$16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partida'!$W$18:$AG$18</c:f>
              <c:numCache>
                <c:formatCode>0.0%</c:formatCode>
                <c:ptCount val="11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  <c:pt idx="6">
                  <c:v>6.2734192744839809E-2</c:v>
                </c:pt>
                <c:pt idx="7">
                  <c:v>7.3259693739307949E-2</c:v>
                </c:pt>
                <c:pt idx="8">
                  <c:v>9.0887791492583817E-2</c:v>
                </c:pt>
                <c:pt idx="9">
                  <c:v>7.9289777042600429E-2</c:v>
                </c:pt>
                <c:pt idx="10">
                  <c:v>8.2765144199131821E-2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F3-4266-B982-0CE2DF4C4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7360"/>
        <c:axId val="40528896"/>
      </c:barChart>
      <c:catAx>
        <c:axId val="40527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28896"/>
        <c:crosses val="autoZero"/>
        <c:auto val="1"/>
        <c:lblAlgn val="ctr"/>
        <c:lblOffset val="100"/>
        <c:noMultiLvlLbl val="0"/>
      </c:catAx>
      <c:valAx>
        <c:axId val="405288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05273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E0-4C1D-BEA0-81A3BD50A69E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E0-4C1D-BEA0-81A3BD50A69E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E0-4C1D-BEA0-81A3BD50A69E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E0-4C1D-BEA0-81A3BD50A69E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E0-4C1D-BEA0-81A3BD50A69E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E0-4C1D-BEA0-81A3BD50A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partida'!$AJ$16:$AT$16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partida'!$AJ$17:$AT$17</c:f>
              <c:numCache>
                <c:formatCode>0.0%</c:formatCode>
                <c:ptCount val="11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  <c:pt idx="6">
                  <c:v>0.5266314444727167</c:v>
                </c:pt>
                <c:pt idx="7">
                  <c:v>0.60292033901606445</c:v>
                </c:pt>
                <c:pt idx="8">
                  <c:v>0.72092333275311582</c:v>
                </c:pt>
                <c:pt idx="9">
                  <c:v>0.85967748380775655</c:v>
                </c:pt>
                <c:pt idx="10">
                  <c:v>0.97873012510129331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4E0-4C1D-BEA0-81A3BD50A69E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E0-4C1D-BEA0-81A3BD50A69E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E0-4C1D-BEA0-81A3BD50A69E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E0-4C1D-BEA0-81A3BD50A69E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E0-4C1D-BEA0-81A3BD50A69E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E0-4C1D-BEA0-81A3BD50A69E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E0-4C1D-BEA0-81A3BD50A69E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E0-4C1D-BEA0-81A3BD50A69E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E0-4C1D-BEA0-81A3BD50A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partida'!$AJ$16:$AT$16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partida'!$AJ$18:$AT$18</c:f>
              <c:numCache>
                <c:formatCode>0.0%</c:formatCode>
                <c:ptCount val="11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  <c:pt idx="6">
                  <c:v>0.47917052357531414</c:v>
                </c:pt>
                <c:pt idx="7">
                  <c:v>0.55243021731462205</c:v>
                </c:pt>
                <c:pt idx="8">
                  <c:v>0.64331800880720591</c:v>
                </c:pt>
                <c:pt idx="9">
                  <c:v>0.72260778584980634</c:v>
                </c:pt>
                <c:pt idx="10">
                  <c:v>0.80537293004893817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4E0-4C1D-BEA0-81A3BD50A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58080"/>
        <c:axId val="50559616"/>
      </c:lineChart>
      <c:catAx>
        <c:axId val="5055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559616"/>
        <c:crosses val="autoZero"/>
        <c:auto val="1"/>
        <c:lblAlgn val="ctr"/>
        <c:lblOffset val="100"/>
        <c:noMultiLvlLbl val="0"/>
      </c:catAx>
      <c:valAx>
        <c:axId val="50559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0558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96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NOVIEMBRE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32E6ECA-12C8-4BB6-B648-CB08DE998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" y="1973610"/>
            <a:ext cx="7869560" cy="374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>
                <a:solidFill>
                  <a:prstClr val="black"/>
                </a:solidFill>
              </a:rPr>
              <a:t>Principales hallazgos</a:t>
            </a:r>
            <a:endParaRPr lang="es-CL" sz="1600" b="1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NOVIEMBRE el gasto ejecutado fue de </a:t>
            </a:r>
            <a:r>
              <a:rPr lang="es-CL" sz="1400" b="1" dirty="0">
                <a:solidFill>
                  <a:prstClr val="black"/>
                </a:solidFill>
              </a:rPr>
              <a:t>$4.463 millones, equivalente a un 8,3%, inferior al 11,9% presentado en el mismo mes del año anterior y superior a los 7,9% logrado en el mes de octubre de este mismo año.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</a:t>
            </a:r>
            <a:r>
              <a:rPr lang="es-MX" sz="1400" b="1" dirty="0">
                <a:solidFill>
                  <a:prstClr val="black"/>
                </a:solidFill>
              </a:rPr>
              <a:t>, la ejecución acumulada a NOVIEMBRE totalizó en $43.428 millones,</a:t>
            </a:r>
            <a:r>
              <a:rPr lang="es-MX" sz="1400" dirty="0">
                <a:solidFill>
                  <a:prstClr val="black"/>
                </a:solidFill>
              </a:rPr>
              <a:t> equivalente a un 80,5% de avance, inferior al  97,9%  de avance a igual período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Al mes de NOVIEMBRE se observan modificaciones presupuestarias que redujeron el presupuesto vigente de la Partida en $1.111 millones. Estos cambios impactaron con rebajas a los Subtítulos: Gasto en Personal en $224 millones, Bienes y Servicios de Consumo en $1.144 millones, Adquisición de Activos No Financieros en $311 millones y Transferencias Corrientes en $322 millones. Se incrementaron los Subtítulos Prestaciones de Seguridad Social en $404 millones y Servicio de la Deuda en $485 millones.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Por lo que, el presupuesto para esta Partida, </a:t>
            </a:r>
            <a:r>
              <a:rPr lang="es-MX" sz="1400" b="1" dirty="0">
                <a:solidFill>
                  <a:prstClr val="black"/>
                </a:solidFill>
              </a:rPr>
              <a:t>asciende a los $52.812 millones</a:t>
            </a:r>
            <a:r>
              <a:rPr lang="es-MX" sz="1400" dirty="0">
                <a:solidFill>
                  <a:prstClr val="black"/>
                </a:solidFill>
              </a:rPr>
              <a:t>, </a:t>
            </a:r>
            <a:r>
              <a:rPr lang="es-MX" sz="1400" b="1" dirty="0">
                <a:solidFill>
                  <a:prstClr val="black"/>
                </a:solidFill>
              </a:rPr>
              <a:t>con una ejecución 80,5%, respecto a la ley, y 82,2%  respecto al presupuesto vigente.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/>
              <a:t>Principales hallazgos</a:t>
            </a:r>
            <a:endParaRPr lang="es-CL" sz="1600" b="1" dirty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/>
              <a:t>Para el año 2018, el Ministerio del Medio Ambiente cuenta con un presupuesto ley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39983"/>
              </p:ext>
            </p:extLst>
          </p:nvPr>
        </p:nvGraphicFramePr>
        <p:xfrm>
          <a:off x="4644008" y="3212977"/>
          <a:ext cx="4156048" cy="28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7"/>
            <a:ext cx="3888432" cy="28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1 Gráfico" title="Ejecución Mensual">
            <a:extLst>
              <a:ext uri="{FF2B5EF4-FFF2-40B4-BE49-F238E27FC236}">
                <a16:creationId xmlns:a16="http://schemas.microsoft.com/office/drawing/2014/main" id="{BB8835D6-C917-4680-BAF9-1D3E15BDF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7725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3E82AB-8908-4BF5-8AC9-98AADF2F10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9116" y="4754100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8C8087D-9EF7-4FF1-9603-5EA8B5A82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383644"/>
            <a:ext cx="720080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0B57E6-A422-4AFE-9E7C-5802D031D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86" y="2336133"/>
            <a:ext cx="7685005" cy="119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575B2B-6A9F-4C6B-AAE4-551A7EA66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81" y="1508468"/>
            <a:ext cx="7957914" cy="47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61" y="588521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598B6EC-38A4-4ABA-A59C-3561A9F58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34" y="1962392"/>
            <a:ext cx="7630176" cy="386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521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NOVIEMBRE 2018 PARTIDA 25: MINISTERIO DE MEDIO AMBIENTE</vt:lpstr>
      <vt:lpstr>EJECUCIÓN PRESUPUESTARIA DE GASTOS ACUMULADA A NOVIEMBRE DE 2018  PARTIDA 25 MINISTERIO DEL MEDIO AMBIENTE</vt:lpstr>
      <vt:lpstr>EJECUCIÓN PRESUPUESTARIA DE GASTOS ACUMULADA A NOVIEMBRE DE 2018  PARTIDA 25 MINISTERIO DEL MEDIO AMBIENTE</vt:lpstr>
      <vt:lpstr>COMPORTAMIENTO DE LA EJECUCIÓN DE GASTOS A NOVIEMBRE 2018  PARTIDA 25 MINISTERIO DE MEDIO AMBIENTE</vt:lpstr>
      <vt:lpstr>COMPORTAMIENTO DE LA EJECUCIÓN ACUMULADA DE GASTOS A NOVIEMBRE 2018  PARTIDA 25 MINISTERIO DE MEDIO AMBIENTE</vt:lpstr>
      <vt:lpstr>EJECUCIÓN ACUMULADA DE GASTOS A NOVIEMBRE 2018  PARTIDA 25 MINISTERIO DEL MEDIO AMBIENTE</vt:lpstr>
      <vt:lpstr>EJECUCIÓN ACUMULADA DE GASTOS A NOVIEMBRE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212</cp:revision>
  <cp:lastPrinted>2016-07-14T20:27:16Z</cp:lastPrinted>
  <dcterms:created xsi:type="dcterms:W3CDTF">2016-06-23T13:38:47Z</dcterms:created>
  <dcterms:modified xsi:type="dcterms:W3CDTF">2019-01-10T20:51:48Z</dcterms:modified>
</cp:coreProperties>
</file>