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57" r:id="rId8"/>
    <p:sldId id="258" r:id="rId9"/>
    <p:sldId id="268" r:id="rId10"/>
    <p:sldId id="269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24: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ENERGÍA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enero 2019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111764"/>
              </p:ext>
            </p:extLst>
          </p:nvPr>
        </p:nvGraphicFramePr>
        <p:xfrm>
          <a:off x="467544" y="1569318"/>
          <a:ext cx="8136904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Hoja de cálculo" r:id="rId3" imgW="7858103" imgH="3372008" progId="Excel.Sheet.8">
                  <p:embed/>
                </p:oleObj>
              </mc:Choice>
              <mc:Fallback>
                <p:oleObj name="Hoja de cálculo" r:id="rId3" imgW="7858103" imgH="337200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569318"/>
                        <a:ext cx="8136904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510371"/>
              </p:ext>
            </p:extLst>
          </p:nvPr>
        </p:nvGraphicFramePr>
        <p:xfrm>
          <a:off x="467544" y="1772816"/>
          <a:ext cx="8136904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Hoja de cálculo" r:id="rId3" imgW="7858103" imgH="2457529" progId="Excel.Sheet.8">
                  <p:embed/>
                </p:oleObj>
              </mc:Choice>
              <mc:Fallback>
                <p:oleObj name="Hoja de cálculo" r:id="rId3" imgW="7858103" imgH="245752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136904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58924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306079"/>
              </p:ext>
            </p:extLst>
          </p:nvPr>
        </p:nvGraphicFramePr>
        <p:xfrm>
          <a:off x="395536" y="1700808"/>
          <a:ext cx="8208912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Hoja de cálculo" r:id="rId3" imgW="7858103" imgH="3790937" progId="Excel.Sheet.8">
                  <p:embed/>
                </p:oleObj>
              </mc:Choice>
              <mc:Fallback>
                <p:oleObj name="Hoja de cálculo" r:id="rId3" imgW="7858103" imgH="379093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8208912" cy="379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91780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459564"/>
              </p:ext>
            </p:extLst>
          </p:nvPr>
        </p:nvGraphicFramePr>
        <p:xfrm>
          <a:off x="395536" y="1916832"/>
          <a:ext cx="8136904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Hoja de cálculo" r:id="rId3" imgW="7858103" imgH="2914768" progId="Excel.Sheet.8">
                  <p:embed/>
                </p:oleObj>
              </mc:Choice>
              <mc:Fallback>
                <p:oleObj name="Hoja de cálculo" r:id="rId3" imgW="7858103" imgH="291476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916832"/>
                        <a:ext cx="8136904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noviembre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$126.378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84%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la </a:t>
            </a:r>
            <a:r>
              <a:rPr lang="es-CL" sz="14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400" dirty="0" smtClean="0">
                <a:solidFill>
                  <a:prstClr val="black"/>
                </a:solidFill>
              </a:rPr>
              <a:t>se observó que </a:t>
            </a:r>
            <a:r>
              <a:rPr lang="es-CL" sz="14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400" dirty="0" smtClean="0">
                <a:solidFill>
                  <a:prstClr val="black"/>
                </a:solidFill>
              </a:rPr>
              <a:t>Sustentable”, presentó un </a:t>
            </a:r>
            <a:r>
              <a:rPr lang="es-CL" sz="1400" dirty="0" smtClean="0">
                <a:solidFill>
                  <a:prstClr val="black"/>
                </a:solidFill>
              </a:rPr>
              <a:t>100% </a:t>
            </a:r>
            <a:r>
              <a:rPr lang="es-CL" sz="1400" dirty="0" smtClean="0">
                <a:solidFill>
                  <a:prstClr val="black"/>
                </a:solidFill>
              </a:rPr>
              <a:t>de gasto, con </a:t>
            </a:r>
            <a:r>
              <a:rPr lang="es-CL" sz="1400" dirty="0" smtClean="0">
                <a:solidFill>
                  <a:prstClr val="black"/>
                </a:solidFill>
              </a:rPr>
              <a:t>$949 </a:t>
            </a:r>
            <a:r>
              <a:rPr lang="es-CL" sz="1400" dirty="0" smtClean="0">
                <a:solidFill>
                  <a:prstClr val="black"/>
                </a:solidFill>
              </a:rPr>
              <a:t>millones. La transferencia a la Empresa Nacional de Petróleo ejecutó un </a:t>
            </a:r>
            <a:r>
              <a:rPr lang="es-CL" sz="1400" dirty="0" smtClean="0">
                <a:solidFill>
                  <a:prstClr val="black"/>
                </a:solidFill>
              </a:rPr>
              <a:t>76% </a:t>
            </a:r>
            <a:r>
              <a:rPr lang="es-CL" sz="1400" dirty="0" smtClean="0">
                <a:solidFill>
                  <a:prstClr val="black"/>
                </a:solidFill>
              </a:rPr>
              <a:t>sus recursos con desembolsos por </a:t>
            </a:r>
            <a:r>
              <a:rPr lang="es-CL" sz="1400" dirty="0" smtClean="0">
                <a:solidFill>
                  <a:prstClr val="black"/>
                </a:solidFill>
              </a:rPr>
              <a:t>$44.473 </a:t>
            </a:r>
            <a:r>
              <a:rPr lang="es-CL" sz="1400" dirty="0" smtClean="0">
                <a:solidFill>
                  <a:prstClr val="black"/>
                </a:solidFill>
              </a:rPr>
              <a:t>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El </a:t>
            </a:r>
            <a:r>
              <a:rPr lang="es-CL" sz="1400" dirty="0">
                <a:solidFill>
                  <a:prstClr val="black"/>
                </a:solidFill>
              </a:rPr>
              <a:t>p</a:t>
            </a:r>
            <a:r>
              <a:rPr lang="es-CL" sz="1400" dirty="0" smtClean="0">
                <a:solidFill>
                  <a:prstClr val="black"/>
                </a:solidFill>
              </a:rPr>
              <a:t>rograma presupuestario “Apoyo al Desarrollo de Energías Renovables No Convencionales”, con recursos vigentes por $</a:t>
            </a:r>
            <a:r>
              <a:rPr lang="es-CL" sz="1400" dirty="0" smtClean="0">
                <a:solidFill>
                  <a:prstClr val="black"/>
                </a:solidFill>
              </a:rPr>
              <a:t>5.088 millones, </a:t>
            </a:r>
            <a:r>
              <a:rPr lang="es-CL" sz="1400" dirty="0" smtClean="0">
                <a:solidFill>
                  <a:prstClr val="black"/>
                </a:solidFill>
              </a:rPr>
              <a:t>un </a:t>
            </a:r>
            <a:r>
              <a:rPr lang="es-CL" sz="1400" dirty="0" smtClean="0">
                <a:solidFill>
                  <a:prstClr val="black"/>
                </a:solidFill>
              </a:rPr>
              <a:t>74% </a:t>
            </a:r>
            <a:r>
              <a:rPr lang="es-CL" sz="1400" dirty="0" smtClean="0">
                <a:solidFill>
                  <a:prstClr val="black"/>
                </a:solidFill>
              </a:rPr>
              <a:t>de sus recursos.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Aplicación Programa Energización Rural y Social, con recursos aprobados por $872 millones, </a:t>
            </a:r>
            <a:r>
              <a:rPr lang="es-CL" sz="1400" dirty="0" smtClean="0">
                <a:solidFill>
                  <a:prstClr val="black"/>
                </a:solidFill>
              </a:rPr>
              <a:t>presentó un avance presupuestario de un 2%.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corriente para la </a:t>
            </a:r>
            <a:r>
              <a:rPr lang="es-CL" sz="1400" dirty="0">
                <a:solidFill>
                  <a:prstClr val="black"/>
                </a:solidFill>
              </a:rPr>
              <a:t>Aplicación Plan de Acción de Eficiencia </a:t>
            </a:r>
            <a:r>
              <a:rPr lang="es-CL" sz="1400" dirty="0" smtClean="0">
                <a:solidFill>
                  <a:prstClr val="black"/>
                </a:solidFill>
              </a:rPr>
              <a:t>Energética, con recursos aprobados por $10.098 millones, ejecutó un </a:t>
            </a:r>
            <a:r>
              <a:rPr lang="es-CL" sz="1400" dirty="0" smtClean="0">
                <a:solidFill>
                  <a:prstClr val="black"/>
                </a:solidFill>
              </a:rPr>
              <a:t>94% </a:t>
            </a:r>
            <a:r>
              <a:rPr lang="es-CL" sz="1400" dirty="0" smtClean="0">
                <a:solidFill>
                  <a:prstClr val="black"/>
                </a:solidFill>
              </a:rPr>
              <a:t>sus recursos, con un gasto total de </a:t>
            </a:r>
            <a:r>
              <a:rPr lang="es-CL" sz="1400" dirty="0" smtClean="0">
                <a:solidFill>
                  <a:prstClr val="black"/>
                </a:solidFill>
              </a:rPr>
              <a:t>$8.486 </a:t>
            </a:r>
            <a:r>
              <a:rPr lang="es-CL" sz="1400" dirty="0" smtClean="0">
                <a:solidFill>
                  <a:prstClr val="black"/>
                </a:solidFill>
              </a:rPr>
              <a:t>millones. En esta asignación se observa una disminución del presupuesto vigente por $1.127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Las Iniciativas de Inversión de la Comisión Chilena de Energía Nuclear, con recursos disponibles por $</a:t>
            </a:r>
            <a:r>
              <a:rPr lang="es-CL" sz="1400" dirty="0" smtClean="0">
                <a:solidFill>
                  <a:prstClr val="black"/>
                </a:solidFill>
              </a:rPr>
              <a:t>919 </a:t>
            </a:r>
            <a:r>
              <a:rPr lang="es-CL" sz="1400" dirty="0" smtClean="0">
                <a:solidFill>
                  <a:prstClr val="black"/>
                </a:solidFill>
              </a:rPr>
              <a:t>millones, presentaron ejecución presupuestaria </a:t>
            </a:r>
            <a:r>
              <a:rPr lang="es-CL" sz="1400" dirty="0" smtClean="0">
                <a:solidFill>
                  <a:prstClr val="black"/>
                </a:solidFill>
              </a:rPr>
              <a:t>de </a:t>
            </a:r>
            <a:r>
              <a:rPr lang="es-CL" sz="1400" smtClean="0">
                <a:solidFill>
                  <a:prstClr val="black"/>
                </a:solidFill>
              </a:rPr>
              <a:t>un </a:t>
            </a:r>
            <a:r>
              <a:rPr lang="es-CL" sz="1400" smtClean="0">
                <a:solidFill>
                  <a:prstClr val="black"/>
                </a:solidFill>
              </a:rPr>
              <a:t>25%.</a:t>
            </a: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15719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721" y="1974850"/>
            <a:ext cx="5743575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15719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68500"/>
            <a:ext cx="5376863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1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88011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60456"/>
              </p:ext>
            </p:extLst>
          </p:nvPr>
        </p:nvGraphicFramePr>
        <p:xfrm>
          <a:off x="467544" y="1700808"/>
          <a:ext cx="8208912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Hoja de cálculo" r:id="rId3" imgW="7410584" imgH="2428796" progId="Excel.Sheet.8">
                  <p:embed/>
                </p:oleObj>
              </mc:Choice>
              <mc:Fallback>
                <p:oleObj name="Hoja de cálculo" r:id="rId3" imgW="7410584" imgH="242879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4167" y="3639939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36888"/>
              </p:ext>
            </p:extLst>
          </p:nvPr>
        </p:nvGraphicFramePr>
        <p:xfrm>
          <a:off x="380059" y="1844824"/>
          <a:ext cx="8296398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Hoja de cálculo" r:id="rId4" imgW="8429692" imgH="1686004" progId="Excel.Sheet.8">
                  <p:embed/>
                </p:oleObj>
              </mc:Choice>
              <mc:Fallback>
                <p:oleObj name="Hoja de cálculo" r:id="rId4" imgW="8429692" imgH="168600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0059" y="1844824"/>
                        <a:ext cx="8296398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165304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034273"/>
              </p:ext>
            </p:extLst>
          </p:nvPr>
        </p:nvGraphicFramePr>
        <p:xfrm>
          <a:off x="467544" y="1772816"/>
          <a:ext cx="8208911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Hoja de cálculo" r:id="rId3" imgW="7762718" imgH="4295709" progId="Excel.Sheet.8">
                  <p:embed/>
                </p:oleObj>
              </mc:Choice>
              <mc:Fallback>
                <p:oleObj name="Hoja de cálculo" r:id="rId3" imgW="7762718" imgH="429570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208911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013176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780730"/>
              </p:ext>
            </p:extLst>
          </p:nvPr>
        </p:nvGraphicFramePr>
        <p:xfrm>
          <a:off x="395536" y="1909763"/>
          <a:ext cx="8280920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Hoja de cálculo" r:id="rId3" imgW="7562984" imgH="3038567" progId="Excel.Sheet.8">
                  <p:embed/>
                </p:oleObj>
              </mc:Choice>
              <mc:Fallback>
                <p:oleObj name="Hoja de cálculo" r:id="rId3" imgW="7562984" imgH="30385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909763"/>
                        <a:ext cx="8280920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365104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66867"/>
              </p:ext>
            </p:extLst>
          </p:nvPr>
        </p:nvGraphicFramePr>
        <p:xfrm>
          <a:off x="395536" y="1673721"/>
          <a:ext cx="8208912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Hoja de cálculo" r:id="rId3" imgW="8020184" imgH="2619283" progId="Excel.Sheet.8">
                  <p:embed/>
                </p:oleObj>
              </mc:Choice>
              <mc:Fallback>
                <p:oleObj name="Hoja de cálculo" r:id="rId3" imgW="8020184" imgH="261928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673721"/>
                        <a:ext cx="8208912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544</Words>
  <Application>Microsoft Office PowerPoint</Application>
  <PresentationFormat>Presentación en pantalla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 de Microsoft Excel 97-2003</vt:lpstr>
      <vt:lpstr>EJECUCIÓN ACUMULADA DE GASTOS PRESUPUESTARIOS AL MES DE NOVIEMBRE DE 2018 PARTIDA 24: MINISTERIO DE ENERGÍA</vt:lpstr>
      <vt:lpstr>EJECUCIÓN ACUMULADA DE GASTOS A NOVIEMBRE DE 2018  PARTIDA 24 MINISTERIO DE ENERGÍA</vt:lpstr>
      <vt:lpstr>Presentación de PowerPoint</vt:lpstr>
      <vt:lpstr>Presentación de PowerPoint</vt:lpstr>
      <vt:lpstr>EJECUCIÓN ACUMULADA DE GASTOS A NOVIEMBRE DE 2018  PARTIDA 24 MINISTERIO DE ENERGÍA</vt:lpstr>
      <vt:lpstr>EJECUCIÓN ACUMULADA DE GASTOS A NOVIEMBRE DE 2018  PARTIDA 24 RESUMEN POR CAPÍTULOS</vt:lpstr>
      <vt:lpstr>EJECUCIÓN ACUMULADA DE GASTOS A NOVIEMBRE DE 2018  PARTIDA 24. CAPÍTULO 01. PROGRAMA 01:  SUBSECRETARÍA DE ENERGÍA</vt:lpstr>
      <vt:lpstr>EJECUCIÓN ACUMULADA DE GASTOS A NOVIEMBRE DE 2018  PARTIDA 24. CAPÍTULO 01. PROGRAMA 03:  APOYO AL DESARROLLO DE ENERGÍAS RENOVABLES NO CONVENCIONALES</vt:lpstr>
      <vt:lpstr>EJECUCIÓN ACUMULADA DE GASTOS A NOVIEMBRE DE 2018  PARTIDA 24. CAPÍTULO 01. PROGRAMA 04:  PROGRAMA ENERGIZACIÓN RURAL Y SOCIAL</vt:lpstr>
      <vt:lpstr>EJECUCIÓN ACUMULADA DE GASTOS A NOVIEMBRE DE 2018  PARTIDA 24. CAPÍTULO 01. PROGRAMA 05:  PLAN DE ACCIÓN DE EFICIENCIA ENERGÉTICA</vt:lpstr>
      <vt:lpstr>EJECUCIÓN ACUMULADA DE GASTOS A NOVIEMBRE DE 2018  PARTIDA 24. CAPÍTULO 02. PROGRAMA 01:  COMISIÓN NACIONAL DE ENERGÍA</vt:lpstr>
      <vt:lpstr>EJECUCIÓN ACUMULADA DE GASTOS A NOVIEMBRE DE 2018  PARTIDA 24. CAPÍTULO 03. PROGRAMA 01:  COMISIÓN CHILENA DE ENERGÍA NUCLEAR</vt:lpstr>
      <vt:lpstr>EJECUCIÓN ACUMULADA DE GASTOS A NOVIEMBRE DE 2018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Presupuesto Santiago</cp:lastModifiedBy>
  <cp:revision>47</cp:revision>
  <cp:lastPrinted>2016-08-01T15:51:15Z</cp:lastPrinted>
  <dcterms:created xsi:type="dcterms:W3CDTF">2016-08-01T15:22:37Z</dcterms:created>
  <dcterms:modified xsi:type="dcterms:W3CDTF">2019-01-10T20:01:57Z</dcterms:modified>
</cp:coreProperties>
</file>