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1"/>
  </p:notesMasterIdLst>
  <p:sldIdLst>
    <p:sldId id="257" r:id="rId8"/>
    <p:sldId id="258" r:id="rId9"/>
    <p:sldId id="268" r:id="rId10"/>
    <p:sldId id="269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44" y="-5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DB1C80A-FE64-4415-A6CD-F4B50FFAC98C}" type="datetimeFigureOut">
              <a:rPr lang="es-CL" smtClean="0"/>
              <a:t>10-01-2019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7193961-CA54-41C9-9D99-9FB3EC370F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984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6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3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7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0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9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3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6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6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6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25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5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87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1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38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18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38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8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5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3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65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99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5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3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24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93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0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26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421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839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79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84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50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18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96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2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5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86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007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01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6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001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680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80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6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081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753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2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150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24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466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27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421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958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10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73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16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78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4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206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26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738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30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65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496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516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4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254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877" y="1071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028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206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078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182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30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9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58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8773" y="3157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467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34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89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110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664" y="1170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0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86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233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27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7.xls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8.xls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9.xls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2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NOVIEMBRE </a:t>
            </a:r>
            <a:r>
              <a:rPr lang="es-CL" sz="2000" b="1" dirty="0">
                <a:solidFill>
                  <a:prstClr val="black"/>
                </a:solidFill>
              </a:rPr>
              <a:t>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solidFill>
                  <a:prstClr val="black"/>
                </a:solidFill>
              </a:rPr>
              <a:t>24: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000" b="1" dirty="0" smtClean="0">
                <a:latin typeface="+mn-lt"/>
              </a:rPr>
              <a:t>MINISTERIO DE ENERGÍA</a:t>
            </a:r>
            <a:endParaRPr lang="es-CL" sz="20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</a:t>
            </a:r>
            <a:r>
              <a:rPr lang="es-CL" sz="1200" dirty="0" smtClean="0">
                <a:solidFill>
                  <a:prstClr val="black"/>
                </a:solidFill>
              </a:rPr>
              <a:t>enero 2019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8230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3" y="548680"/>
            <a:ext cx="589337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86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085184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5111764"/>
              </p:ext>
            </p:extLst>
          </p:nvPr>
        </p:nvGraphicFramePr>
        <p:xfrm>
          <a:off x="467544" y="1569318"/>
          <a:ext cx="8136904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7" name="Hoja de cálculo" r:id="rId3" imgW="7858103" imgH="3372008" progId="Excel.Sheet.8">
                  <p:embed/>
                </p:oleObj>
              </mc:Choice>
              <mc:Fallback>
                <p:oleObj name="Hoja de cálculo" r:id="rId3" imgW="7858103" imgH="3372008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569318"/>
                        <a:ext cx="8136904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57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93096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791040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510371"/>
              </p:ext>
            </p:extLst>
          </p:nvPr>
        </p:nvGraphicFramePr>
        <p:xfrm>
          <a:off x="467544" y="1772816"/>
          <a:ext cx="8136904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7" name="Hoja de cálculo" r:id="rId3" imgW="7858103" imgH="2457529" progId="Excel.Sheet.8">
                  <p:embed/>
                </p:oleObj>
              </mc:Choice>
              <mc:Fallback>
                <p:oleObj name="Hoja de cálculo" r:id="rId3" imgW="7858103" imgH="2457529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72816"/>
                        <a:ext cx="8136904" cy="2457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3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589240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0306079"/>
              </p:ext>
            </p:extLst>
          </p:nvPr>
        </p:nvGraphicFramePr>
        <p:xfrm>
          <a:off x="395536" y="1700808"/>
          <a:ext cx="8208912" cy="379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3" name="Hoja de cálculo" r:id="rId3" imgW="7858103" imgH="3790937" progId="Excel.Sheet.8">
                  <p:embed/>
                </p:oleObj>
              </mc:Choice>
              <mc:Fallback>
                <p:oleObj name="Hoja de cálculo" r:id="rId3" imgW="7858103" imgH="379093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700808"/>
                        <a:ext cx="8208912" cy="3790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49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4917801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337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459564"/>
              </p:ext>
            </p:extLst>
          </p:nvPr>
        </p:nvGraphicFramePr>
        <p:xfrm>
          <a:off x="395536" y="1916832"/>
          <a:ext cx="8136904" cy="291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9" name="Hoja de cálculo" r:id="rId3" imgW="7858103" imgH="2914768" progId="Excel.Sheet.8">
                  <p:embed/>
                </p:oleObj>
              </mc:Choice>
              <mc:Fallback>
                <p:oleObj name="Hoja de cálculo" r:id="rId3" imgW="7858103" imgH="2914768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916832"/>
                        <a:ext cx="8136904" cy="291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58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La Ejecución del Ministerio, del mes de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noviembre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ascendió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$126.378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84%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vigente.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En la </a:t>
            </a:r>
            <a:r>
              <a:rPr lang="es-CL" sz="1400" b="1" dirty="0" smtClean="0">
                <a:solidFill>
                  <a:prstClr val="black"/>
                </a:solidFill>
              </a:rPr>
              <a:t>Subsecretaría de Energía </a:t>
            </a:r>
            <a:r>
              <a:rPr lang="es-CL" sz="1400" dirty="0" smtClean="0">
                <a:solidFill>
                  <a:prstClr val="black"/>
                </a:solidFill>
              </a:rPr>
              <a:t>se observó que </a:t>
            </a:r>
            <a:r>
              <a:rPr lang="es-CL" sz="1400" dirty="0">
                <a:solidFill>
                  <a:prstClr val="black"/>
                </a:solidFill>
              </a:rPr>
              <a:t>la asignación “Prospectiva y Política Energética y Desarrollo </a:t>
            </a:r>
            <a:r>
              <a:rPr lang="es-CL" sz="1400" dirty="0" smtClean="0">
                <a:solidFill>
                  <a:prstClr val="black"/>
                </a:solidFill>
              </a:rPr>
              <a:t>Sustentable”, presentó un </a:t>
            </a:r>
            <a:r>
              <a:rPr lang="es-CL" sz="1400" dirty="0" smtClean="0">
                <a:solidFill>
                  <a:prstClr val="black"/>
                </a:solidFill>
              </a:rPr>
              <a:t>100% </a:t>
            </a:r>
            <a:r>
              <a:rPr lang="es-CL" sz="1400" dirty="0" smtClean="0">
                <a:solidFill>
                  <a:prstClr val="black"/>
                </a:solidFill>
              </a:rPr>
              <a:t>de gasto, con </a:t>
            </a:r>
            <a:r>
              <a:rPr lang="es-CL" sz="1400" dirty="0" smtClean="0">
                <a:solidFill>
                  <a:prstClr val="black"/>
                </a:solidFill>
              </a:rPr>
              <a:t>$949 </a:t>
            </a:r>
            <a:r>
              <a:rPr lang="es-CL" sz="1400" dirty="0" smtClean="0">
                <a:solidFill>
                  <a:prstClr val="black"/>
                </a:solidFill>
              </a:rPr>
              <a:t>millones. La transferencia a la Empresa Nacional de Petróleo ejecutó un </a:t>
            </a:r>
            <a:r>
              <a:rPr lang="es-CL" sz="1400" dirty="0" smtClean="0">
                <a:solidFill>
                  <a:prstClr val="black"/>
                </a:solidFill>
              </a:rPr>
              <a:t>76% </a:t>
            </a:r>
            <a:r>
              <a:rPr lang="es-CL" sz="1400" dirty="0" smtClean="0">
                <a:solidFill>
                  <a:prstClr val="black"/>
                </a:solidFill>
              </a:rPr>
              <a:t>sus recursos con desembolsos por </a:t>
            </a:r>
            <a:r>
              <a:rPr lang="es-CL" sz="1400" dirty="0" smtClean="0">
                <a:solidFill>
                  <a:prstClr val="black"/>
                </a:solidFill>
              </a:rPr>
              <a:t>$44.473 </a:t>
            </a:r>
            <a:r>
              <a:rPr lang="es-CL" sz="1400" dirty="0" smtClean="0">
                <a:solidFill>
                  <a:prstClr val="black"/>
                </a:solidFill>
              </a:rPr>
              <a:t>millones.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El </a:t>
            </a:r>
            <a:r>
              <a:rPr lang="es-CL" sz="1400" dirty="0">
                <a:solidFill>
                  <a:prstClr val="black"/>
                </a:solidFill>
              </a:rPr>
              <a:t>p</a:t>
            </a:r>
            <a:r>
              <a:rPr lang="es-CL" sz="1400" dirty="0" smtClean="0">
                <a:solidFill>
                  <a:prstClr val="black"/>
                </a:solidFill>
              </a:rPr>
              <a:t>rograma presupuestario “Apoyo al Desarrollo de Energías Renovables No Convencionales”, con recursos vigentes por $</a:t>
            </a:r>
            <a:r>
              <a:rPr lang="es-CL" sz="1400" dirty="0" smtClean="0">
                <a:solidFill>
                  <a:prstClr val="black"/>
                </a:solidFill>
              </a:rPr>
              <a:t>5.088 millones, </a:t>
            </a:r>
            <a:r>
              <a:rPr lang="es-CL" sz="1400" dirty="0" smtClean="0">
                <a:solidFill>
                  <a:prstClr val="black"/>
                </a:solidFill>
              </a:rPr>
              <a:t>un </a:t>
            </a:r>
            <a:r>
              <a:rPr lang="es-CL" sz="1400" dirty="0" smtClean="0">
                <a:solidFill>
                  <a:prstClr val="black"/>
                </a:solidFill>
              </a:rPr>
              <a:t>74% </a:t>
            </a:r>
            <a:r>
              <a:rPr lang="es-CL" sz="1400" dirty="0" smtClean="0">
                <a:solidFill>
                  <a:prstClr val="black"/>
                </a:solidFill>
              </a:rPr>
              <a:t>de sus recursos.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La Aplicación Programa Energización Rural y Social, con recursos aprobados por $872 millones, </a:t>
            </a:r>
            <a:r>
              <a:rPr lang="es-CL" sz="1400" dirty="0" smtClean="0">
                <a:solidFill>
                  <a:prstClr val="black"/>
                </a:solidFill>
              </a:rPr>
              <a:t>presentó un avance presupuestario de un 2%.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La transferencia corriente para la </a:t>
            </a:r>
            <a:r>
              <a:rPr lang="es-CL" sz="1400" dirty="0">
                <a:solidFill>
                  <a:prstClr val="black"/>
                </a:solidFill>
              </a:rPr>
              <a:t>Aplicación Plan de Acción de Eficiencia </a:t>
            </a:r>
            <a:r>
              <a:rPr lang="es-CL" sz="1400" dirty="0" smtClean="0">
                <a:solidFill>
                  <a:prstClr val="black"/>
                </a:solidFill>
              </a:rPr>
              <a:t>Energética, con recursos aprobados por $10.098 millones, ejecutó un </a:t>
            </a:r>
            <a:r>
              <a:rPr lang="es-CL" sz="1400" dirty="0" smtClean="0">
                <a:solidFill>
                  <a:prstClr val="black"/>
                </a:solidFill>
              </a:rPr>
              <a:t>94% </a:t>
            </a:r>
            <a:r>
              <a:rPr lang="es-CL" sz="1400" dirty="0" smtClean="0">
                <a:solidFill>
                  <a:prstClr val="black"/>
                </a:solidFill>
              </a:rPr>
              <a:t>sus recursos, con un gasto total de </a:t>
            </a:r>
            <a:r>
              <a:rPr lang="es-CL" sz="1400" dirty="0" smtClean="0">
                <a:solidFill>
                  <a:prstClr val="black"/>
                </a:solidFill>
              </a:rPr>
              <a:t>$8.486 </a:t>
            </a:r>
            <a:r>
              <a:rPr lang="es-CL" sz="1400" dirty="0" smtClean="0">
                <a:solidFill>
                  <a:prstClr val="black"/>
                </a:solidFill>
              </a:rPr>
              <a:t>millones. En esta asignación se observa una disminución del presupuesto vigente por $1.127 millones.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Las Iniciativas de Inversión de la Comisión Chilena de Energía Nuclear, con recursos disponibles por $</a:t>
            </a:r>
            <a:r>
              <a:rPr lang="es-CL" sz="1400" dirty="0" smtClean="0">
                <a:solidFill>
                  <a:prstClr val="black"/>
                </a:solidFill>
              </a:rPr>
              <a:t>919 </a:t>
            </a:r>
            <a:r>
              <a:rPr lang="es-CL" sz="1400" dirty="0" smtClean="0">
                <a:solidFill>
                  <a:prstClr val="black"/>
                </a:solidFill>
              </a:rPr>
              <a:t>millones, presentaron ejecución presupuestaria </a:t>
            </a:r>
            <a:r>
              <a:rPr lang="es-CL" sz="1400" dirty="0" smtClean="0">
                <a:solidFill>
                  <a:prstClr val="black"/>
                </a:solidFill>
              </a:rPr>
              <a:t>de </a:t>
            </a:r>
            <a:r>
              <a:rPr lang="es-CL" sz="1400" smtClean="0">
                <a:solidFill>
                  <a:prstClr val="black"/>
                </a:solidFill>
              </a:rPr>
              <a:t>un </a:t>
            </a:r>
            <a:r>
              <a:rPr lang="es-CL" sz="1400" smtClean="0">
                <a:solidFill>
                  <a:prstClr val="black"/>
                </a:solidFill>
              </a:rPr>
              <a:t>25%.</a:t>
            </a:r>
            <a:endParaRPr lang="es-CL" sz="1400" b="1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38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157192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721" y="1974850"/>
            <a:ext cx="5743575" cy="290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588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157192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68500"/>
            <a:ext cx="5376863" cy="292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415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88011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60456"/>
              </p:ext>
            </p:extLst>
          </p:nvPr>
        </p:nvGraphicFramePr>
        <p:xfrm>
          <a:off x="467544" y="1700808"/>
          <a:ext cx="8208912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6" name="Hoja de cálculo" r:id="rId3" imgW="7410584" imgH="2428796" progId="Excel.Sheet.8">
                  <p:embed/>
                </p:oleObj>
              </mc:Choice>
              <mc:Fallback>
                <p:oleObj name="Hoja de cálculo" r:id="rId3" imgW="7410584" imgH="242879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208912" cy="2428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74167" y="3639939"/>
            <a:ext cx="679012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0058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36888"/>
              </p:ext>
            </p:extLst>
          </p:nvPr>
        </p:nvGraphicFramePr>
        <p:xfrm>
          <a:off x="380059" y="1844824"/>
          <a:ext cx="8296398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1" name="Hoja de cálculo" r:id="rId4" imgW="8429692" imgH="1686004" progId="Excel.Sheet.8">
                  <p:embed/>
                </p:oleObj>
              </mc:Choice>
              <mc:Fallback>
                <p:oleObj name="Hoja de cálculo" r:id="rId4" imgW="8429692" imgH="1686004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0059" y="1844824"/>
                        <a:ext cx="8296398" cy="168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71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165304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3441"/>
            <a:ext cx="7328935" cy="1916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034273"/>
              </p:ext>
            </p:extLst>
          </p:nvPr>
        </p:nvGraphicFramePr>
        <p:xfrm>
          <a:off x="467544" y="1772816"/>
          <a:ext cx="8208911" cy="429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5" name="Hoja de cálculo" r:id="rId3" imgW="7762718" imgH="4295709" progId="Excel.Sheet.8">
                  <p:embed/>
                </p:oleObj>
              </mc:Choice>
              <mc:Fallback>
                <p:oleObj name="Hoja de cálculo" r:id="rId3" imgW="7762718" imgH="4295709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72816"/>
                        <a:ext cx="8208911" cy="429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5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013176"/>
            <a:ext cx="669642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9780730"/>
              </p:ext>
            </p:extLst>
          </p:nvPr>
        </p:nvGraphicFramePr>
        <p:xfrm>
          <a:off x="395536" y="1909763"/>
          <a:ext cx="8280920" cy="303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0" name="Hoja de cálculo" r:id="rId3" imgW="7562984" imgH="3038567" progId="Excel.Sheet.8">
                  <p:embed/>
                </p:oleObj>
              </mc:Choice>
              <mc:Fallback>
                <p:oleObj name="Hoja de cálculo" r:id="rId3" imgW="7562984" imgH="303856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909763"/>
                        <a:ext cx="8280920" cy="3038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96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4365104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166867"/>
              </p:ext>
            </p:extLst>
          </p:nvPr>
        </p:nvGraphicFramePr>
        <p:xfrm>
          <a:off x="395536" y="1673721"/>
          <a:ext cx="8208912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name="Hoja de cálculo" r:id="rId3" imgW="8020184" imgH="2619283" progId="Excel.Sheet.8">
                  <p:embed/>
                </p:oleObj>
              </mc:Choice>
              <mc:Fallback>
                <p:oleObj name="Hoja de cálculo" r:id="rId3" imgW="8020184" imgH="2619283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673721"/>
                        <a:ext cx="8208912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94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544</Words>
  <Application>Microsoft Office PowerPoint</Application>
  <PresentationFormat>Presentación en pantalla (4:3)</PresentationFormat>
  <Paragraphs>61</Paragraphs>
  <Slides>13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Hoja de cálculo de Microsoft Excel 97-2003</vt:lpstr>
      <vt:lpstr>EJECUCIÓN ACUMULADA DE GASTOS PRESUPUESTARIOS AL MES DE NOVIEMBRE DE 2018 PARTIDA 24: MINISTERIO DE ENERGÍA</vt:lpstr>
      <vt:lpstr>EJECUCIÓN ACUMULADA DE GASTOS A NOVIEMBRE DE 2018  PARTIDA 24 MINISTERIO DE ENERGÍA</vt:lpstr>
      <vt:lpstr>Presentación de PowerPoint</vt:lpstr>
      <vt:lpstr>Presentación de PowerPoint</vt:lpstr>
      <vt:lpstr>EJECUCIÓN ACUMULADA DE GASTOS A NOVIEMBRE DE 2018  PARTIDA 24 MINISTERIO DE ENERGÍA</vt:lpstr>
      <vt:lpstr>EJECUCIÓN ACUMULADA DE GASTOS A NOVIEMBRE DE 2018  PARTIDA 24 RESUMEN POR CAPÍTULOS</vt:lpstr>
      <vt:lpstr>EJECUCIÓN ACUMULADA DE GASTOS A NOVIEMBRE DE 2018  PARTIDA 24. CAPÍTULO 01. PROGRAMA 01:  SUBSECRETARÍA DE ENERGÍA</vt:lpstr>
      <vt:lpstr>EJECUCIÓN ACUMULADA DE GASTOS A NOVIEMBRE DE 2018  PARTIDA 24. CAPÍTULO 01. PROGRAMA 03:  APOYO AL DESARROLLO DE ENERGÍAS RENOVABLES NO CONVENCIONALES</vt:lpstr>
      <vt:lpstr>EJECUCIÓN ACUMULADA DE GASTOS A NOVIEMBRE DE 2018  PARTIDA 24. CAPÍTULO 01. PROGRAMA 04:  PROGRAMA ENERGIZACIÓN RURAL Y SOCIAL</vt:lpstr>
      <vt:lpstr>EJECUCIÓN ACUMULADA DE GASTOS A NOVIEMBRE DE 2018  PARTIDA 24. CAPÍTULO 01. PROGRAMA 05:  PLAN DE ACCIÓN DE EFICIENCIA ENERGÉTICA</vt:lpstr>
      <vt:lpstr>EJECUCIÓN ACUMULADA DE GASTOS A NOVIEMBRE DE 2018  PARTIDA 24. CAPÍTULO 02. PROGRAMA 01:  COMISIÓN NACIONAL DE ENERGÍA</vt:lpstr>
      <vt:lpstr>EJECUCIÓN ACUMULADA DE GASTOS A NOVIEMBRE DE 2018  PARTIDA 24. CAPÍTULO 03. PROGRAMA 01:  COMISIÓN CHILENA DE ENERGÍA NUCLEAR</vt:lpstr>
      <vt:lpstr>EJECUCIÓN ACUMULADA DE GASTOS A NOVIEMBRE DE 2018  PARTIDA 24. CAPÍTULO 04. PROGRAMA 01:  SUPERINTENDENCIA DE ELECTRICIDAD Y COMBUSTIBLES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24: MINISTERIO DE ENERGÍA</dc:title>
  <dc:creator>Ruben Catalan</dc:creator>
  <cp:lastModifiedBy>Presupuesto Santiago</cp:lastModifiedBy>
  <cp:revision>47</cp:revision>
  <cp:lastPrinted>2016-08-01T15:51:15Z</cp:lastPrinted>
  <dcterms:created xsi:type="dcterms:W3CDTF">2016-08-01T15:22:37Z</dcterms:created>
  <dcterms:modified xsi:type="dcterms:W3CDTF">2019-01-10T20:01:57Z</dcterms:modified>
</cp:coreProperties>
</file>