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8" r:id="rId4"/>
    <p:sldId id="300" r:id="rId5"/>
    <p:sldId id="301" r:id="rId6"/>
    <p:sldId id="299" r:id="rId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2" name="Picture 18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67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NOVIEMBRE </a:t>
            </a:r>
            <a:r>
              <a:rPr lang="es-CL" sz="2000" b="1" dirty="0" smtClean="0">
                <a:latin typeface="+mn-lt"/>
              </a:rPr>
              <a:t>DE </a:t>
            </a:r>
            <a:r>
              <a:rPr lang="es-CL" sz="2000" b="1" dirty="0">
                <a:latin typeface="+mn-lt"/>
              </a:rPr>
              <a:t>2018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PARTIDA 23: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MINISTERIO PÚBLICO</a:t>
            </a:r>
            <a:endParaRPr lang="es-CL" sz="20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 , </a:t>
            </a:r>
            <a:r>
              <a:rPr lang="es-CL" sz="1200" dirty="0" smtClean="0"/>
              <a:t>enero </a:t>
            </a:r>
            <a:r>
              <a:rPr lang="es-CL" sz="1200" dirty="0" smtClean="0"/>
              <a:t>de 2018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1" name="Picture 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9" y="545351"/>
            <a:ext cx="4805395" cy="93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</a:t>
            </a:r>
            <a:r>
              <a:rPr lang="es-CL" sz="1600" dirty="0" smtClean="0">
                <a:latin typeface="+mn-lt"/>
              </a:rPr>
              <a:t>NOVIEMBRE </a:t>
            </a:r>
            <a:r>
              <a:rPr lang="es-CL" sz="1600" dirty="0" smtClean="0">
                <a:latin typeface="+mn-lt"/>
              </a:rPr>
              <a:t>de 2018, </a:t>
            </a:r>
            <a:r>
              <a:rPr lang="es-CL" sz="1600" dirty="0">
                <a:latin typeface="+mn-lt"/>
              </a:rPr>
              <a:t>el Ministerio Público presentó recursos </a:t>
            </a:r>
            <a:r>
              <a:rPr lang="es-CL" sz="1600" dirty="0" smtClean="0">
                <a:latin typeface="+mn-lt"/>
              </a:rPr>
              <a:t>vigentes por $201.7829 </a:t>
            </a:r>
            <a:r>
              <a:rPr lang="es-CL" sz="1600" dirty="0">
                <a:latin typeface="+mn-lt"/>
              </a:rPr>
              <a:t>millones. Entre sus prioridades, </a:t>
            </a:r>
            <a:r>
              <a:rPr lang="es-CL" sz="1600" dirty="0" smtClean="0">
                <a:latin typeface="+mn-lt"/>
              </a:rPr>
              <a:t>se </a:t>
            </a:r>
            <a:r>
              <a:rPr lang="es-CL" sz="1600" dirty="0">
                <a:latin typeface="+mn-lt"/>
              </a:rPr>
              <a:t>da cuenta </a:t>
            </a:r>
            <a:r>
              <a:rPr lang="es-CL" sz="1600" dirty="0" smtClean="0">
                <a:latin typeface="+mn-lt"/>
              </a:rPr>
              <a:t>los </a:t>
            </a:r>
            <a:r>
              <a:rPr lang="es-CL" sz="1600" dirty="0">
                <a:latin typeface="+mn-lt"/>
              </a:rPr>
              <a:t>recursos n esta línea se da cuenta de los recursos necesarios para el funcionamiento </a:t>
            </a:r>
            <a:r>
              <a:rPr lang="es-CL" sz="1600" dirty="0" smtClean="0">
                <a:latin typeface="+mn-lt"/>
              </a:rPr>
              <a:t>del Ministerio </a:t>
            </a:r>
            <a:r>
              <a:rPr lang="es-CL" sz="1600" dirty="0">
                <a:latin typeface="+mn-lt"/>
              </a:rPr>
              <a:t>Público: La Fiscalía Nacional, 18 Fiscalías Regionales, 132 Fiscalías Locales </a:t>
            </a:r>
            <a:r>
              <a:rPr lang="es-CL" sz="1600" dirty="0" smtClean="0">
                <a:latin typeface="+mn-lt"/>
              </a:rPr>
              <a:t>y 11 </a:t>
            </a:r>
            <a:r>
              <a:rPr lang="es-CL" sz="1600" dirty="0">
                <a:latin typeface="+mn-lt"/>
              </a:rPr>
              <a:t>Oficinas de Atención de Público (en total son 161 dependencias a lo largo del país</a:t>
            </a:r>
            <a:r>
              <a:rPr lang="es-CL" sz="1600" dirty="0" smtClean="0">
                <a:latin typeface="+mn-lt"/>
              </a:rPr>
              <a:t>). Además</a:t>
            </a:r>
            <a:r>
              <a:rPr lang="es-CL" sz="1600" dirty="0">
                <a:latin typeface="+mn-lt"/>
              </a:rPr>
              <a:t>, se financia una dotación de 3.787 personas (666 fiscales y </a:t>
            </a:r>
            <a:r>
              <a:rPr lang="es-CL" sz="1600" dirty="0" smtClean="0">
                <a:latin typeface="+mn-lt"/>
              </a:rPr>
              <a:t>3.121 funcionarios</a:t>
            </a:r>
            <a:r>
              <a:rPr lang="es-CL" sz="1600" dirty="0">
                <a:latin typeface="+mn-lt"/>
              </a:rPr>
              <a:t>).La </a:t>
            </a:r>
            <a:r>
              <a:rPr lang="es-CL" sz="1600" dirty="0" smtClean="0">
                <a:latin typeface="+mn-lt"/>
              </a:rPr>
              <a:t>ejecución a </a:t>
            </a:r>
            <a:r>
              <a:rPr lang="es-CL" sz="1600" dirty="0" smtClean="0">
                <a:latin typeface="+mn-lt"/>
              </a:rPr>
              <a:t>noviembre </a:t>
            </a:r>
            <a:r>
              <a:rPr lang="es-CL" sz="1600" dirty="0" smtClean="0">
                <a:latin typeface="+mn-lt"/>
              </a:rPr>
              <a:t>evidenció un </a:t>
            </a:r>
            <a:r>
              <a:rPr lang="es-CL" sz="1600" dirty="0" smtClean="0">
                <a:latin typeface="+mn-lt"/>
              </a:rPr>
              <a:t>83%.</a:t>
            </a: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Las </a:t>
            </a:r>
            <a:r>
              <a:rPr lang="es-ES" sz="1600" b="1" dirty="0" smtClean="0"/>
              <a:t>Iniciativas </a:t>
            </a:r>
            <a:r>
              <a:rPr lang="es-ES" sz="1600" b="1" dirty="0"/>
              <a:t>de </a:t>
            </a:r>
            <a:r>
              <a:rPr lang="es-ES" sz="1600" b="1" dirty="0" smtClean="0"/>
              <a:t>inversión</a:t>
            </a:r>
            <a:r>
              <a:rPr lang="es-ES" sz="1600" dirty="0" smtClean="0"/>
              <a:t>, con </a:t>
            </a:r>
            <a:r>
              <a:rPr lang="es-CL" sz="1600" dirty="0" smtClean="0"/>
              <a:t>32 proyectos </a:t>
            </a:r>
            <a:r>
              <a:rPr lang="es-CL" sz="1600" dirty="0"/>
              <a:t>de arrastre del servicio (18 en etapa de ejecución y </a:t>
            </a:r>
            <a:r>
              <a:rPr lang="es-CL" sz="1600" dirty="0" smtClean="0"/>
              <a:t>14 en etapa </a:t>
            </a:r>
            <a:r>
              <a:rPr lang="es-CL" sz="1600" dirty="0"/>
              <a:t>de diseño</a:t>
            </a:r>
            <a:r>
              <a:rPr lang="es-CL" sz="1600" dirty="0" smtClean="0"/>
              <a:t>),</a:t>
            </a:r>
            <a:r>
              <a:rPr lang="es-ES" sz="1600" b="1" dirty="0" smtClean="0"/>
              <a:t> </a:t>
            </a:r>
            <a:r>
              <a:rPr lang="es-ES" sz="1600" dirty="0" smtClean="0"/>
              <a:t>ejecutaron </a:t>
            </a:r>
            <a:r>
              <a:rPr lang="es-ES" sz="1600" smtClean="0"/>
              <a:t>un </a:t>
            </a:r>
            <a:r>
              <a:rPr lang="es-ES" sz="1600" smtClean="0"/>
              <a:t>21% </a:t>
            </a:r>
            <a:r>
              <a:rPr lang="es-ES" sz="1600" dirty="0" smtClean="0"/>
              <a:t>sus recursos.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</a:t>
            </a:r>
            <a:r>
              <a:rPr lang="es-CL" sz="1600" dirty="0" smtClean="0"/>
              <a:t>que contiene recursos </a:t>
            </a:r>
            <a:r>
              <a:rPr lang="es-CL" sz="1600" dirty="0"/>
              <a:t>para financiar estudios de postgrado para fiscales </a:t>
            </a:r>
            <a:r>
              <a:rPr lang="es-CL" sz="1600" dirty="0" smtClean="0"/>
              <a:t>y funcionarios </a:t>
            </a:r>
            <a:r>
              <a:rPr lang="es-CL" sz="1600" dirty="0"/>
              <a:t>del Ministerio Público, sobre todo en materias de persecución penal </a:t>
            </a:r>
            <a:r>
              <a:rPr lang="es-CL" sz="1600" dirty="0" smtClean="0"/>
              <a:t>y economía </a:t>
            </a:r>
            <a:r>
              <a:rPr lang="es-CL" sz="1600" dirty="0"/>
              <a:t>de la justicia. Se considera el financiamiento de becas para 71 </a:t>
            </a:r>
            <a:r>
              <a:rPr lang="es-CL" sz="1600" dirty="0" smtClean="0"/>
              <a:t>beneficiarios en 2018;</a:t>
            </a:r>
            <a:r>
              <a:rPr lang="es-ES" sz="1600" dirty="0" smtClean="0"/>
              <a:t> se observó un 26% de gasto.</a:t>
            </a:r>
            <a:endParaRPr lang="es-ES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15210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</a:t>
            </a:r>
            <a:r>
              <a:rPr lang="es-CL" sz="1050" dirty="0" smtClean="0">
                <a:solidFill>
                  <a:prstClr val="black"/>
                </a:solidFill>
              </a:rPr>
              <a:t>DIPRES</a:t>
            </a:r>
            <a:endParaRPr lang="es-CL" sz="1050" dirty="0">
              <a:solidFill>
                <a:prstClr val="black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916832"/>
            <a:ext cx="5904656" cy="3135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533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15210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220" y="1916832"/>
            <a:ext cx="6067132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4891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5146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6304235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5452573"/>
              </p:ext>
            </p:extLst>
          </p:nvPr>
        </p:nvGraphicFramePr>
        <p:xfrm>
          <a:off x="467544" y="1655787"/>
          <a:ext cx="8208912" cy="458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Hoja de cálculo" r:id="rId3" imgW="7515292" imgH="4581617" progId="Excel.Sheet.8">
                  <p:embed/>
                </p:oleObj>
              </mc:Choice>
              <mc:Fallback>
                <p:oleObj name="Hoja de cálculo" r:id="rId3" imgW="7515292" imgH="4581617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655787"/>
                        <a:ext cx="8208912" cy="458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2914</TotalTime>
  <Words>290</Words>
  <Application>Microsoft Office PowerPoint</Application>
  <PresentationFormat>Presentación en pantalla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1_Tema de Office</vt:lpstr>
      <vt:lpstr>Tema de Office</vt:lpstr>
      <vt:lpstr>Imagen de mapa de bits</vt:lpstr>
      <vt:lpstr>Hoja de cálculo de Microsoft Excel 97-2003</vt:lpstr>
      <vt:lpstr>EJECUCIÓN PRESUPUESTARIA DE GASTOS ACUMULADA AL MES DE NOVIEMBRE DE 2018 PARTIDA 23: MINISTERIO PÚBLICO</vt:lpstr>
      <vt:lpstr>EJECUCIÓN PRESUPUESTARIA DE GASTOS ACUMULADA AL MES DE NOVIEMBRE DE 2018  MINISTERIO PÚBLICO</vt:lpstr>
      <vt:lpstr>Presentación de PowerPoint</vt:lpstr>
      <vt:lpstr>Presentación de PowerPoint</vt:lpstr>
      <vt:lpstr>EJECUCIÓN PRESUPUESTARIA DE GASTOS ACUMULADA AL MES DE NOVIEMBRE DE 2018  MINISTERIO PÚBLICO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 Santiago</cp:lastModifiedBy>
  <cp:revision>191</cp:revision>
  <cp:lastPrinted>2016-10-11T11:56:42Z</cp:lastPrinted>
  <dcterms:created xsi:type="dcterms:W3CDTF">2016-06-23T13:38:47Z</dcterms:created>
  <dcterms:modified xsi:type="dcterms:W3CDTF">2019-01-07T20:30:15Z</dcterms:modified>
</cp:coreProperties>
</file>