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300" r:id="rId5"/>
    <p:sldId id="302" r:id="rId6"/>
    <p:sldId id="301" r:id="rId7"/>
    <p:sldId id="264" r:id="rId8"/>
    <p:sldId id="263" r:id="rId9"/>
    <p:sldId id="265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89" r:id="rId18"/>
    <p:sldId id="290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9712" autoAdjust="0"/>
  </p:normalViewPr>
  <p:slideViewPr>
    <p:cSldViewPr>
      <p:cViewPr>
        <p:scale>
          <a:sx n="100" d="100"/>
          <a:sy n="100" d="100"/>
        </p:scale>
        <p:origin x="-105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16-01-2019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16-01-2019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16-01-2019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16-01-2019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16-01-2019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16-01-2019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16-01-2019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16-01-2019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88" name="Picture 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09" y="75067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21" name="Picture 17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67" y="3651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NOVIEMBRE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19: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enero 2019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10" name="Picture 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8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03: TRANSANTIAGO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585844"/>
              </p:ext>
            </p:extLst>
          </p:nvPr>
        </p:nvGraphicFramePr>
        <p:xfrm>
          <a:off x="467544" y="1767433"/>
          <a:ext cx="81482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Hoja de cálculo" r:id="rId3" imgW="7581900" imgH="3533865" progId="Excel.Sheet.8">
                  <p:embed/>
                </p:oleObj>
              </mc:Choice>
              <mc:Fallback>
                <p:oleObj name="Hoja de cálculo" r:id="rId3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67433"/>
                        <a:ext cx="81482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04: UNIDAD OPERATIVA DE CONTROL DE TRÁNSITO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911262"/>
              </p:ext>
            </p:extLst>
          </p:nvPr>
        </p:nvGraphicFramePr>
        <p:xfrm>
          <a:off x="467544" y="1772816"/>
          <a:ext cx="814828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Hoja de cálculo" r:id="rId3" imgW="8039100" imgH="2771775" progId="Excel.Sheet.8">
                  <p:embed/>
                </p:oleObj>
              </mc:Choice>
              <mc:Fallback>
                <p:oleObj name="Hoja de cálculo" r:id="rId3" imgW="8039100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05: FISCALIZACIÓN Y CONTROL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891477"/>
              </p:ext>
            </p:extLst>
          </p:nvPr>
        </p:nvGraphicFramePr>
        <p:xfrm>
          <a:off x="467544" y="1556792"/>
          <a:ext cx="814828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Hoja de cálculo" r:id="rId3" imgW="7819957" imgH="2466885" progId="Excel.Sheet.8">
                  <p:embed/>
                </p:oleObj>
              </mc:Choice>
              <mc:Fallback>
                <p:oleObj name="Hoja de cálculo" r:id="rId3" imgW="78199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14828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06: SUBSIDIO NACIONAL AL TRANSPORTE PÚBLICO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895685"/>
              </p:ext>
            </p:extLst>
          </p:nvPr>
        </p:nvGraphicFramePr>
        <p:xfrm>
          <a:off x="467544" y="1637878"/>
          <a:ext cx="8208912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Hoja de cálculo" r:id="rId3" imgW="8496300" imgH="4743450" progId="Excel.Sheet.8">
                  <p:embed/>
                </p:oleObj>
              </mc:Choice>
              <mc:Fallback>
                <p:oleObj name="Hoja de cálculo" r:id="rId3" imgW="8496300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37878"/>
                        <a:ext cx="8208912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0928" y="493608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07: PROGRAMA DESARROLLO LOGÍSTICO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286490"/>
              </p:ext>
            </p:extLst>
          </p:nvPr>
        </p:nvGraphicFramePr>
        <p:xfrm>
          <a:off x="467544" y="1772816"/>
          <a:ext cx="814828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Hoja de cálculo" r:id="rId3" imgW="7848600" imgH="3028950" progId="Excel.Sheet.8">
                  <p:embed/>
                </p:oleObj>
              </mc:Choice>
              <mc:Fallback>
                <p:oleObj name="Hoja de cálculo" r:id="rId3" imgW="7848600" imgH="30289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7897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08: PROGRAMA DE VIALIDAD Y TRANSPORTE URBANO: SECTRA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102155"/>
              </p:ext>
            </p:extLst>
          </p:nvPr>
        </p:nvGraphicFramePr>
        <p:xfrm>
          <a:off x="467544" y="1727820"/>
          <a:ext cx="814828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Hoja de cálculo" r:id="rId3" imgW="7819957" imgH="2781210" progId="Excel.Sheet.8">
                  <p:embed/>
                </p:oleObj>
              </mc:Choice>
              <mc:Fallback>
                <p:oleObj name="Hoja de cálculo" r:id="rId3" imgW="78199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7820"/>
                        <a:ext cx="814828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02. PROGRAMA 01: SECRETARÍA DE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807746"/>
              </p:ext>
            </p:extLst>
          </p:nvPr>
        </p:nvGraphicFramePr>
        <p:xfrm>
          <a:off x="467544" y="1780753"/>
          <a:ext cx="8208912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Hoja de cálculo" r:id="rId3" imgW="8601143" imgH="4600575" progId="Excel.Sheet.8">
                  <p:embed/>
                </p:oleObj>
              </mc:Choice>
              <mc:Fallback>
                <p:oleObj name="Hoja de cálculo" r:id="rId3" imgW="86011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0753"/>
                        <a:ext cx="8208912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03. PROGRAMA 01: JUNTA DE AERONÁUTICA CIVIL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35914"/>
              </p:ext>
            </p:extLst>
          </p:nvPr>
        </p:nvGraphicFramePr>
        <p:xfrm>
          <a:off x="467544" y="1772816"/>
          <a:ext cx="8148279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Hoja de cálculo" r:id="rId3" imgW="7801043" imgH="2628900" progId="Excel.Sheet.8">
                  <p:embed/>
                </p:oleObj>
              </mc:Choice>
              <mc:Fallback>
                <p:oleObj name="Hoja de cálculo" r:id="rId3" imgW="7801043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79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</a:t>
            </a:r>
            <a:r>
              <a:rPr lang="es-CL" sz="1600" dirty="0">
                <a:latin typeface="+mn-lt"/>
              </a:rPr>
              <a:t>Ejecución del Ministerio, acumulada al mes de </a:t>
            </a:r>
            <a:r>
              <a:rPr lang="es-CL" sz="1600" dirty="0" smtClean="0">
                <a:latin typeface="+mn-lt"/>
              </a:rPr>
              <a:t>noviembre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 smtClean="0">
                <a:latin typeface="+mn-lt"/>
              </a:rPr>
              <a:t>$869.079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que equivale a un </a:t>
            </a:r>
            <a:r>
              <a:rPr lang="es-CL" sz="1600" b="1" dirty="0" smtClean="0">
                <a:latin typeface="+mn-lt"/>
              </a:rPr>
              <a:t>80%</a:t>
            </a:r>
            <a:r>
              <a:rPr lang="es-CL" sz="1600" dirty="0" smtClean="0">
                <a:latin typeface="+mn-lt"/>
              </a:rPr>
              <a:t> </a:t>
            </a:r>
            <a:r>
              <a:rPr lang="es-CL" sz="1600" dirty="0">
                <a:latin typeface="+mn-lt"/>
              </a:rPr>
              <a:t>respecto de la ley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Las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alcanzaron un gasto total de </a:t>
            </a:r>
            <a:r>
              <a:rPr lang="es-CL" sz="1600" dirty="0" smtClean="0"/>
              <a:t>$38.108 </a:t>
            </a:r>
            <a:r>
              <a:rPr lang="es-CL" sz="1600" dirty="0" smtClean="0"/>
              <a:t>millones </a:t>
            </a:r>
            <a:r>
              <a:rPr lang="es-CL" sz="1600" dirty="0" smtClean="0"/>
              <a:t>(60% </a:t>
            </a:r>
            <a:r>
              <a:rPr lang="es-CL" sz="1600" dirty="0" smtClean="0"/>
              <a:t>de ejecución presupuestaria) y las </a:t>
            </a:r>
            <a:r>
              <a:rPr lang="es-CL" sz="1600" b="1" dirty="0" smtClean="0"/>
              <a:t>transferencias de capital</a:t>
            </a:r>
            <a:r>
              <a:rPr lang="es-CL" sz="1600" dirty="0" smtClean="0"/>
              <a:t>, </a:t>
            </a:r>
            <a:r>
              <a:rPr lang="es-CL" sz="1600" dirty="0" smtClean="0"/>
              <a:t>$99.173 </a:t>
            </a:r>
            <a:r>
              <a:rPr lang="es-CL" sz="1600" dirty="0" smtClean="0"/>
              <a:t>millones </a:t>
            </a:r>
            <a:r>
              <a:rPr lang="es-CL" sz="1600" dirty="0" smtClean="0"/>
              <a:t>(66% </a:t>
            </a:r>
            <a:r>
              <a:rPr lang="es-CL" sz="1600" dirty="0" smtClean="0"/>
              <a:t>de ejecución presupuestaria).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1600" dirty="0" smtClean="0"/>
              <a:t>El gasto en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se presenta a continuación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la </a:t>
            </a:r>
            <a:r>
              <a:rPr lang="es-CL" sz="1600" b="1" dirty="0" smtClean="0"/>
              <a:t>Unidad Operativa de Control de Tránsito</a:t>
            </a:r>
            <a:r>
              <a:rPr lang="es-CL" sz="1600" dirty="0" smtClean="0"/>
              <a:t> alcanzó un total de </a:t>
            </a:r>
            <a:r>
              <a:rPr lang="es-CL" sz="1600" dirty="0" smtClean="0"/>
              <a:t>$4.456 </a:t>
            </a:r>
            <a:r>
              <a:rPr lang="es-CL" sz="1600" dirty="0" smtClean="0"/>
              <a:t>millones </a:t>
            </a:r>
            <a:r>
              <a:rPr lang="es-CL" sz="1600" dirty="0" smtClean="0"/>
              <a:t>(58% </a:t>
            </a:r>
            <a:r>
              <a:rPr lang="es-CL" sz="1600" dirty="0" smtClean="0"/>
              <a:t>de avance presupuestario</a:t>
            </a:r>
            <a:r>
              <a:rPr lang="es-CL" sz="1600" dirty="0" smtClean="0"/>
              <a:t>).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/>
              <a:t>En el programa </a:t>
            </a:r>
            <a:r>
              <a:rPr lang="es-CL" sz="1600" b="1" dirty="0"/>
              <a:t>Subsidio Nacional al Transporte Público</a:t>
            </a:r>
            <a:r>
              <a:rPr lang="es-CL" sz="1600" dirty="0"/>
              <a:t>, se ejecutaron un total de </a:t>
            </a:r>
            <a:r>
              <a:rPr lang="es-CL" sz="1600" dirty="0" smtClean="0"/>
              <a:t>$2.725 </a:t>
            </a:r>
            <a:r>
              <a:rPr lang="es-CL" sz="1600" dirty="0"/>
              <a:t>millones, que equivalen a un </a:t>
            </a:r>
            <a:r>
              <a:rPr lang="es-CL" sz="1600" dirty="0" smtClean="0"/>
              <a:t>48% </a:t>
            </a:r>
            <a:r>
              <a:rPr lang="es-CL" sz="1600" dirty="0"/>
              <a:t>de la disponibilidad vigente (Subsidio permanente a regiones).</a:t>
            </a:r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 smtClean="0"/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El </a:t>
            </a:r>
            <a:r>
              <a:rPr lang="es-CL" sz="1600" dirty="0" smtClean="0"/>
              <a:t>programa </a:t>
            </a:r>
            <a:r>
              <a:rPr lang="es-CL" sz="1600" b="1" dirty="0" smtClean="0"/>
              <a:t>Transantiago</a:t>
            </a:r>
            <a:r>
              <a:rPr lang="es-CL" sz="1600" dirty="0" smtClean="0"/>
              <a:t> devengó un total de </a:t>
            </a:r>
            <a:r>
              <a:rPr lang="es-CL" sz="1600" dirty="0" smtClean="0"/>
              <a:t>$29.708 </a:t>
            </a:r>
            <a:r>
              <a:rPr lang="es-CL" sz="1600" dirty="0" smtClean="0"/>
              <a:t>millones, alcanzado un ejecución presupuestaria de </a:t>
            </a:r>
            <a:r>
              <a:rPr lang="es-CL" sz="1600" dirty="0" smtClean="0"/>
              <a:t>63%.</a:t>
            </a:r>
            <a:endParaRPr lang="es-CL" sz="1600" dirty="0" smtClean="0"/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capítulo </a:t>
            </a:r>
            <a:r>
              <a:rPr lang="es-CL" sz="1600" b="1" dirty="0" smtClean="0"/>
              <a:t>SECTRA</a:t>
            </a:r>
            <a:r>
              <a:rPr lang="es-CL" sz="1600" dirty="0" smtClean="0"/>
              <a:t> se gastaron un total de </a:t>
            </a:r>
            <a:r>
              <a:rPr lang="es-CL" sz="1600" dirty="0" smtClean="0"/>
              <a:t>$1.218 </a:t>
            </a:r>
            <a:r>
              <a:rPr lang="es-CL" sz="1600" dirty="0" smtClean="0"/>
              <a:t>millones </a:t>
            </a:r>
            <a:r>
              <a:rPr lang="es-CL" sz="1600" dirty="0" smtClean="0"/>
              <a:t>(53% </a:t>
            </a:r>
            <a:r>
              <a:rPr lang="es-CL" sz="1600" dirty="0" smtClean="0"/>
              <a:t>de ejecución presupuestaria), </a:t>
            </a:r>
            <a:r>
              <a:rPr lang="es-CL" sz="1600" dirty="0" smtClean="0"/>
              <a:t>destinando $502 </a:t>
            </a:r>
            <a:r>
              <a:rPr lang="es-CL" sz="1600" dirty="0" smtClean="0"/>
              <a:t>millones a estudios y </a:t>
            </a:r>
            <a:r>
              <a:rPr lang="es-CL" sz="1600" dirty="0" smtClean="0"/>
              <a:t>$715 </a:t>
            </a:r>
            <a:r>
              <a:rPr lang="es-CL" sz="1600" dirty="0" smtClean="0"/>
              <a:t>millones a proyectos de inversión.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 smtClean="0"/>
              <a:t>Respecto al </a:t>
            </a:r>
            <a:r>
              <a:rPr lang="es-CL" sz="1600" dirty="0"/>
              <a:t>P</a:t>
            </a:r>
            <a:r>
              <a:rPr lang="es-CL" sz="1600" dirty="0" smtClean="0"/>
              <a:t>rograma Subsidio </a:t>
            </a:r>
            <a:r>
              <a:rPr lang="es-CL" sz="1600" dirty="0"/>
              <a:t>Nacional al Transporte </a:t>
            </a:r>
            <a:r>
              <a:rPr lang="es-CL" sz="1600" dirty="0" smtClean="0"/>
              <a:t>Público, el Subsidio al Transantiago da cuenta lo que sigue: 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un gasto total de </a:t>
            </a:r>
            <a:r>
              <a:rPr lang="es-CL" sz="1600" dirty="0" smtClean="0"/>
              <a:t>$221.110  </a:t>
            </a:r>
            <a:r>
              <a:rPr lang="es-CL" sz="1600" dirty="0"/>
              <a:t>millones </a:t>
            </a:r>
            <a:r>
              <a:rPr lang="es-CL" sz="1600" dirty="0" smtClean="0"/>
              <a:t>(100% </a:t>
            </a:r>
            <a:r>
              <a:rPr lang="es-CL" sz="1600" dirty="0"/>
              <a:t>de ejecución).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</a:t>
            </a:r>
            <a:r>
              <a:rPr lang="es-CL" sz="1600" dirty="0" smtClean="0"/>
              <a:t>100% </a:t>
            </a:r>
            <a:r>
              <a:rPr lang="es-CL" sz="1600" dirty="0"/>
              <a:t>de ejecución </a:t>
            </a:r>
            <a:r>
              <a:rPr lang="es-CL" sz="1600" dirty="0" smtClean="0"/>
              <a:t>presupuestaria, con un gasto de </a:t>
            </a:r>
            <a:r>
              <a:rPr lang="es-CL" sz="1600" dirty="0" smtClean="0"/>
              <a:t>$209.473 </a:t>
            </a:r>
            <a:r>
              <a:rPr lang="es-CL" sz="1600" dirty="0" smtClean="0"/>
              <a:t>millones</a:t>
            </a:r>
            <a:endParaRPr lang="es-CL" sz="1600" dirty="0"/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</a:t>
            </a:r>
            <a:r>
              <a:rPr lang="es-CL" sz="1600" dirty="0" smtClean="0"/>
              <a:t>31% </a:t>
            </a:r>
            <a:r>
              <a:rPr lang="es-CL" sz="1600" dirty="0"/>
              <a:t>de ejecución </a:t>
            </a:r>
            <a:r>
              <a:rPr lang="es-CL" sz="1600" dirty="0" smtClean="0"/>
              <a:t>presupuestaria</a:t>
            </a:r>
            <a:r>
              <a:rPr lang="es-CL" sz="1600" dirty="0" smtClean="0"/>
              <a:t>, con un tasto total de $40.302 millones.</a:t>
            </a: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s-CL" sz="1600" dirty="0"/>
              <a:t>Respecto al Programa Subsidio Nacional al Transporte Público, el subsidio permanente a regiones, da cuenta lo que sigue: </a:t>
            </a:r>
            <a:endParaRPr lang="es-CL" sz="1600" dirty="0" smtClean="0"/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 smtClean="0"/>
              <a:t>La asignación 24.01.512 Subsidio </a:t>
            </a:r>
            <a:r>
              <a:rPr lang="es-CL" sz="1600" b="1" dirty="0"/>
              <a:t>Nacional al Transporte Público</a:t>
            </a:r>
            <a:r>
              <a:rPr lang="es-CL" sz="1600" dirty="0"/>
              <a:t> (Tarifas a Regiones) presenta un gasto de </a:t>
            </a:r>
            <a:r>
              <a:rPr lang="es-CL" sz="1600" dirty="0" smtClean="0"/>
              <a:t>$125.652 </a:t>
            </a:r>
            <a:r>
              <a:rPr lang="es-CL" sz="1600" dirty="0"/>
              <a:t>millones con un </a:t>
            </a:r>
            <a:r>
              <a:rPr lang="es-CL" sz="1600" dirty="0" smtClean="0"/>
              <a:t>82% </a:t>
            </a:r>
            <a:r>
              <a:rPr lang="es-CL" sz="1600" dirty="0"/>
              <a:t>de </a:t>
            </a:r>
            <a:r>
              <a:rPr lang="es-CL" sz="1600" dirty="0" smtClean="0"/>
              <a:t>ejecución.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</a:t>
            </a:r>
            <a:r>
              <a:rPr lang="pt-BR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Regional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1004%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de ejecución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presupuestaria, com um total transferido de $55.845 millones.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9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1" y="1989460"/>
            <a:ext cx="4019725" cy="251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47" y="1989460"/>
            <a:ext cx="4019725" cy="251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47017"/>
              </p:ext>
            </p:extLst>
          </p:nvPr>
        </p:nvGraphicFramePr>
        <p:xfrm>
          <a:off x="467544" y="1772816"/>
          <a:ext cx="814828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Hoja de cálculo" r:id="rId3" imgW="7134157" imgH="2648040" progId="Excel.Sheet.8">
                  <p:embed/>
                </p:oleObj>
              </mc:Choice>
              <mc:Fallback>
                <p:oleObj name="Hoja de cálculo" r:id="rId3" imgW="7134157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496510"/>
              </p:ext>
            </p:extLst>
          </p:nvPr>
        </p:nvGraphicFramePr>
        <p:xfrm>
          <a:off x="467545" y="1591047"/>
          <a:ext cx="814828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Hoja de cálculo" r:id="rId4" imgW="8467657" imgH="2486025" progId="Excel.Sheet.8">
                  <p:embed/>
                </p:oleObj>
              </mc:Choice>
              <mc:Fallback>
                <p:oleObj name="Hoja de cálculo" r:id="rId4" imgW="84676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591047"/>
                        <a:ext cx="814828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0321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01: SECRETARÍA Y ADMINISTRACIÓN GENERAL DE TRANSPORTE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717131"/>
              </p:ext>
            </p:extLst>
          </p:nvPr>
        </p:nvGraphicFramePr>
        <p:xfrm>
          <a:off x="467544" y="1772816"/>
          <a:ext cx="8148279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Hoja de cálculo" r:id="rId3" imgW="7839143" imgH="3838485" progId="Excel.Sheet.8">
                  <p:embed/>
                </p:oleObj>
              </mc:Choice>
              <mc:Fallback>
                <p:oleObj name="Hoja de cálculo" r:id="rId3" imgW="7839143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79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941168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02: EMPRESA DE LOS FERROCARRILES DEL ESTADO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180598"/>
              </p:ext>
            </p:extLst>
          </p:nvPr>
        </p:nvGraphicFramePr>
        <p:xfrm>
          <a:off x="509588" y="1568177"/>
          <a:ext cx="812482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Hoja de cálculo" r:id="rId3" imgW="8124757" imgH="3228975" progId="Excel.Sheet.8">
                  <p:embed/>
                </p:oleObj>
              </mc:Choice>
              <mc:Fallback>
                <p:oleObj name="Hoja de cálculo" r:id="rId3" imgW="81247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568177"/>
                        <a:ext cx="8124825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759</Words>
  <Application>Microsoft Office PowerPoint</Application>
  <PresentationFormat>Presentación en pantalla (4:3)</PresentationFormat>
  <Paragraphs>81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1_Tema de Office</vt:lpstr>
      <vt:lpstr>Tema de Office</vt:lpstr>
      <vt:lpstr>Hoja de cálculo de Microsoft Excel 97-2003</vt:lpstr>
      <vt:lpstr>EJECUCIÓN ACUMULADA DE GASTOS PRESUPUESTARIOS AL MES DE NOVIEMBRE DE 2018 PARTIDA 19: MINISTERIO DE TRANSPORTES Y TELECOMUNICACIONES</vt:lpstr>
      <vt:lpstr>EJECUCIÓN ACUMULADA DE GASTOS A NOVIEMBRE DE 2018  PARTIDA 19 MINISTERIO DE TRANSPORTES Y TELECOMUNICACIONES</vt:lpstr>
      <vt:lpstr>EJECUCIÓN ACUMULADA DE GASTOS A NOVIEMBRE DE 2018  PARTIDA 19 MINISTERIO DE TRANSPORTES Y TELECOMUNICACIONES</vt:lpstr>
      <vt:lpstr>EJECUCIÓN ACUMULADA DE GASTOS A NOVIEMBRE DE 2018  PARTIDA 19 MINISTERIO DE TRANSPORTES Y TELECOMUNICACIONES</vt:lpstr>
      <vt:lpstr>Presentación de PowerPoint</vt:lpstr>
      <vt:lpstr>EJECUCIÓN ACUMULADA DE GASTOS A NOVIEMBRE DE 2018  PARTIDA 19 MINISTERIO DE TRANSPORTES Y TELECOMUNICACIONES</vt:lpstr>
      <vt:lpstr>EJECUCIÓN ACUMULADA DE GASTOS A NOVIEMBRE DE 2018  PARTIDA 19 RESUMEN POR CAPÍTULOS</vt:lpstr>
      <vt:lpstr>EJECUCIÓN ACUMULADA DE GASTOS A NOVIEMBRE DE 2018  PARTIDA 19. CAPÍTULO 01. PROGRAMA 01: SECRETARÍA Y ADMINISTRACIÓN GENERAL DE TRANSPORTE</vt:lpstr>
      <vt:lpstr>EJECUCIÓN ACUMULADA DE GASTOS A NOVIEMBRE DE 2018  PARTIDA 19. CAPÍTULO 01. PROGRAMA 02: EMPRESA DE LOS FERROCARRILES DEL ESTADO</vt:lpstr>
      <vt:lpstr>EJECUCIÓN ACUMULADA DE GASTOS A NOVIEMBRE DE 2018  PARTIDA 19. CAPÍTULO 01. PROGRAMA 03: TRANSANTIAGO</vt:lpstr>
      <vt:lpstr>EJECUCIÓN ACUMULADA DE GASTOS A NOVIEMBRE DE 2018  PARTIDA 19. CAPÍTULO 01. PROGRAMA 04: UNIDAD OPERATIVA DE CONTROL DE TRÁNSITO</vt:lpstr>
      <vt:lpstr>EJECUCIÓN ACUMULADA DE GASTOS A NOVIEMBRE DE 2018  PARTIDA 19. CAPÍTULO 01. PROGRAMA 05: FISCALIZACIÓN Y CONTROL</vt:lpstr>
      <vt:lpstr>EJECUCIÓN ACUMULADA DE GASTOS A NOVIEMBRE DE 2018  PARTIDA 19. CAPÍTULO 01. PROGRAMA 06: SUBSIDIO NACIONAL AL TRANSPORTE PÚBLICO</vt:lpstr>
      <vt:lpstr>EJECUCIÓN ACUMULADA DE GASTOS A NOVIEMBRE DE 2018  PARTIDA 19. CAPÍTULO 01. PROGRAMA 07: PROGRAMA DESARROLLO LOGÍSTICO</vt:lpstr>
      <vt:lpstr>EJECUCIÓN ACUMULADA DE GASTOS A NOVIEMBRE DE 2018  PARTIDA 19. CAPÍTULO 01. PROGRAMA 08: PROGRAMA DE VIALIDAD Y TRANSPORTE URBANO: SECTRA</vt:lpstr>
      <vt:lpstr>EJECUCIÓN ACUMULADA DE GASTOS A NOVIEMBRE DE 2018  PARTIDA 19. CAPÍTULO 02. PROGRAMA 01: SECRETARÍA DE TELECOMUNICACIONES</vt:lpstr>
      <vt:lpstr>EJECUCIÓN ACUMULADA DE GASTOS A NOVIEMBRE DE 2018  PARTIDA 19. CAPÍTULO 03. PROGRAMA 01: JUNTA DE AERONÁUTICA CIVIL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195</cp:revision>
  <cp:lastPrinted>2017-05-12T12:49:10Z</cp:lastPrinted>
  <dcterms:created xsi:type="dcterms:W3CDTF">2016-06-23T13:38:47Z</dcterms:created>
  <dcterms:modified xsi:type="dcterms:W3CDTF">2019-01-16T20:51:11Z</dcterms:modified>
</cp:coreProperties>
</file>