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9"/>
  </p:notesMasterIdLst>
  <p:handoutMasterIdLst>
    <p:handoutMasterId r:id="rId30"/>
  </p:handoutMasterIdLst>
  <p:sldIdLst>
    <p:sldId id="256" r:id="rId3"/>
    <p:sldId id="298" r:id="rId4"/>
    <p:sldId id="300" r:id="rId5"/>
    <p:sldId id="301" r:id="rId6"/>
    <p:sldId id="264" r:id="rId7"/>
    <p:sldId id="263" r:id="rId8"/>
    <p:sldId id="265" r:id="rId9"/>
    <p:sldId id="304" r:id="rId10"/>
    <p:sldId id="269" r:id="rId11"/>
    <p:sldId id="271" r:id="rId12"/>
    <p:sldId id="273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>
      <p:cViewPr varScale="1">
        <p:scale>
          <a:sx n="74" d="100"/>
          <a:sy n="74" d="100"/>
        </p:scale>
        <p:origin x="72" y="4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846928123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1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NOVIEMBRE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1800" b="1" dirty="0">
                <a:latin typeface="+mn-lt"/>
              </a:rPr>
              <a:t>MINISTERIO DEL VIVIENDA Y URBANISMO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enero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2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04: RECUPERACIÓN DE BARRIOS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69EABA5-3121-481B-846B-884F13A959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461" y="1916832"/>
            <a:ext cx="7829078" cy="1774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02. PROGRAMA 01: PARQUE METROPOLITANO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F72D7C2-FECC-4FDE-AB8A-5DED726F1B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084" y="1839885"/>
            <a:ext cx="7928740" cy="3083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21. PROGRAMA 01: SERVIU I REGIÓN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D8E3C26-D74E-41C2-839C-466F464610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723" y="1927195"/>
            <a:ext cx="7804553" cy="4351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774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22. PROGRAMA 01: SERVIU II REGIÓN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4AC3C90-473F-468E-A1DD-37E16E0863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581" y="1869065"/>
            <a:ext cx="7985859" cy="4402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672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23. PROGRAMA 01: SERVIU III REGIÓN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B9344FB-9975-453B-BA82-0F17A90C9B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805" y="1934607"/>
            <a:ext cx="8024331" cy="4338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6728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24. PROGRAMA 01: SERVIU IV REGIÓN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D346B70-11AC-4A16-9FCF-F014189475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659" y="1944449"/>
            <a:ext cx="8054046" cy="4351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8210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25. PROGRAMA 01: SERVIU V REGIÓN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D30A313-5FCA-4981-83D4-CF0C786FF0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176" y="1832079"/>
            <a:ext cx="8030680" cy="444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0198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26. PROGRAMA 01: SERVIU VI REGIÓN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BC7D85B-A568-4FF5-B0A5-14C3E30C45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090" y="1818588"/>
            <a:ext cx="7899820" cy="453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0040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27. PROGRAMA 01: SERVIU VII REGIÓN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D7A13A2-F9A0-49FE-AF66-EFC2307802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867" y="1853278"/>
            <a:ext cx="7976574" cy="4445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1726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28. PROGRAMA 01: SERVIU VIII REGIÓN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852511A-5DC4-4740-BF9F-BB1EF79589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021" y="1803415"/>
            <a:ext cx="7951432" cy="4588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110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el año 2018 la Partida contempla un presupuesto aprobado de </a:t>
            </a:r>
            <a:r>
              <a:rPr lang="es-CL" sz="1600" b="1" dirty="0">
                <a:latin typeface="+mn-lt"/>
              </a:rPr>
              <a:t>$2.517.900 millones</a:t>
            </a:r>
            <a:r>
              <a:rPr lang="es-CL" sz="1600" dirty="0">
                <a:latin typeface="+mn-lt"/>
              </a:rPr>
              <a:t>, de los cuales un 52% se destina a transferencias de capital, un 24% a préstamos y 18% a iniciativas de inversión, </a:t>
            </a:r>
            <a:r>
              <a:rPr lang="es-CL" sz="1600" dirty="0"/>
              <a:t>respectivamente, subtítulos que al mes de NOVIEMBRE registraron erogaciones del 95,7% , 84% y 68% respectivamente sobre el presupuesto vigente.</a:t>
            </a:r>
            <a:endParaRPr lang="es-CL" sz="1600" dirty="0">
              <a:latin typeface="+mn-lt"/>
            </a:endParaRP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Ministerio, del mes de NOVIEMBRE ascendió a </a:t>
            </a:r>
            <a:r>
              <a:rPr lang="es-CL" sz="1600" b="1" dirty="0">
                <a:latin typeface="+mn-lt"/>
              </a:rPr>
              <a:t>$200.397 millones</a:t>
            </a:r>
            <a:r>
              <a:rPr lang="es-CL" sz="1600" dirty="0">
                <a:latin typeface="+mn-lt"/>
              </a:rPr>
              <a:t>, es decir, un </a:t>
            </a:r>
            <a:r>
              <a:rPr lang="es-CL" sz="1600" b="1" dirty="0">
                <a:latin typeface="+mn-lt"/>
              </a:rPr>
              <a:t>8%</a:t>
            </a:r>
            <a:r>
              <a:rPr lang="es-CL" sz="1600" dirty="0">
                <a:latin typeface="+mn-lt"/>
              </a:rPr>
              <a:t> respecto de la ley inicial, representando un gasto mayor en  0,6 puntos porcentuales al registrado a igual mes del año 2017.  La ejecución acumulada </a:t>
            </a:r>
            <a:r>
              <a:rPr lang="es-CL" sz="1600" dirty="0"/>
              <a:t>al décimo mes de 2018 </a:t>
            </a:r>
            <a:r>
              <a:rPr lang="es-CL" sz="1600" dirty="0">
                <a:latin typeface="+mn-lt"/>
              </a:rPr>
              <a:t>ascendió a </a:t>
            </a:r>
            <a:r>
              <a:rPr lang="es-CL" sz="1600" b="1" dirty="0">
                <a:latin typeface="+mn-lt"/>
              </a:rPr>
              <a:t>$2.224.908 millones</a:t>
            </a:r>
            <a:r>
              <a:rPr lang="es-CL" sz="1600" dirty="0">
                <a:latin typeface="+mn-lt"/>
              </a:rPr>
              <a:t>, </a:t>
            </a:r>
            <a:r>
              <a:rPr lang="es-CL" sz="1600" dirty="0"/>
              <a:t>es inferior en 0,2 puntos porcentuales a igual periodo del ejercicio anterior.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600" dirty="0"/>
              <a:t>Respecto a los aumentos y disminuciones al presupuesto inicial, la Partida presenta al mes de NOVIEMBRE un aumento consolidado del </a:t>
            </a:r>
            <a:r>
              <a:rPr lang="es-CL" sz="1600" b="1" dirty="0"/>
              <a:t>$16.495 millones</a:t>
            </a:r>
            <a:r>
              <a:rPr lang="es-CL" sz="1600" dirty="0"/>
              <a:t>.  Lo que se traduce en incrementos en la mayoría de sus subtítulos, destacando por su monto el subtítulo 23 “prestaciones de seguridad social”, con $8.946 millones derivados de la aplicación de la Ley de Incentivo al Retiro.  A su vez, “gatos en personal”, “bienes y servicios de consumo”  y “iniciativas de inversión” presentan las mayores reducciones en su presupuesto con un </a:t>
            </a:r>
            <a:r>
              <a:rPr lang="es-CL" sz="1600" b="1" dirty="0"/>
              <a:t>2,4%</a:t>
            </a:r>
            <a:r>
              <a:rPr lang="es-CL" sz="1600" dirty="0"/>
              <a:t> ($3.307 millones) , </a:t>
            </a:r>
            <a:r>
              <a:rPr lang="es-CL" sz="1600" b="1" dirty="0"/>
              <a:t>8% </a:t>
            </a:r>
            <a:r>
              <a:rPr lang="es-CL" sz="1600" dirty="0"/>
              <a:t>($1.856 millones), y </a:t>
            </a:r>
            <a:r>
              <a:rPr lang="es-CL" sz="1600" b="1" dirty="0"/>
              <a:t>3% </a:t>
            </a:r>
            <a:r>
              <a:rPr lang="es-CL" sz="1600" dirty="0"/>
              <a:t>($13.631 millones). 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MINISTERIO DE VIVIENDA Y URBANISMO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29. PROGRAMA 01: SERVIU IX REGIÓN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2DC0DEA-850D-4236-A36E-CD826C2A59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301" y="1808449"/>
            <a:ext cx="7848872" cy="454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8566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30. PROGRAMA 01: SERVIU X REGIÓN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104EA9C-2B11-445D-B834-7A99A8887D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564" y="1825624"/>
            <a:ext cx="7848872" cy="4530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6554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31. PROGRAMA 01: SERVIU XI REGIÓN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DC1A3AF-FD3F-4B08-AEDA-65F065E3EB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727" y="1821393"/>
            <a:ext cx="8136915" cy="4509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034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32. PROGRAMA 01: SERVIU XII REGIÓN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B19CBA5-EAD4-4FCB-A88F-CB8105FE95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986" y="1800188"/>
            <a:ext cx="8004263" cy="4478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5987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33. PROGRAMA 01: SERVIU REGIÓN METROPOLITANA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023DCB8-D02F-41F6-9AA8-8FF63EF8E3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571" y="1783915"/>
            <a:ext cx="7704857" cy="4494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929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34. PROGRAMA 01: SERVIU XIV REGIÓN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7788116-8092-4879-9827-02A06C2974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176" y="1755535"/>
            <a:ext cx="8046094" cy="4553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7157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35. PROGRAMA 01: SERVIU XV REGIÓN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2D22CBA-94AC-46E4-954C-8FCE892991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176" y="1825623"/>
            <a:ext cx="7898749" cy="4530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04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4"/>
            </a:pPr>
            <a:r>
              <a:rPr lang="es-CL" sz="1600" dirty="0"/>
              <a:t>En cuanto a los programas, </a:t>
            </a:r>
            <a:r>
              <a:rPr lang="es-CL" sz="1600" b="1" dirty="0"/>
              <a:t>el 41% </a:t>
            </a:r>
            <a:r>
              <a:rPr lang="es-CL" sz="1600" dirty="0"/>
              <a:t>del presupuesto inicial, se concentra en la </a:t>
            </a:r>
            <a:r>
              <a:rPr lang="es-CL" sz="1600" b="1" dirty="0"/>
              <a:t>Subsecretaría de Vivienda y Urbanismo </a:t>
            </a:r>
            <a:r>
              <a:rPr lang="es-CL" sz="1600" dirty="0"/>
              <a:t>y </a:t>
            </a:r>
            <a:r>
              <a:rPr lang="es-CL" sz="1600" b="1" dirty="0"/>
              <a:t>los SERVIU de las regiones del Biobío y Metropolitana de Santiago </a:t>
            </a:r>
            <a:r>
              <a:rPr lang="es-CL" sz="1600" dirty="0"/>
              <a:t>(que representan a su vez el 8%, 13% y 20% respectivamente), los que al mes de NOVIEMBRE alcanzaron niveles de ejecución de </a:t>
            </a:r>
            <a:r>
              <a:rPr lang="es-CL" sz="1600" b="1" dirty="0"/>
              <a:t>90,3%, 87,7% y 94% respectivamente</a:t>
            </a:r>
            <a:r>
              <a:rPr lang="es-CL" sz="1600" dirty="0"/>
              <a:t>, todos calculados respecto al presupuesto vigente.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4"/>
            </a:pPr>
            <a:r>
              <a:rPr lang="es-CL" sz="1600" dirty="0"/>
              <a:t>Las mayores tasas de gastos se registraron en </a:t>
            </a:r>
            <a:r>
              <a:rPr lang="es-CL" sz="1600" b="1" dirty="0"/>
              <a:t>los SERVIU de las regiones de la RM (94%) y  Los Lagos (93,8%)</a:t>
            </a:r>
            <a:r>
              <a:rPr lang="es-CL" sz="1600" dirty="0"/>
              <a:t>.  Mientras que </a:t>
            </a:r>
            <a:r>
              <a:rPr lang="es-CL" sz="1600" b="1" dirty="0"/>
              <a:t>el Programa Recuperación de Barrios </a:t>
            </a:r>
            <a:r>
              <a:rPr lang="es-CL" sz="1600" dirty="0"/>
              <a:t>es el que presenta la </a:t>
            </a:r>
            <a:r>
              <a:rPr lang="es-CL" sz="1600" b="1" dirty="0"/>
              <a:t>menor ejecución, con un gasto de 61,7%</a:t>
            </a:r>
            <a:r>
              <a:rPr lang="es-CL" sz="1600" dirty="0"/>
              <a:t>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4"/>
            </a:pPr>
            <a:r>
              <a:rPr lang="es-CL" sz="1600" dirty="0"/>
              <a:t>Respecto a las disminuciones, los Programas que experimentaron las mayores rebajas fueron:</a:t>
            </a:r>
          </a:p>
          <a:p>
            <a:pPr marL="360363" algn="just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720725" algn="l"/>
              </a:tabLst>
            </a:pPr>
            <a:r>
              <a:rPr lang="es-CL" sz="1400" dirty="0"/>
              <a:t>	Serviu RM, con $27.919 millones, afectando principalmente el subtítulo 32 “préstamos”.</a:t>
            </a:r>
          </a:p>
          <a:p>
            <a:pPr marL="360363" algn="just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720725" algn="l"/>
              </a:tabLst>
            </a:pPr>
            <a:r>
              <a:rPr lang="es-CL" sz="1400" dirty="0"/>
              <a:t> 	Serviu IV, con $9.972 millones, afectando principalmente el subtítulo 32 “préstamos”.</a:t>
            </a:r>
          </a:p>
          <a:p>
            <a:pPr marL="360363" algn="just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720725" algn="l"/>
              </a:tabLst>
            </a:pPr>
            <a:r>
              <a:rPr lang="es-CL" sz="1400" dirty="0"/>
              <a:t> 	Serviu III, con $6.491 millones, afectando principalmente el subtítulo 31 “iniciativas de inversión”.</a:t>
            </a:r>
          </a:p>
          <a:p>
            <a:pPr marL="360363" algn="just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720725" algn="l"/>
              </a:tabLst>
            </a:pPr>
            <a:r>
              <a:rPr lang="es-CL" sz="1400" dirty="0"/>
              <a:t>    Serviu XII, con $7.806 millones, afectando principalmente el subtítulo 32 “préstamos”.</a:t>
            </a:r>
          </a:p>
          <a:p>
            <a:pPr marL="360363" algn="just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720725" algn="l"/>
              </a:tabLst>
            </a:pPr>
            <a:r>
              <a:rPr lang="es-CL" sz="1400" dirty="0"/>
              <a:t>    Serviu I, con $18.693 millones, afectando principalmente el subtítulos 32 y  33 “préstamos”, “transferencias de capital”.</a:t>
            </a:r>
          </a:p>
          <a:p>
            <a:pPr marL="360363" algn="just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720725" algn="l"/>
              </a:tabLst>
            </a:pPr>
            <a:endParaRPr lang="es-CL" sz="1600" dirty="0"/>
          </a:p>
          <a:p>
            <a:pPr marL="800100" lvl="1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4"/>
            </a:pPr>
            <a:endParaRPr lang="es-CL" sz="1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MINISTERIO DE VIVIENDA Y URBANISMO</a:t>
            </a:r>
          </a:p>
        </p:txBody>
      </p:sp>
    </p:spTree>
    <p:extLst>
      <p:ext uri="{BB962C8B-B14F-4D97-AF65-F5344CB8AC3E}">
        <p14:creationId xmlns:p14="http://schemas.microsoft.com/office/powerpoint/2010/main" val="144365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MINISTERIO DE VIVIENDA Y URBANISMO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D8A5065-022A-4EB6-BE41-58D9B38DD8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305" y="2122685"/>
            <a:ext cx="3959695" cy="2520283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792EB1C3-0B0C-435C-A0AB-C96EE7536E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8951" y="2122685"/>
            <a:ext cx="3959696" cy="2520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55170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MINISTERIO DE VIVIENDA Y URBANISMO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1458A6D-E681-4B50-8E90-9FF55EB9CC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534" y="2003364"/>
            <a:ext cx="7972932" cy="2636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RESUMEN POR CAPÍTULOS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59B7CE8-2195-4270-9501-71FF7CD713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777" y="1742958"/>
            <a:ext cx="7962493" cy="3870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01: SUBSECRETARÍA DE VIVIENDA Y URBANISMO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BC0843B-B6F4-409D-BB23-831362C0C7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370" y="1900740"/>
            <a:ext cx="8186736" cy="4221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01: SUBSECRETARÍA DE VIVIENDA Y URBANISMO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1F5536C-C0F1-46DC-B6F0-F327460A4E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614" y="1772816"/>
            <a:ext cx="8034772" cy="4351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674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02: CAMPAMENTO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121A5B9-8D3B-4B18-9CBF-F179D7849E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881261"/>
            <a:ext cx="7776864" cy="2230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4154</TotalTime>
  <Words>764</Words>
  <Application>Microsoft Office PowerPoint</Application>
  <PresentationFormat>Presentación en pantalla (4:3)</PresentationFormat>
  <Paragraphs>90</Paragraphs>
  <Slides>26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4" baseType="lpstr">
      <vt:lpstr>Andalus</vt:lpstr>
      <vt:lpstr>Arial</vt:lpstr>
      <vt:lpstr>Calibri</vt:lpstr>
      <vt:lpstr>Times New Roman</vt:lpstr>
      <vt:lpstr>Wingdings</vt:lpstr>
      <vt:lpstr>1_Tema de Office</vt:lpstr>
      <vt:lpstr>Tema de Office</vt:lpstr>
      <vt:lpstr>Imagen de mapa de bits</vt:lpstr>
      <vt:lpstr>EJECUCIÓN ACUMULADA DE GASTOS PRESUPUESTARIOS AL MES DE NOVIEMBRE DE 2018 PARTIDA 18: MINISTERIO DEL VIVIENDA Y URBANISMO</vt:lpstr>
      <vt:lpstr>EJECUCIÓN ACUMULADA DE GASTOS A NOVIEMBRE DE 2018  PARTIDA 18 MINISTERIO DE VIVIENDA Y URBANISMO</vt:lpstr>
      <vt:lpstr>EJECUCIÓN ACUMULADA DE GASTOS A NOVIEMBRE DE 2018  PARTIDA 18 MINISTERIO DE VIVIENDA Y URBANISMO</vt:lpstr>
      <vt:lpstr>Presentación de PowerPoint</vt:lpstr>
      <vt:lpstr>EJECUCIÓN ACUMULADA DE GASTOS A NOVIEMBRE DE 2018  PARTIDA 18 MINISTERIO DE VIVIENDA Y URBANISMO</vt:lpstr>
      <vt:lpstr>EJECUCIÓN ACUMULADA DE GASTOS A NOVIEMBRE DE 2018  PARTIDA 18 RESUMEN POR CAPÍTULOS</vt:lpstr>
      <vt:lpstr>EJECUCIÓN ACUMULADA DE GASTOS A NOVIEMBRE DE 2018  PARTIDA 18. CAPÍTULO 01. PROGRAMA 01: SUBSECRETARÍA DE VIVIENDA Y URBANISMO</vt:lpstr>
      <vt:lpstr>EJECUCIÓN ACUMULADA DE GASTOS A NOVIEMBRE DE 2018  PARTIDA 18. CAPÍTULO 01. PROGRAMA 01: SUBSECRETARÍA DE VIVIENDA Y URBANISMO</vt:lpstr>
      <vt:lpstr>EJECUCIÓN ACUMULADA DE GASTOS A NOVIEMBRE DE 2018  PARTIDA 18. CAPÍTULO 01. PROGRAMA 02: CAMPAMENTO</vt:lpstr>
      <vt:lpstr>EJECUCIÓN ACUMULADA DE GASTOS A NOVIEMBRE DE 2018  PARTIDA 18. CAPÍTULO 01. PROGRAMA 04: RECUPERACIÓN DE BARRIOS</vt:lpstr>
      <vt:lpstr>EJECUCIÓN ACUMULADA DE GASTOS A NOVIEMBRE DE 2018  PARTIDA 18. CAPÍTULO 02. PROGRAMA 01: PARQUE METROPOLITANO</vt:lpstr>
      <vt:lpstr>EJECUCIÓN ACUMULADA DE GASTOS A NOVIEMBRE DE 2018  PARTIDA 18. CAPÍTULO 21. PROGRAMA 01: SERVIU I REGIÓN</vt:lpstr>
      <vt:lpstr>EJECUCIÓN ACUMULADA DE GASTOS A NOVIEMBRE DE 2018  PARTIDA 18. CAPÍTULO 22. PROGRAMA 01: SERVIU II REGIÓN</vt:lpstr>
      <vt:lpstr>EJECUCIÓN ACUMULADA DE GASTOS A NOVIEMBRE DE 2018  PARTIDA 18. CAPÍTULO 23. PROGRAMA 01: SERVIU III REGIÓN</vt:lpstr>
      <vt:lpstr>EJECUCIÓN ACUMULADA DE GASTOS A NOVIEMBRE DE 2018  PARTIDA 18. CAPÍTULO 24. PROGRAMA 01: SERVIU IV REGIÓN</vt:lpstr>
      <vt:lpstr>EJECUCIÓN ACUMULADA DE GASTOS A NOVIEMBRE DE 2018  PARTIDA 18. CAPÍTULO 25. PROGRAMA 01: SERVIU V REGIÓN</vt:lpstr>
      <vt:lpstr>EJECUCIÓN ACUMULADA DE GASTOS A NOVIEMBRE DE 2018  PARTIDA 18. CAPÍTULO 26. PROGRAMA 01: SERVIU VI REGIÓN</vt:lpstr>
      <vt:lpstr>EJECUCIÓN ACUMULADA DE GASTOS A NOVIEMBRE DE 2018  PARTIDA 18. CAPÍTULO 27. PROGRAMA 01: SERVIU VII REGIÓN</vt:lpstr>
      <vt:lpstr>EJECUCIÓN ACUMULADA DE GASTOS A NOVIEMBRE DE 2018  PARTIDA 18. CAPÍTULO 28. PROGRAMA 01: SERVIU VIII REGIÓN</vt:lpstr>
      <vt:lpstr>EJECUCIÓN ACUMULADA DE GASTOS A NOVIEMBRE DE 2018  PARTIDA 18. CAPÍTULO 29. PROGRAMA 01: SERVIU IX REGIÓN</vt:lpstr>
      <vt:lpstr>EJECUCIÓN ACUMULADA DE GASTOS A NOVIEMBRE DE 2018  PARTIDA 18. CAPÍTULO 30. PROGRAMA 01: SERVIU X REGIÓN</vt:lpstr>
      <vt:lpstr>EJECUCIÓN ACUMULADA DE GASTOS A NOVIEMBRE DE 2018  PARTIDA 18. CAPÍTULO 31. PROGRAMA 01: SERVIU XI REGIÓN</vt:lpstr>
      <vt:lpstr>EJECUCIÓN ACUMULADA DE GASTOS A NOVIEMBRE DE 2018  PARTIDA 18. CAPÍTULO 32. PROGRAMA 01: SERVIU XII REGIÓN</vt:lpstr>
      <vt:lpstr>EJECUCIÓN ACUMULADA DE GASTOS A NOVIEMBRE DE 2018  PARTIDA 18. CAPÍTULO 33. PROGRAMA 01: SERVIU REGIÓN METROPOLITANA</vt:lpstr>
      <vt:lpstr>EJECUCIÓN ACUMULADA DE GASTOS A NOVIEMBRE DE 2018  PARTIDA 18. CAPÍTULO 34. PROGRAMA 01: SERVIU XIV REGIÓN</vt:lpstr>
      <vt:lpstr>EJECUCIÓN ACUMULADA DE GASTOS A NOVIEMBRE DE 2018  PARTIDA 18. CAPÍTULO 35. PROGRAMA 01: SERVIU XV REGIÓN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235</cp:revision>
  <cp:lastPrinted>2018-09-03T11:38:07Z</cp:lastPrinted>
  <dcterms:created xsi:type="dcterms:W3CDTF">2016-06-23T13:38:47Z</dcterms:created>
  <dcterms:modified xsi:type="dcterms:W3CDTF">2019-01-17T19:01:35Z</dcterms:modified>
</cp:coreProperties>
</file>