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5"/>
  </p:notesMasterIdLst>
  <p:handoutMasterIdLst>
    <p:handoutMasterId r:id="rId46"/>
  </p:handoutMasterIdLst>
  <p:sldIdLst>
    <p:sldId id="256" r:id="rId14"/>
    <p:sldId id="298" r:id="rId15"/>
    <p:sldId id="299" r:id="rId16"/>
    <p:sldId id="324" r:id="rId17"/>
    <p:sldId id="322" r:id="rId18"/>
    <p:sldId id="328" r:id="rId19"/>
    <p:sldId id="264" r:id="rId20"/>
    <p:sldId id="263" r:id="rId21"/>
    <p:sldId id="301" r:id="rId22"/>
    <p:sldId id="321" r:id="rId23"/>
    <p:sldId id="265" r:id="rId24"/>
    <p:sldId id="323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10" r:id="rId33"/>
    <p:sldId id="311" r:id="rId34"/>
    <p:sldId id="312" r:id="rId35"/>
    <p:sldId id="313" r:id="rId36"/>
    <p:sldId id="314" r:id="rId37"/>
    <p:sldId id="327" r:id="rId38"/>
    <p:sldId id="315" r:id="rId39"/>
    <p:sldId id="325" r:id="rId40"/>
    <p:sldId id="326" r:id="rId41"/>
    <p:sldId id="317" r:id="rId42"/>
    <p:sldId id="319" r:id="rId43"/>
    <p:sldId id="318" r:id="rId44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18-01-2019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18-01-2019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10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18-01-2019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18-01-2019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18-01-2019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18-01-2019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18-01-2019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18-01-2019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6298" name="Picture 15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991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015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6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3110" name="Picture 10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31" name="Picture 18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513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37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62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8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704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752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94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0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967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36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2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3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4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5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6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NOVIEMBRE </a:t>
            </a:r>
            <a:r>
              <a:rPr lang="es-CL" sz="2000" b="1" dirty="0">
                <a:solidFill>
                  <a:prstClr val="black"/>
                </a:solidFill>
              </a:rPr>
              <a:t>DE 2018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</a:t>
            </a:r>
            <a:r>
              <a:rPr lang="es-CL" sz="2000" b="1" dirty="0" smtClean="0">
                <a:solidFill>
                  <a:prstClr val="black"/>
                </a:solidFill>
              </a:rPr>
              <a:t>16:</a:t>
            </a:r>
            <a:r>
              <a:rPr lang="es-CL" sz="2000" b="1" dirty="0">
                <a:solidFill>
                  <a:prstClr val="black"/>
                </a:solidFill>
              </a:rPr>
              <a:t/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Valparaíso, </a:t>
            </a:r>
            <a:r>
              <a:rPr lang="es-CL" sz="1200" dirty="0" smtClean="0"/>
              <a:t>enero </a:t>
            </a:r>
            <a:r>
              <a:rPr lang="es-CL" sz="1200" dirty="0" smtClean="0"/>
              <a:t>de </a:t>
            </a:r>
            <a:r>
              <a:rPr lang="es-CL" sz="1200" dirty="0" smtClean="0"/>
              <a:t>2019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3" y="548680"/>
            <a:ext cx="478836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79715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                                                                                                                                           2 de 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919847"/>
              </p:ext>
            </p:extLst>
          </p:nvPr>
        </p:nvGraphicFramePr>
        <p:xfrm>
          <a:off x="467544" y="1700808"/>
          <a:ext cx="8157592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0" name="Hoja de cálculo" r:id="rId4" imgW="6877185" imgH="2905215" progId="Excel.Sheet.8">
                  <p:embed/>
                </p:oleObj>
              </mc:Choice>
              <mc:Fallback>
                <p:oleObj name="Hoja de cálculo" r:id="rId4" imgW="68771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57592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862455"/>
              </p:ext>
            </p:extLst>
          </p:nvPr>
        </p:nvGraphicFramePr>
        <p:xfrm>
          <a:off x="467544" y="1688182"/>
          <a:ext cx="8157592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1" name="Hoja de cálculo" r:id="rId3" imgW="7591357" imgH="3829050" progId="Excel.Sheet.8">
                  <p:embed/>
                </p:oleObj>
              </mc:Choice>
              <mc:Fallback>
                <p:oleObj name="Hoja de cálculo" r:id="rId3" imgW="7591357" imgH="3829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88182"/>
                        <a:ext cx="8157592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45811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035471"/>
              </p:ext>
            </p:extLst>
          </p:nvPr>
        </p:nvGraphicFramePr>
        <p:xfrm>
          <a:off x="467544" y="1700808"/>
          <a:ext cx="8157592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2" name="Hoja de cálculo" r:id="rId3" imgW="7591357" imgH="2800350" progId="Excel.Sheet.8">
                  <p:embed/>
                </p:oleObj>
              </mc:Choice>
              <mc:Fallback>
                <p:oleObj name="Hoja de cálculo" r:id="rId3" imgW="7591357" imgH="28003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57592" cy="280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445224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100273"/>
              </p:ext>
            </p:extLst>
          </p:nvPr>
        </p:nvGraphicFramePr>
        <p:xfrm>
          <a:off x="467543" y="1700808"/>
          <a:ext cx="8157593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2" name="Hoja de cálculo" r:id="rId3" imgW="8515485" imgH="3686175" progId="Excel.Sheet.8">
                  <p:embed/>
                </p:oleObj>
              </mc:Choice>
              <mc:Fallback>
                <p:oleObj name="Hoja de cálculo" r:id="rId3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3" y="1700808"/>
                        <a:ext cx="8157593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720059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828242"/>
              </p:ext>
            </p:extLst>
          </p:nvPr>
        </p:nvGraphicFramePr>
        <p:xfrm>
          <a:off x="467543" y="1700808"/>
          <a:ext cx="8157593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7" name="Hoja de cálculo" r:id="rId3" imgW="8515485" imgH="2905215" progId="Excel.Sheet.8">
                  <p:embed/>
                </p:oleObj>
              </mc:Choice>
              <mc:Fallback>
                <p:oleObj name="Hoja de cálculo" r:id="rId3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3" y="1700808"/>
                        <a:ext cx="8157593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44522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275592"/>
              </p:ext>
            </p:extLst>
          </p:nvPr>
        </p:nvGraphicFramePr>
        <p:xfrm>
          <a:off x="467544" y="1628800"/>
          <a:ext cx="814827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2" name="Hoja de cálculo" r:id="rId3" imgW="7572443" imgH="3686175" progId="Excel.Sheet.8">
                  <p:embed/>
                </p:oleObj>
              </mc:Choice>
              <mc:Fallback>
                <p:oleObj name="Hoja de cálculo" r:id="rId3" imgW="75724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4827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44825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785941"/>
              </p:ext>
            </p:extLst>
          </p:nvPr>
        </p:nvGraphicFramePr>
        <p:xfrm>
          <a:off x="467544" y="1556792"/>
          <a:ext cx="8123894" cy="480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7" name="Hoja de cálculo" r:id="rId3" imgW="7572443" imgH="5343525" progId="Excel.Sheet.8">
                  <p:embed/>
                </p:oleObj>
              </mc:Choice>
              <mc:Fallback>
                <p:oleObj name="Hoja de cálculo" r:id="rId3" imgW="7572443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8123894" cy="4805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844690"/>
              </p:ext>
            </p:extLst>
          </p:nvPr>
        </p:nvGraphicFramePr>
        <p:xfrm>
          <a:off x="467544" y="1700808"/>
          <a:ext cx="8157592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0" name="Hoja de cálculo" r:id="rId3" imgW="7743757" imgH="3533865" progId="Excel.Sheet.8">
                  <p:embed/>
                </p:oleObj>
              </mc:Choice>
              <mc:Fallback>
                <p:oleObj name="Hoja de cálculo" r:id="rId3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57592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001883"/>
              </p:ext>
            </p:extLst>
          </p:nvPr>
        </p:nvGraphicFramePr>
        <p:xfrm>
          <a:off x="467544" y="1689323"/>
          <a:ext cx="8157592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7" name="Hoja de cálculo" r:id="rId3" imgW="7743757" imgH="3971925" progId="Excel.Sheet.8">
                  <p:embed/>
                </p:oleObj>
              </mc:Choice>
              <mc:Fallback>
                <p:oleObj name="Hoja de cálculo" r:id="rId3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89323"/>
                        <a:ext cx="8157592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609329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04. PROGRAMA 01: INSTITUTO DE SALUD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51441"/>
              </p:ext>
            </p:extLst>
          </p:nvPr>
        </p:nvGraphicFramePr>
        <p:xfrm>
          <a:off x="467544" y="1744563"/>
          <a:ext cx="8157592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0" name="Hoja de cálculo" r:id="rId3" imgW="7819957" imgH="4276815" progId="Excel.Sheet.8">
                  <p:embed/>
                </p:oleObj>
              </mc:Choice>
              <mc:Fallback>
                <p:oleObj name="Hoja de cálculo" r:id="rId3" imgW="78199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44563"/>
                        <a:ext cx="8157592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</a:t>
            </a:r>
            <a:r>
              <a:rPr lang="es-CL" sz="1600" b="1" dirty="0" smtClean="0"/>
              <a:t>noviembre </a:t>
            </a:r>
            <a:r>
              <a:rPr lang="es-CL" sz="1600" b="1" dirty="0" smtClean="0"/>
              <a:t>de 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16 </a:t>
            </a:r>
            <a:r>
              <a:rPr lang="es-CL" sz="1600" dirty="0"/>
              <a:t>Ministerio </a:t>
            </a:r>
            <a:r>
              <a:rPr lang="es-CL" sz="1600" dirty="0" smtClean="0"/>
              <a:t>de Salud, </a:t>
            </a:r>
            <a:r>
              <a:rPr lang="es-CL" sz="1600" dirty="0"/>
              <a:t>finalizó en </a:t>
            </a:r>
            <a:r>
              <a:rPr lang="es-CL" sz="1600" dirty="0" smtClean="0"/>
              <a:t>$8.220.523 </a:t>
            </a:r>
            <a:r>
              <a:rPr lang="es-CL" sz="1600" dirty="0" smtClean="0"/>
              <a:t>millones</a:t>
            </a:r>
            <a:r>
              <a:rPr lang="es-CL" sz="1600" dirty="0"/>
              <a:t>, equivalentes a un </a:t>
            </a:r>
            <a:r>
              <a:rPr lang="es-CL" sz="1600" dirty="0" smtClean="0"/>
              <a:t>92% </a:t>
            </a:r>
            <a:r>
              <a:rPr lang="es-CL" sz="1600" dirty="0"/>
              <a:t>del Presupuesto </a:t>
            </a:r>
            <a:r>
              <a:rPr lang="es-CL" sz="1600" dirty="0" smtClean="0"/>
              <a:t>Vigente. 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ejecución de los </a:t>
            </a:r>
            <a:r>
              <a:rPr lang="es-CL" sz="1600" b="1" dirty="0" smtClean="0">
                <a:latin typeface="+mn-lt"/>
              </a:rPr>
              <a:t>Servicios de Salud, Hospitales y Programa de Contingencias Operacionales</a:t>
            </a:r>
            <a:r>
              <a:rPr lang="es-CL" sz="1600" dirty="0" smtClean="0">
                <a:latin typeface="+mn-lt"/>
              </a:rPr>
              <a:t>, alcanzaron </a:t>
            </a:r>
            <a:r>
              <a:rPr lang="es-CL" sz="1600" dirty="0" smtClean="0">
                <a:latin typeface="+mn-lt"/>
              </a:rPr>
              <a:t>91%.</a:t>
            </a: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 dispusieron un gasto total de </a:t>
            </a:r>
            <a:r>
              <a:rPr lang="es-CL" sz="1600" dirty="0" smtClean="0">
                <a:latin typeface="+mn-lt"/>
              </a:rPr>
              <a:t>$209.815 </a:t>
            </a:r>
            <a:r>
              <a:rPr lang="es-CL" sz="1600" dirty="0" smtClean="0">
                <a:latin typeface="+mn-lt"/>
              </a:rPr>
              <a:t>millones, equivalentes a </a:t>
            </a:r>
            <a:r>
              <a:rPr lang="es-CL" sz="1600" dirty="0" smtClean="0">
                <a:latin typeface="+mn-lt"/>
              </a:rPr>
              <a:t>54% </a:t>
            </a:r>
            <a:r>
              <a:rPr lang="es-CL" sz="1600" dirty="0" smtClean="0">
                <a:latin typeface="+mn-lt"/>
              </a:rPr>
              <a:t>del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90% </a:t>
            </a:r>
            <a:r>
              <a:rPr lang="es-CL" sz="1600" dirty="0" smtClean="0"/>
              <a:t>($</a:t>
            </a:r>
            <a:r>
              <a:rPr lang="es-CL" sz="1600" dirty="0" smtClean="0"/>
              <a:t>1.977.279 </a:t>
            </a:r>
            <a:r>
              <a:rPr lang="es-CL" sz="1600" dirty="0" smtClean="0"/>
              <a:t>millones</a:t>
            </a:r>
            <a:r>
              <a:rPr lang="es-CL" sz="1600" dirty="0"/>
              <a:t>). En este Programa, el 80% del gasto corresponde a transferencias para los Servicios de Salud. Respecto </a:t>
            </a:r>
            <a:r>
              <a:rPr lang="es-CL" sz="1600" dirty="0" smtClean="0"/>
              <a:t>a las transferencias </a:t>
            </a:r>
            <a:r>
              <a:rPr lang="es-CL" sz="1600" dirty="0"/>
              <a:t>al sector privado, se observó que el Bono Auge presentó desembolsos por </a:t>
            </a:r>
            <a:r>
              <a:rPr lang="es-CL" sz="1600" dirty="0" smtClean="0"/>
              <a:t>$7.947 </a:t>
            </a:r>
            <a:r>
              <a:rPr lang="es-CL" sz="1600" dirty="0"/>
              <a:t>millones, que equivalen a </a:t>
            </a:r>
            <a:r>
              <a:rPr lang="es-CL" sz="1600" dirty="0" smtClean="0"/>
              <a:t>85%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92% </a:t>
            </a:r>
            <a:r>
              <a:rPr lang="es-CL" sz="1600" dirty="0" smtClean="0"/>
              <a:t>($</a:t>
            </a:r>
            <a:r>
              <a:rPr lang="es-CL" sz="1600" dirty="0" smtClean="0"/>
              <a:t>291.092 </a:t>
            </a:r>
            <a:r>
              <a:rPr lang="es-CL" sz="1600" dirty="0"/>
              <a:t>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22411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05. PROGRAMA 01: CENTRAL NACINAL DE ABASTECIMIENTO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757681"/>
              </p:ext>
            </p:extLst>
          </p:nvPr>
        </p:nvGraphicFramePr>
        <p:xfrm>
          <a:off x="467544" y="1724025"/>
          <a:ext cx="8148280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3" name="Hoja de cálculo" r:id="rId3" imgW="7743757" imgH="3409860" progId="Excel.Sheet.8">
                  <p:embed/>
                </p:oleObj>
              </mc:Choice>
              <mc:Fallback>
                <p:oleObj name="Hoja de cálculo" r:id="rId3" imgW="7743757" imgH="34098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24025"/>
                        <a:ext cx="8148280" cy="340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1 de 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80017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824678"/>
              </p:ext>
            </p:extLst>
          </p:nvPr>
        </p:nvGraphicFramePr>
        <p:xfrm>
          <a:off x="467544" y="1772816"/>
          <a:ext cx="8148280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5" name="Hoja de cálculo" r:id="rId3" imgW="7743757" imgH="3991065" progId="Excel.Sheet.8">
                  <p:embed/>
                </p:oleObj>
              </mc:Choice>
              <mc:Fallback>
                <p:oleObj name="Hoja de cálculo" r:id="rId3" imgW="7743757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2 de 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820215"/>
              </p:ext>
            </p:extLst>
          </p:nvPr>
        </p:nvGraphicFramePr>
        <p:xfrm>
          <a:off x="467544" y="1778099"/>
          <a:ext cx="8208912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9" name="Hoja de cálculo" r:id="rId3" imgW="7743757" imgH="3667035" progId="Excel.Sheet.8">
                  <p:embed/>
                </p:oleObj>
              </mc:Choice>
              <mc:Fallback>
                <p:oleObj name="Hoja de cálculo" r:id="rId3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8099"/>
                        <a:ext cx="8208912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3 de 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172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005812"/>
              </p:ext>
            </p:extLst>
          </p:nvPr>
        </p:nvGraphicFramePr>
        <p:xfrm>
          <a:off x="467544" y="1628800"/>
          <a:ext cx="8157592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2" name="Hoja de cálculo" r:id="rId3" imgW="7743757" imgH="3819615" progId="Excel.Sheet.8">
                  <p:embed/>
                </p:oleObj>
              </mc:Choice>
              <mc:Fallback>
                <p:oleObj name="Hoja de cálculo" r:id="rId3" imgW="7743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57592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4 de 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522411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293356"/>
              </p:ext>
            </p:extLst>
          </p:nvPr>
        </p:nvGraphicFramePr>
        <p:xfrm>
          <a:off x="467544" y="1747838"/>
          <a:ext cx="8137845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7" name="Hoja de cálculo" r:id="rId3" imgW="7743757" imgH="3362415" progId="Excel.Sheet.8">
                  <p:embed/>
                </p:oleObj>
              </mc:Choice>
              <mc:Fallback>
                <p:oleObj name="Hoja de cálculo" r:id="rId3" imgW="7743757" imgH="33624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47838"/>
                        <a:ext cx="8137845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5 de 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6448251"/>
            <a:ext cx="8406135" cy="293117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731117"/>
              </p:ext>
            </p:extLst>
          </p:nvPr>
        </p:nvGraphicFramePr>
        <p:xfrm>
          <a:off x="467544" y="1612978"/>
          <a:ext cx="8137845" cy="4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8" name="Hoja de cálculo" r:id="rId3" imgW="7743757" imgH="5038635" progId="Excel.Sheet.8">
                  <p:embed/>
                </p:oleObj>
              </mc:Choice>
              <mc:Fallback>
                <p:oleObj name="Hoja de cálculo" r:id="rId3" imgW="7743757" imgH="50386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12978"/>
                        <a:ext cx="8137845" cy="4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26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65616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1 de 3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932703"/>
              </p:ext>
            </p:extLst>
          </p:nvPr>
        </p:nvGraphicFramePr>
        <p:xfrm>
          <a:off x="467544" y="1750665"/>
          <a:ext cx="8157591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1" name="Hoja de cálculo" r:id="rId3" imgW="7915343" imgH="3838485" progId="Excel.Sheet.8">
                  <p:embed/>
                </p:oleObj>
              </mc:Choice>
              <mc:Fallback>
                <p:oleObj name="Hoja de cálculo" r:id="rId3" imgW="7915343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50665"/>
                        <a:ext cx="8157591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44825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2 de 3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179248"/>
              </p:ext>
            </p:extLst>
          </p:nvPr>
        </p:nvGraphicFramePr>
        <p:xfrm>
          <a:off x="467544" y="1567012"/>
          <a:ext cx="8148279" cy="479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2" name="Hoja de cálculo" r:id="rId3" imgW="7915343" imgH="4886325" progId="Excel.Sheet.8">
                  <p:embed/>
                </p:oleObj>
              </mc:Choice>
              <mc:Fallback>
                <p:oleObj name="Hoja de cálculo" r:id="rId3" imgW="7915343" imgH="48863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67012"/>
                        <a:ext cx="8148279" cy="479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4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520259"/>
            <a:ext cx="8406135" cy="22110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3 de 3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885520"/>
              </p:ext>
            </p:extLst>
          </p:nvPr>
        </p:nvGraphicFramePr>
        <p:xfrm>
          <a:off x="467544" y="1556791"/>
          <a:ext cx="8148279" cy="4963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6" name="Hoja de cálculo" r:id="rId3" imgW="7915343" imgH="6410235" progId="Excel.Sheet.8">
                  <p:embed/>
                </p:oleObj>
              </mc:Choice>
              <mc:Fallback>
                <p:oleObj name="Hoja de cálculo" r:id="rId3" imgW="7915343" imgH="64102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1"/>
                        <a:ext cx="8148279" cy="4963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7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172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87096"/>
              </p:ext>
            </p:extLst>
          </p:nvPr>
        </p:nvGraphicFramePr>
        <p:xfrm>
          <a:off x="467544" y="1700808"/>
          <a:ext cx="814828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8" name="Hoja de cálculo" r:id="rId3" imgW="7905885" imgH="3686175" progId="Excel.Sheet.8">
                  <p:embed/>
                </p:oleObj>
              </mc:Choice>
              <mc:Fallback>
                <p:oleObj name="Hoja de cálculo" r:id="rId3" imgW="79058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752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Fondo Nacional de Investigación y Desarrollo en Salud, con recursos disponible por $535 </a:t>
            </a:r>
            <a:r>
              <a:rPr lang="es-CL" sz="1600" dirty="0" smtClean="0"/>
              <a:t>millones, </a:t>
            </a:r>
            <a:r>
              <a:rPr lang="es-CL" sz="1600" dirty="0" smtClean="0"/>
              <a:t>alcanzó un 100% de ejecución. </a:t>
            </a:r>
            <a:r>
              <a:rPr lang="es-CL" sz="1600" dirty="0"/>
              <a:t>El Programa Nacional de Alimentación Complementaria ejecutó en un </a:t>
            </a:r>
            <a:r>
              <a:rPr lang="es-CL" sz="1600" dirty="0" smtClean="0"/>
              <a:t>82% </a:t>
            </a:r>
            <a:r>
              <a:rPr lang="es-CL" sz="1600" dirty="0"/>
              <a:t>sus recursos, el Programa Ampliado de Inmunizaciones, un </a:t>
            </a:r>
            <a:r>
              <a:rPr lang="es-CL" sz="1600" dirty="0" smtClean="0"/>
              <a:t>97%, </a:t>
            </a:r>
            <a:r>
              <a:rPr lang="es-CL" sz="1600" dirty="0"/>
              <a:t>y el Programa de Alimentación Complementaria para el Adulto </a:t>
            </a:r>
            <a:r>
              <a:rPr lang="es-CL" sz="1600" dirty="0" smtClean="0"/>
              <a:t>Mayor</a:t>
            </a:r>
            <a:r>
              <a:rPr lang="es-CL" sz="1600" dirty="0"/>
              <a:t>, presentó  un </a:t>
            </a:r>
            <a:r>
              <a:rPr lang="es-CL" sz="1600" dirty="0" smtClean="0"/>
              <a:t>83% </a:t>
            </a:r>
            <a:r>
              <a:rPr lang="es-CL" sz="1600" dirty="0"/>
              <a:t>de </a:t>
            </a:r>
            <a:r>
              <a:rPr lang="es-CL" sz="1600" dirty="0" smtClean="0"/>
              <a:t>gasto.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Salud Pública</a:t>
            </a:r>
            <a:r>
              <a:rPr lang="es-CL" sz="1600" dirty="0" smtClean="0"/>
              <a:t>, se </a:t>
            </a:r>
            <a:r>
              <a:rPr lang="es-CL" sz="1600" dirty="0"/>
              <a:t>observó la inclusión de </a:t>
            </a:r>
            <a:r>
              <a:rPr lang="es-CL" sz="1600" dirty="0" smtClean="0"/>
              <a:t>$</a:t>
            </a:r>
            <a:r>
              <a:rPr lang="es-CL" sz="1600" dirty="0" smtClean="0"/>
              <a:t>3.744 </a:t>
            </a:r>
            <a:r>
              <a:rPr lang="es-CL" sz="1600" dirty="0"/>
              <a:t>millones para proyectos de inversión, específicamente para la construcción de la “Red Nacional de Laboratorios Ambientales</a:t>
            </a:r>
            <a:r>
              <a:rPr lang="es-CL" sz="1600" dirty="0" smtClean="0"/>
              <a:t>”. La ejecución a </a:t>
            </a:r>
            <a:r>
              <a:rPr lang="es-CL" sz="1600" dirty="0" smtClean="0"/>
              <a:t>noviembre </a:t>
            </a:r>
            <a:r>
              <a:rPr lang="es-CL" sz="1600" dirty="0" smtClean="0"/>
              <a:t>fue de un </a:t>
            </a:r>
            <a:r>
              <a:rPr lang="es-CL" sz="1600" dirty="0" smtClean="0"/>
              <a:t>31%.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el Programa </a:t>
            </a:r>
            <a:r>
              <a:rPr lang="es-CL" sz="1600" b="1" dirty="0" smtClean="0"/>
              <a:t>Subsecretaría de Redes Asistenciales</a:t>
            </a:r>
            <a:r>
              <a:rPr lang="es-CL" sz="1600" dirty="0" smtClean="0"/>
              <a:t>, la </a:t>
            </a:r>
            <a:r>
              <a:rPr lang="es-CL" sz="1600" dirty="0"/>
              <a:t>ejecución respecto al presupuesto vigente, fue de </a:t>
            </a:r>
            <a:r>
              <a:rPr lang="es-CL" sz="1600" dirty="0" smtClean="0"/>
              <a:t>78%, </a:t>
            </a:r>
            <a:r>
              <a:rPr lang="es-CL" sz="1600" dirty="0"/>
              <a:t>gastando un total de </a:t>
            </a:r>
            <a:r>
              <a:rPr lang="es-CL" sz="1600" dirty="0" smtClean="0"/>
              <a:t>$</a:t>
            </a:r>
            <a:r>
              <a:rPr lang="es-CL" sz="1600" dirty="0" smtClean="0"/>
              <a:t>115.080 </a:t>
            </a:r>
            <a:r>
              <a:rPr lang="es-CL" sz="1600" dirty="0"/>
              <a:t>millones. </a:t>
            </a:r>
            <a:r>
              <a:rPr lang="es-CL" sz="1600" dirty="0" smtClean="0"/>
              <a:t>Se observa la inclusión de transferencias consolidables a los Servicios de Salud, tanto corrientes como de capital, por $</a:t>
            </a:r>
            <a:r>
              <a:rPr lang="es-CL" sz="1600" dirty="0" smtClean="0"/>
              <a:t>2.378 </a:t>
            </a:r>
            <a:r>
              <a:rPr lang="es-CL" sz="1600" dirty="0" smtClean="0"/>
              <a:t>millones y </a:t>
            </a:r>
            <a:r>
              <a:rPr lang="es-CL" sz="1600" dirty="0" smtClean="0"/>
              <a:t>$3.157 </a:t>
            </a:r>
            <a:r>
              <a:rPr lang="es-CL" sz="1600" dirty="0" smtClean="0"/>
              <a:t>millones, respectivamente.</a:t>
            </a:r>
          </a:p>
          <a:p>
            <a:pPr algn="just"/>
            <a:endParaRPr lang="es-CL" sz="1600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57465" y="6376243"/>
            <a:ext cx="8406135" cy="293117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492274"/>
              </p:ext>
            </p:extLst>
          </p:nvPr>
        </p:nvGraphicFramePr>
        <p:xfrm>
          <a:off x="467544" y="1727795"/>
          <a:ext cx="8157592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1" name="Hoja de cálculo" r:id="rId3" imgW="7905885" imgH="4581435" progId="Excel.Sheet.8">
                  <p:embed/>
                </p:oleObj>
              </mc:Choice>
              <mc:Fallback>
                <p:oleObj name="Hoja de cálculo" r:id="rId3" imgW="7905885" imgH="4581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27795"/>
                        <a:ext cx="8157592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6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11. PROGRAMA 01: SUPERINTENDENCIA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780758"/>
              </p:ext>
            </p:extLst>
          </p:nvPr>
        </p:nvGraphicFramePr>
        <p:xfrm>
          <a:off x="467544" y="1700808"/>
          <a:ext cx="8157592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6" name="Hoja de cálculo" r:id="rId3" imgW="7905885" imgH="4143375" progId="Excel.Sheet.8">
                  <p:embed/>
                </p:oleObj>
              </mc:Choice>
              <mc:Fallback>
                <p:oleObj name="Hoja de cálculo" r:id="rId3" imgW="7905885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57592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8"/>
            </a:pPr>
            <a:r>
              <a:rPr lang="es-CL" sz="1600" dirty="0" smtClean="0"/>
              <a:t>En 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se logró una ejecución de </a:t>
            </a:r>
            <a:r>
              <a:rPr lang="es-CL" sz="1600" dirty="0" smtClean="0"/>
              <a:t>78%, </a:t>
            </a:r>
            <a:r>
              <a:rPr lang="es-CL" sz="1600" dirty="0"/>
              <a:t>con un gasto total de </a:t>
            </a:r>
            <a:r>
              <a:rPr lang="es-CL" sz="1600" dirty="0" smtClean="0"/>
              <a:t>$11.215 </a:t>
            </a:r>
            <a:r>
              <a:rPr lang="es-CL" sz="1600" dirty="0"/>
              <a:t>millones. 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8"/>
            </a:pPr>
            <a:r>
              <a:rPr lang="es-CL" sz="1600" dirty="0" smtClean="0"/>
              <a:t>Respecto a los resultados de las listas de espera, los resultados se presentan a continuación.</a:t>
            </a:r>
          </a:p>
          <a:p>
            <a:pPr marL="342900" indent="-342900" algn="just">
              <a:buFont typeface="+mj-lt"/>
              <a:buAutoNum type="arabicPeriod" startAt="8"/>
            </a:pPr>
            <a:endParaRPr lang="es-CL" sz="1600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426780"/>
              </p:ext>
            </p:extLst>
          </p:nvPr>
        </p:nvGraphicFramePr>
        <p:xfrm>
          <a:off x="604838" y="3284587"/>
          <a:ext cx="79343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2" name="Hoja de cálculo" r:id="rId3" imgW="7934257" imgH="1152435" progId="Excel.Sheet.8">
                  <p:embed/>
                </p:oleObj>
              </mc:Choice>
              <mc:Fallback>
                <p:oleObj name="Hoja de cálculo" r:id="rId3" imgW="7934257" imgH="1152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4838" y="3284587"/>
                        <a:ext cx="7934325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2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54220"/>
            <a:ext cx="5426201" cy="32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5440139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941525" cy="310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5440139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0920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071469"/>
              </p:ext>
            </p:extLst>
          </p:nvPr>
        </p:nvGraphicFramePr>
        <p:xfrm>
          <a:off x="467544" y="1916832"/>
          <a:ext cx="814055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3" name="Hoja de cálculo" r:id="rId3" imgW="7105785" imgH="2648040" progId="Excel.Sheet.8">
                  <p:embed/>
                </p:oleObj>
              </mc:Choice>
              <mc:Fallback>
                <p:oleObj name="Hoja de cálculo" r:id="rId3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40555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43202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975192"/>
              </p:ext>
            </p:extLst>
          </p:nvPr>
        </p:nvGraphicFramePr>
        <p:xfrm>
          <a:off x="428625" y="1700808"/>
          <a:ext cx="82867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7" name="Hoja de cálculo" r:id="rId4" imgW="8286885" imgH="2524035" progId="Excel.Sheet.8">
                  <p:embed/>
                </p:oleObj>
              </mc:Choice>
              <mc:Fallback>
                <p:oleObj name="Hoja de cálculo" r:id="rId4" imgW="82868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625" y="1700808"/>
                        <a:ext cx="828675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86407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38948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60040"/>
              </p:ext>
            </p:extLst>
          </p:nvPr>
        </p:nvGraphicFramePr>
        <p:xfrm>
          <a:off x="539552" y="1772816"/>
          <a:ext cx="8085584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8" name="Hoja de cálculo" r:id="rId4" imgW="6877185" imgH="2924085" progId="Excel.Sheet.8">
                  <p:embed/>
                </p:oleObj>
              </mc:Choice>
              <mc:Fallback>
                <p:oleObj name="Hoja de cálculo" r:id="rId4" imgW="6877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72816"/>
                        <a:ext cx="8085584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1253</Words>
  <Application>Microsoft Office PowerPoint</Application>
  <PresentationFormat>Presentación en pantalla (4:3)</PresentationFormat>
  <Paragraphs>138</Paragraphs>
  <Slides>31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5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Hoja de cálculo de Microsoft Excel 97-2003</vt:lpstr>
      <vt:lpstr>EJECUCIÓN ACUMULADA DE GASTOS PRESUPUESTARIOS AL MES DE NOVIEMBRE DE 2018 PARTIDA 16: MINISTERIO DE SALUD</vt:lpstr>
      <vt:lpstr>EJECUCIÓN ACUMULADA DE GASTOS A NOVIEMBRE DE 2018  PARTIDA 16 MINISTERIO DE SALUD</vt:lpstr>
      <vt:lpstr>EJECUCIÓN ACUMULADA DE GASTOS A NOVIEMBRE DE 2018  PARTIDA 16 MINISTERIO DE SALUD</vt:lpstr>
      <vt:lpstr>EJECUCIÓN ACUMULADA DE GASTOS A NOVIEMBRE DE 2018  PARTIDA 16 MINISTERIO DE SALUD</vt:lpstr>
      <vt:lpstr>Presentación de PowerPoint</vt:lpstr>
      <vt:lpstr>Presentación de PowerPoint</vt:lpstr>
      <vt:lpstr>EJECUCIÓN ACUMULADA DE GASTOS A NOVIEMBRE DE 2018  PARTIDA 16 MINISTERIO DE SALUD</vt:lpstr>
      <vt:lpstr>EJECUCIÓN ACUMULADA DE GASTOS A NOVIEMBRE DE 2018  PARTIDA 16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198</cp:revision>
  <cp:lastPrinted>2016-09-09T18:41:06Z</cp:lastPrinted>
  <dcterms:created xsi:type="dcterms:W3CDTF">2016-06-23T13:38:47Z</dcterms:created>
  <dcterms:modified xsi:type="dcterms:W3CDTF">2019-01-18T18:39:02Z</dcterms:modified>
</cp:coreProperties>
</file>