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8" r:id="rId11"/>
    <p:sldId id="299" r:id="rId12"/>
    <p:sldId id="315" r:id="rId13"/>
    <p:sldId id="264" r:id="rId14"/>
    <p:sldId id="263" r:id="rId15"/>
    <p:sldId id="26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3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55" name="Picture 20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2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609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66" y="-1399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633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81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751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47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14-01-2019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896" name="Picture 1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NOVIEMBRE </a:t>
            </a:r>
            <a:r>
              <a:rPr lang="es-CL" sz="2000" b="1" dirty="0">
                <a:solidFill>
                  <a:prstClr val="black"/>
                </a:solidFill>
              </a:rPr>
              <a:t>DE 2018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</a:t>
            </a:r>
            <a:r>
              <a:rPr lang="es-CL" sz="2000" b="1" dirty="0" smtClean="0">
                <a:solidFill>
                  <a:prstClr val="black"/>
                </a:solidFill>
              </a:rPr>
              <a:t>15: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 smtClean="0">
                <a:latin typeface="+mn-lt"/>
              </a:rPr>
              <a:t>MINISTERIO DEL TRABAJO Y PREVISIÓN SOCIAL</a:t>
            </a:r>
            <a:endParaRPr lang="es-CL" sz="20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02204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 smtClean="0"/>
              <a:t>Valparaíso, </a:t>
            </a:r>
            <a:r>
              <a:rPr lang="es-CL" sz="1200" dirty="0" smtClean="0"/>
              <a:t>enero </a:t>
            </a:r>
            <a:r>
              <a:rPr lang="es-CL" sz="1200" dirty="0" smtClean="0"/>
              <a:t>de </a:t>
            </a:r>
            <a:r>
              <a:rPr lang="es-CL" sz="1200" dirty="0" smtClean="0"/>
              <a:t>2019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1" y="548680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03. PROGRAMA 01: SUBSECRETARÍA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240291"/>
              </p:ext>
            </p:extLst>
          </p:nvPr>
        </p:nvGraphicFramePr>
        <p:xfrm>
          <a:off x="467544" y="1767433"/>
          <a:ext cx="81482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8" name="Hoja de cálculo" r:id="rId3" imgW="8039100" imgH="3533865" progId="Excel.Sheet.8">
                  <p:embed/>
                </p:oleObj>
              </mc:Choice>
              <mc:Fallback>
                <p:oleObj name="Hoja de cálculo" r:id="rId3" imgW="80391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67433"/>
                        <a:ext cx="81482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63042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04. PROGRAMA 01: DIRECCIÓN DE CRÉDITO PRENDARIO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15007"/>
              </p:ext>
            </p:extLst>
          </p:nvPr>
        </p:nvGraphicFramePr>
        <p:xfrm>
          <a:off x="386224" y="1700808"/>
          <a:ext cx="8290232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2" name="Hoja de cálculo" r:id="rId3" imgW="7819957" imgH="4448265" progId="Excel.Sheet.8">
                  <p:embed/>
                </p:oleObj>
              </mc:Choice>
              <mc:Fallback>
                <p:oleObj name="Hoja de cálculo" r:id="rId3" imgW="7819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90232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520259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932092"/>
              </p:ext>
            </p:extLst>
          </p:nvPr>
        </p:nvGraphicFramePr>
        <p:xfrm>
          <a:off x="386224" y="1609490"/>
          <a:ext cx="8229600" cy="484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7" name="Hoja de cálculo" r:id="rId3" imgW="8496300" imgH="5953035" progId="Excel.Sheet.8">
                  <p:embed/>
                </p:oleObj>
              </mc:Choice>
              <mc:Fallback>
                <p:oleObj name="Hoja de cálculo" r:id="rId3" imgW="8496300" imgH="5953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609490"/>
                        <a:ext cx="8229600" cy="484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602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06. PROGRAMA 01: SUPERINTENDENCIA DE SEGURIDAD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705574"/>
              </p:ext>
            </p:extLst>
          </p:nvPr>
        </p:nvGraphicFramePr>
        <p:xfrm>
          <a:off x="467544" y="1692746"/>
          <a:ext cx="8208912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1" name="Hoja de cálculo" r:id="rId3" imgW="7848600" imgH="4400550" progId="Excel.Sheet.8">
                  <p:embed/>
                </p:oleObj>
              </mc:Choice>
              <mc:Fallback>
                <p:oleObj name="Hoja de cálculo" r:id="rId3" imgW="7848600" imgH="44005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92746"/>
                        <a:ext cx="8208912" cy="440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07. PROGRAMA 01: SUPERINTENDENCIA DE PENSIONES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557980"/>
              </p:ext>
            </p:extLst>
          </p:nvPr>
        </p:nvGraphicFramePr>
        <p:xfrm>
          <a:off x="414336" y="1581497"/>
          <a:ext cx="82296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5" name="Hoja de cálculo" r:id="rId3" imgW="7819957" imgH="4295685" progId="Excel.Sheet.8">
                  <p:embed/>
                </p:oleObj>
              </mc:Choice>
              <mc:Fallback>
                <p:oleObj name="Hoja de cálculo" r:id="rId3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581497"/>
                        <a:ext cx="8229600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988199"/>
              </p:ext>
            </p:extLst>
          </p:nvPr>
        </p:nvGraphicFramePr>
        <p:xfrm>
          <a:off x="467544" y="1700808"/>
          <a:ext cx="8148280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4" name="Hoja de cálculo" r:id="rId3" imgW="9724957" imgH="4448265" progId="Excel.Sheet.8">
                  <p:embed/>
                </p:oleObj>
              </mc:Choice>
              <mc:Fallback>
                <p:oleObj name="Hoja de cálculo" r:id="rId3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078807"/>
              </p:ext>
            </p:extLst>
          </p:nvPr>
        </p:nvGraphicFramePr>
        <p:xfrm>
          <a:off x="404935" y="1700808"/>
          <a:ext cx="8229600" cy="446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9" name="Hoja de cálculo" r:id="rId3" imgW="9724957" imgH="4581435" progId="Excel.Sheet.8">
                  <p:embed/>
                </p:oleObj>
              </mc:Choice>
              <mc:Fallback>
                <p:oleObj name="Hoja de cálculo" r:id="rId3" imgW="9724957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5" y="1700808"/>
                        <a:ext cx="8229600" cy="4464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376243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10. PROGRAMA 01: INSTITUTO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SEGURIDAD LABORAL  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962059"/>
              </p:ext>
            </p:extLst>
          </p:nvPr>
        </p:nvGraphicFramePr>
        <p:xfrm>
          <a:off x="467544" y="1617333"/>
          <a:ext cx="8148279" cy="4619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7" name="Hoja de cálculo" r:id="rId3" imgW="7801043" imgH="5372100" progId="Excel.Sheet.8">
                  <p:embed/>
                </p:oleObj>
              </mc:Choice>
              <mc:Fallback>
                <p:oleObj name="Hoja de cálculo" r:id="rId3" imgW="7801043" imgH="5372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17333"/>
                        <a:ext cx="8148279" cy="4619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440139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993976"/>
              </p:ext>
            </p:extLst>
          </p:nvPr>
        </p:nvGraphicFramePr>
        <p:xfrm>
          <a:off x="375090" y="1695425"/>
          <a:ext cx="8301366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9" name="Hoja de cálculo" r:id="rId3" imgW="8010457" imgH="3533865" progId="Excel.Sheet.8">
                  <p:embed/>
                </p:oleObj>
              </mc:Choice>
              <mc:Fallback>
                <p:oleObj name="Hoja de cálculo" r:id="rId3" imgW="80104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090" y="1695425"/>
                        <a:ext cx="8301366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7281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91646"/>
              </p:ext>
            </p:extLst>
          </p:nvPr>
        </p:nvGraphicFramePr>
        <p:xfrm>
          <a:off x="386224" y="1769715"/>
          <a:ext cx="829023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4" name="Hoja de cálculo" r:id="rId3" imgW="8010457" imgH="3819615" progId="Excel.Sheet.8">
                  <p:embed/>
                </p:oleObj>
              </mc:Choice>
              <mc:Fallback>
                <p:oleObj name="Hoja de cálculo" r:id="rId3" imgW="80104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69715"/>
                        <a:ext cx="8290232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/>
              <a:t>La </a:t>
            </a:r>
            <a:r>
              <a:rPr lang="es-CL" sz="1400" b="1" dirty="0"/>
              <a:t>ejecución acumulada </a:t>
            </a:r>
            <a:r>
              <a:rPr lang="es-CL" sz="1400" b="1" dirty="0" smtClean="0"/>
              <a:t>al mes de </a:t>
            </a:r>
            <a:r>
              <a:rPr lang="es-CL" sz="1400" b="1" dirty="0" smtClean="0"/>
              <a:t>noviembre </a:t>
            </a:r>
            <a:r>
              <a:rPr lang="es-CL" sz="1400" b="1" dirty="0" smtClean="0"/>
              <a:t>de 2018</a:t>
            </a:r>
            <a:r>
              <a:rPr lang="es-CL" sz="1400" dirty="0" smtClean="0"/>
              <a:t> </a:t>
            </a:r>
            <a:r>
              <a:rPr lang="es-CL" sz="1400" dirty="0"/>
              <a:t>de la Partida </a:t>
            </a:r>
            <a:r>
              <a:rPr lang="es-CL" sz="1400" dirty="0" smtClean="0"/>
              <a:t>15 </a:t>
            </a:r>
            <a:r>
              <a:rPr lang="es-CL" sz="1400" dirty="0"/>
              <a:t>Ministerio </a:t>
            </a:r>
            <a:r>
              <a:rPr lang="es-CL" sz="1400" dirty="0" smtClean="0"/>
              <a:t>del Trabajo y Previsión Social, fue de </a:t>
            </a:r>
            <a:r>
              <a:rPr lang="es-CL" sz="1400" dirty="0" smtClean="0"/>
              <a:t>$7.028.419 millones</a:t>
            </a:r>
            <a:r>
              <a:rPr lang="es-CL" sz="1400" dirty="0"/>
              <a:t>, equivalentes a un </a:t>
            </a:r>
            <a:r>
              <a:rPr lang="es-CL" sz="1400" dirty="0" smtClean="0"/>
              <a:t>91% </a:t>
            </a:r>
            <a:r>
              <a:rPr lang="es-CL" sz="1400" dirty="0"/>
              <a:t>del Presupuesto </a:t>
            </a:r>
            <a:r>
              <a:rPr lang="es-CL" sz="14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>
                <a:latin typeface="+mn-lt"/>
              </a:rPr>
              <a:t>En el </a:t>
            </a:r>
            <a:r>
              <a:rPr lang="es-CL" sz="1400" b="1" dirty="0" smtClean="0">
                <a:latin typeface="+mn-lt"/>
              </a:rPr>
              <a:t>Servicio de la Deuda, </a:t>
            </a:r>
            <a:r>
              <a:rPr lang="es-CL" sz="1400" dirty="0" smtClean="0"/>
              <a:t>con un aumento de recursos de $8.275 millones, dispuso </a:t>
            </a:r>
            <a:r>
              <a:rPr lang="es-CL" sz="1400" dirty="0"/>
              <a:t>de un gasto de </a:t>
            </a:r>
            <a:r>
              <a:rPr lang="es-CL" sz="1400" dirty="0" smtClean="0"/>
              <a:t>$6.203 </a:t>
            </a:r>
            <a:r>
              <a:rPr lang="es-CL" sz="1400" dirty="0"/>
              <a:t>millones, que equivalen a una ejecución presupuestaria de un </a:t>
            </a:r>
            <a:r>
              <a:rPr lang="es-CL" sz="1400" dirty="0" smtClean="0"/>
              <a:t>84%, </a:t>
            </a:r>
            <a:r>
              <a:rPr lang="es-CL" sz="1400" dirty="0"/>
              <a:t>que principalmente se destinaron a la deuda </a:t>
            </a:r>
            <a:r>
              <a:rPr lang="es-CL" sz="1400" dirty="0" smtClean="0"/>
              <a:t>flotante.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En </a:t>
            </a:r>
            <a:r>
              <a:rPr lang="es-CL" sz="1400" dirty="0"/>
              <a:t>el </a:t>
            </a:r>
            <a:r>
              <a:rPr lang="es-CL" sz="1400" b="1" dirty="0"/>
              <a:t>Pilar Solidario de la Reforma Previsional</a:t>
            </a:r>
            <a:r>
              <a:rPr lang="es-CL" sz="1400" dirty="0"/>
              <a:t>, la PBS de Vejez presentó una ejecución </a:t>
            </a:r>
            <a:r>
              <a:rPr lang="es-CL" sz="1400" dirty="0" smtClean="0"/>
              <a:t>de </a:t>
            </a:r>
            <a:r>
              <a:rPr lang="es-CL" sz="1400" dirty="0"/>
              <a:t>un </a:t>
            </a:r>
            <a:r>
              <a:rPr lang="es-CL" sz="1400" dirty="0" smtClean="0"/>
              <a:t>98%, </a:t>
            </a:r>
            <a:r>
              <a:rPr lang="es-CL" sz="1400" dirty="0"/>
              <a:t>con un total de recursos desembolsados de </a:t>
            </a:r>
            <a:r>
              <a:rPr lang="es-CL" sz="1400" dirty="0" smtClean="0"/>
              <a:t>$504.152 </a:t>
            </a:r>
            <a:r>
              <a:rPr lang="es-CL" sz="1400" dirty="0"/>
              <a:t>millones, y la PBS de Invalidez alcanzó un gasto de </a:t>
            </a:r>
            <a:r>
              <a:rPr lang="es-CL" sz="1400" dirty="0" smtClean="0"/>
              <a:t>$219.713 </a:t>
            </a:r>
            <a:r>
              <a:rPr lang="es-CL" sz="1400" dirty="0"/>
              <a:t>millones </a:t>
            </a:r>
            <a:r>
              <a:rPr lang="es-CL" sz="1400" dirty="0" smtClean="0"/>
              <a:t>(93% </a:t>
            </a:r>
            <a:r>
              <a:rPr lang="es-CL" sz="1400" dirty="0"/>
              <a:t>de ejecución</a:t>
            </a:r>
            <a:r>
              <a:rPr lang="es-CL" sz="14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Programas</a:t>
            </a:r>
            <a:r>
              <a:rPr lang="es-CL" sz="1400" b="1" dirty="0" smtClean="0"/>
              <a:t> </a:t>
            </a:r>
            <a:r>
              <a:rPr lang="es-CL" sz="1400" b="1" dirty="0"/>
              <a:t>de Empleo</a:t>
            </a:r>
            <a:r>
              <a:rPr lang="es-CL" sz="1400" dirty="0"/>
              <a:t>: el PROEMPLEO, con recursos adicionales por </a:t>
            </a:r>
            <a:r>
              <a:rPr lang="es-CL" sz="1400" dirty="0" smtClean="0"/>
              <a:t>$63.282 </a:t>
            </a:r>
            <a:r>
              <a:rPr lang="es-CL" sz="1400" dirty="0"/>
              <a:t>millones, destinados </a:t>
            </a:r>
            <a:r>
              <a:rPr lang="es-CL" sz="1400" dirty="0" smtClean="0"/>
              <a:t>en gran parte, al </a:t>
            </a:r>
            <a:r>
              <a:rPr lang="es-CL" sz="1400" dirty="0"/>
              <a:t>Programa de Inversión en la Comunidad, alcanzó un </a:t>
            </a:r>
            <a:r>
              <a:rPr lang="es-CL" sz="1400" dirty="0" smtClean="0"/>
              <a:t>93% </a:t>
            </a:r>
            <a:r>
              <a:rPr lang="es-CL" sz="1400" dirty="0"/>
              <a:t>de ejecución presupuestaria sobre los recursos vigentes </a:t>
            </a:r>
            <a:r>
              <a:rPr lang="es-CL" sz="1400" dirty="0" smtClean="0"/>
              <a:t>(con </a:t>
            </a:r>
            <a:r>
              <a:rPr lang="es-CL" sz="1400" dirty="0"/>
              <a:t>un gasto de </a:t>
            </a:r>
            <a:r>
              <a:rPr lang="es-CL" sz="1400" dirty="0" smtClean="0"/>
              <a:t>$73.692 </a:t>
            </a:r>
            <a:r>
              <a:rPr lang="es-CL" sz="1400" dirty="0"/>
              <a:t>millones); el Subsidio al Empleo (Ley N° 20.338) presentó un gasto total de </a:t>
            </a:r>
            <a:r>
              <a:rPr lang="es-CL" sz="1400" dirty="0" smtClean="0"/>
              <a:t>$</a:t>
            </a:r>
            <a:r>
              <a:rPr lang="es-CL" sz="1400" dirty="0" smtClean="0"/>
              <a:t>64.702 </a:t>
            </a:r>
            <a:r>
              <a:rPr lang="es-CL" sz="1400" dirty="0"/>
              <a:t>millones, que significó un avance presupuestario de un </a:t>
            </a:r>
            <a:r>
              <a:rPr lang="es-CL" sz="1400" dirty="0" smtClean="0"/>
              <a:t>94%; </a:t>
            </a:r>
            <a:r>
              <a:rPr lang="es-CL" sz="1400" dirty="0"/>
              <a:t>y el Subsidio al Empleo de la Mujer (Ley N° 20.595) alcanzó un gasto total de </a:t>
            </a:r>
            <a:r>
              <a:rPr lang="es-CL" sz="1400" dirty="0" smtClean="0"/>
              <a:t>$</a:t>
            </a:r>
            <a:r>
              <a:rPr lang="es-CL" sz="1400" dirty="0" smtClean="0"/>
              <a:t>68.830 </a:t>
            </a:r>
            <a:r>
              <a:rPr lang="es-CL" sz="1400" dirty="0"/>
              <a:t>millones, que se traduce en una ejecución de un </a:t>
            </a:r>
            <a:r>
              <a:rPr lang="es-CL" sz="1400" dirty="0" smtClean="0"/>
              <a:t>93%.</a:t>
            </a:r>
            <a:endParaRPr lang="es-CL" sz="14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02: FONDO DE MEDICINA CURATIVA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234236"/>
              </p:ext>
            </p:extLst>
          </p:nvPr>
        </p:nvGraphicFramePr>
        <p:xfrm>
          <a:off x="467544" y="1700808"/>
          <a:ext cx="814828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5" name="Hoja de cálculo" r:id="rId3" imgW="7734300" imgH="2924085" progId="Excel.Sheet.8">
                  <p:embed/>
                </p:oleObj>
              </mc:Choice>
              <mc:Fallback>
                <p:oleObj name="Hoja de cálculo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1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29547" y="575462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996495"/>
              </p:ext>
            </p:extLst>
          </p:nvPr>
        </p:nvGraphicFramePr>
        <p:xfrm>
          <a:off x="467544" y="1780753"/>
          <a:ext cx="8280919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9" name="Hoja de cálculo" r:id="rId3" imgW="7724843" imgH="4600575" progId="Excel.Sheet.8">
                  <p:embed/>
                </p:oleObj>
              </mc:Choice>
              <mc:Fallback>
                <p:oleObj name="Hoja de cálculo" r:id="rId3" imgW="77248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80753"/>
                        <a:ext cx="8280919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508423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                                                            2 de 2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232227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064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684827"/>
              </p:ext>
            </p:extLst>
          </p:nvPr>
        </p:nvGraphicFramePr>
        <p:xfrm>
          <a:off x="467545" y="1888579"/>
          <a:ext cx="812051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2" name="Hoja de cálculo" r:id="rId3" imgW="7724843" imgH="4276815" progId="Excel.Sheet.8">
                  <p:embed/>
                </p:oleObj>
              </mc:Choice>
              <mc:Fallback>
                <p:oleObj name="Hoja de cálculo" r:id="rId3" imgW="7724843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888579"/>
                        <a:ext cx="8120512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</a:t>
            </a:r>
            <a:r>
              <a:rPr lang="es-CL" sz="1600" dirty="0" smtClean="0"/>
              <a:t>en las transferencias al sector </a:t>
            </a:r>
            <a:r>
              <a:rPr lang="es-CL" sz="1600" dirty="0"/>
              <a:t>privado </a:t>
            </a:r>
            <a:r>
              <a:rPr lang="es-CL" sz="1600" dirty="0" smtClean="0"/>
              <a:t>ejecutó un </a:t>
            </a:r>
            <a:r>
              <a:rPr lang="es-CL" sz="1600" dirty="0" smtClean="0"/>
              <a:t>98%, </a:t>
            </a:r>
            <a:r>
              <a:rPr lang="es-CL" sz="1600" dirty="0" smtClean="0"/>
              <a:t>con un total gastado de $</a:t>
            </a:r>
            <a:r>
              <a:rPr lang="es-CL" sz="1600" dirty="0" smtClean="0"/>
              <a:t>1.740 </a:t>
            </a:r>
            <a:r>
              <a:rPr lang="es-CL" sz="1600" dirty="0" smtClean="0"/>
              <a:t>millones. Respecto a los recursos transferidos a otras entidades públicas, no presentó ejecución y se le ha descontado la totalidad de los recursos aprobados en la Ley ($250 millones).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</a:t>
            </a:r>
            <a:r>
              <a:rPr lang="es-CL" sz="1600" dirty="0" smtClean="0"/>
              <a:t>22.714 </a:t>
            </a:r>
            <a:r>
              <a:rPr lang="es-CL" sz="1600" dirty="0"/>
              <a:t>millones </a:t>
            </a:r>
            <a:r>
              <a:rPr lang="es-CL" sz="1600" dirty="0" smtClean="0"/>
              <a:t>(84%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Este programa informa un descuento en los recursos, aprobados en la Ley de Presupuestos, por </a:t>
            </a:r>
            <a:r>
              <a:rPr lang="es-CL" sz="1600" dirty="0" smtClean="0"/>
              <a:t>$7.000 </a:t>
            </a:r>
            <a:r>
              <a:rPr lang="es-CL" sz="1600" dirty="0" smtClean="0"/>
              <a:t>millones.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</a:t>
            </a:r>
            <a:r>
              <a:rPr lang="es-CL" sz="1600" dirty="0" smtClean="0"/>
              <a:t>programas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$417 </a:t>
            </a:r>
            <a:r>
              <a:rPr lang="es-CL" sz="1600" dirty="0"/>
              <a:t>millones, </a:t>
            </a:r>
            <a:r>
              <a:rPr lang="es-CL" sz="1600" dirty="0" smtClean="0"/>
              <a:t>presentó una ejecución presupuestaria de un </a:t>
            </a:r>
            <a:r>
              <a:rPr lang="es-CL" sz="1600" dirty="0" smtClean="0"/>
              <a:t>35%.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$1.049 </a:t>
            </a:r>
            <a:r>
              <a:rPr lang="es-CL" sz="1600" dirty="0"/>
              <a:t>millones, </a:t>
            </a:r>
            <a:r>
              <a:rPr lang="es-CL" sz="1600" dirty="0" smtClean="0"/>
              <a:t>ejecutó un </a:t>
            </a:r>
            <a:r>
              <a:rPr lang="es-CL" sz="1600" dirty="0" smtClean="0"/>
              <a:t>37</a:t>
            </a:r>
            <a:r>
              <a:rPr lang="es-CL" sz="1600" dirty="0" smtClean="0"/>
              <a:t>% sus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4" y="2033041"/>
            <a:ext cx="3925752" cy="243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33041"/>
            <a:ext cx="3925752" cy="243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437112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035444"/>
              </p:ext>
            </p:extLst>
          </p:nvPr>
        </p:nvGraphicFramePr>
        <p:xfrm>
          <a:off x="378499" y="1879079"/>
          <a:ext cx="8229599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7" name="Hoja de cálculo" r:id="rId3" imgW="7134157" imgH="2486025" progId="Excel.Sheet.8">
                  <p:embed/>
                </p:oleObj>
              </mc:Choice>
              <mc:Fallback>
                <p:oleObj name="Hoja de cálculo" r:id="rId3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99" y="1879079"/>
                        <a:ext cx="8229599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494116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599542"/>
              </p:ext>
            </p:extLst>
          </p:nvPr>
        </p:nvGraphicFramePr>
        <p:xfrm>
          <a:off x="461963" y="1697335"/>
          <a:ext cx="822007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1" name="Hoja de cálculo" r:id="rId4" imgW="8220143" imgH="3171825" progId="Excel.Sheet.8">
                  <p:embed/>
                </p:oleObj>
              </mc:Choice>
              <mc:Fallback>
                <p:oleObj name="Hoja de cálculo" r:id="rId4" imgW="8220143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1697335"/>
                        <a:ext cx="8220075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01: SUBSECRETARÍA DEL TRABAJO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21744"/>
              </p:ext>
            </p:extLst>
          </p:nvPr>
        </p:nvGraphicFramePr>
        <p:xfrm>
          <a:off x="467544" y="1780753"/>
          <a:ext cx="8208911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6" name="Hoja de cálculo" r:id="rId3" imgW="7839143" imgH="4600575" progId="Excel.Sheet.8">
                  <p:embed/>
                </p:oleObj>
              </mc:Choice>
              <mc:Fallback>
                <p:oleObj name="Hoja de cálculo" r:id="rId3" imgW="78391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80753"/>
                        <a:ext cx="8208911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03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PROEMPLEO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612500"/>
              </p:ext>
            </p:extLst>
          </p:nvPr>
        </p:nvGraphicFramePr>
        <p:xfrm>
          <a:off x="509588" y="1700808"/>
          <a:ext cx="8124825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9" name="Hoja de cálculo" r:id="rId3" imgW="8124757" imgH="3838485" progId="Excel.Sheet.8">
                  <p:embed/>
                </p:oleObj>
              </mc:Choice>
              <mc:Fallback>
                <p:oleObj name="Hoja de cálculo" r:id="rId3" imgW="81247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700808"/>
                        <a:ext cx="8124825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2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NOVIEMBRE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02. PROGRAMA 01: DIRECCIÓN DEL TRABAJO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36587"/>
              </p:ext>
            </p:extLst>
          </p:nvPr>
        </p:nvGraphicFramePr>
        <p:xfrm>
          <a:off x="467544" y="1699220"/>
          <a:ext cx="814828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name="Hoja de cálculo" r:id="rId3" imgW="7581900" imgH="4610010" progId="Excel.Sheet.8">
                  <p:embed/>
                </p:oleObj>
              </mc:Choice>
              <mc:Fallback>
                <p:oleObj name="Hoja de cálculo" r:id="rId3" imgW="7581900" imgH="46100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99220"/>
                        <a:ext cx="8148280" cy="461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986</Words>
  <Application>Microsoft Office PowerPoint</Application>
  <PresentationFormat>Presentación en pantalla (4:3)</PresentationFormat>
  <Paragraphs>99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Hoja de cálculo de Microsoft Excel 97-2003</vt:lpstr>
      <vt:lpstr>EJECUCIÓN ACUMULADA DE GASTOS PRESUPUESTARIOS AL MES DE NOVIEMBRE DE 2018 PARTIDA 15: MINISTERIO DEL TRABAJO Y PREVISIÓN SOCIAL</vt:lpstr>
      <vt:lpstr>EJECUCIÓN ACUMULADA DE GASTOS A NOVIEMBRE DE 2018  PARTIDA 15 MINISTERIO DE TRABAJO Y PREVISIÓN SOCIAL</vt:lpstr>
      <vt:lpstr>EJECUCIÓN ACUMULADA DE GASTOS A NOVIEMBRE DE 2018  PARTIDA 15 MINISTERIO DE TRABAJO Y PREVISIÓN SOCIAL</vt:lpstr>
      <vt:lpstr>Presentación de PowerPoint</vt:lpstr>
      <vt:lpstr>EJECUCIÓN ACUMULADA DE GASTOS A NOVIEMBRE DE 2018  PARTIDA 15 MINISTERIO DE TRABAJO Y PREVISIÓN SOCIAL</vt:lpstr>
      <vt:lpstr>EJECUCIÓN ACUMULADA DE GASTOS A NOVIEMBRE DE 2018  PARTIDA 15 RESUMEN POR CAPÍTULOS</vt:lpstr>
      <vt:lpstr>EJECUCIÓN ACUMULADA DE GASTOS A NOVIEMBRE DE 2018  PARTIDA 15. CAPÍTULO 01. PROGRAMA 01: SUBSECRETARÍA DEL TRABAJO</vt:lpstr>
      <vt:lpstr>EJECUCIÓN ACUMULADA DE GASTOS A NOVIEMBRE DE 2018  PARTIDA 15. CAPÍTULO 01. PROGRAMA 03: PROEMPLEO</vt:lpstr>
      <vt:lpstr>EJECUCIÓN ACUMULADA DE GASTOS A NOVIEMBRE DE 2018  PARTIDA 15. CAPÍTULO 02. PROGRAMA 01: DIRECCIÓN DEL TRABAJO</vt:lpstr>
      <vt:lpstr>EJECUCIÓN ACUMULADA DE GASTOS A NOVIEMBRE DE 2018  PARTIDA 15. CAPÍTULO 03. PROGRAMA 01: SUBSECRETARÍA DE PREVISIÓN SOCIAL</vt:lpstr>
      <vt:lpstr>EJECUCIÓN ACUMULADA DE GASTOS A NOVIEMBRE DE 2018  PARTIDA 15. CAPÍTULO 04. PROGRAMA 01: DIRECCIÓN DE CRÉDITO PRENDARIO</vt:lpstr>
      <vt:lpstr>EJECUCIÓN ACUMULADA DE GASTOS A NOVIEMBRE DE 2018  PARTIDA 15. CAPÍTULO 05. PROGRAMA 01: SERVICIO NACIONAL DE CPACITACIÓN Y EMPLEO</vt:lpstr>
      <vt:lpstr>EJECUCIÓN ACUMULADA DE GASTOS A NOVIEMBRE DE 2018  PARTIDA 15. CAPÍTULO 06. PROGRAMA 01: SUPERINTENDENCIA DE SEGURIDAD SOCIAL</vt:lpstr>
      <vt:lpstr>EJECUCIÓN ACUMULADA DE GASTOS A NOVIEMBRE DE 2018  PARTIDA 15. CAPÍTULO 07. PROGRAMA 01: SUPERINTENDENCIA DE PENSIONES</vt:lpstr>
      <vt:lpstr>EJECUCIÓN ACUMULADA DE GASTOS A NOVIEMBRE DE 2018  PARTIDA 15. CAPÍTULO 09. PROGRAMA 01: INSTITUTO DE PREVISIÓN SOCIAL</vt:lpstr>
      <vt:lpstr>EJECUCIÓN ACUMULADA DE GASTOS A NOVIEMBRE DE 2018  PARTIDA 15. CAPÍTULO 09. PROGRAMA 01: INSTITUTO DE PREVISIÓN SOCIAL</vt:lpstr>
      <vt:lpstr>EJECUCIÓN ACUMULADA DE GASTOS A NOVIEMBRE DE 2018  PARTIDA 15. CAPÍTULO 10. PROGRAMA 01: INSTITUTO  DE SEGURIDAD LABORAL  </vt:lpstr>
      <vt:lpstr>EJECUCIÓN ACUMULADA DE GASTOS A NOVIEMBRE DE 2018  PARTIDA 15. CAPÍTULO 13. PROGRAMA 01: CAJA DE PREVISIÓN DE LA DEFENSA NACIONAL</vt:lpstr>
      <vt:lpstr>EJECUCIÓN ACUMULADA DE GASTOS A NOVIEMBRE DE 2018  PARTIDA 15. CAPÍTULO 13. PROGRAMA 01: CAJA DE PREVISIÓN DE LA DEFENSA NACIONAL</vt:lpstr>
      <vt:lpstr>EJECUCIÓN ACUMULADA DE GASTOS A NOVIEMBRE DE 2018  PARTIDA 15. CAPÍTULO 13. PROGRAMA 02: FONDO DE MEDICINA CURATIVA</vt:lpstr>
      <vt:lpstr>EJECUCIÓN ACUMULADA DE GASTOS A NOVIEMBRE DE 2018  PARTIDA 15. CAPÍTULO 14. PROGRAMA 01: DIRECCIÓN DE PREVISIÓN DE CARABINEROS DE CHILE</vt:lpstr>
      <vt:lpstr>EJECUCIÓN ACUMULADA DE GASTOS A NOVIEMBRE DE 2018  PARTIDA 15. CAPÍTULO 14. PROGRAMA 01: DIRECCIÓN DE PREVISIÓN DE CARABINEROS DE CHILE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210</cp:revision>
  <cp:lastPrinted>2017-05-09T14:38:34Z</cp:lastPrinted>
  <dcterms:created xsi:type="dcterms:W3CDTF">2016-06-23T13:38:47Z</dcterms:created>
  <dcterms:modified xsi:type="dcterms:W3CDTF">2019-01-14T18:39:32Z</dcterms:modified>
</cp:coreProperties>
</file>