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4"/>
  </p:notesMasterIdLst>
  <p:handoutMasterIdLst>
    <p:handoutMasterId r:id="rId15"/>
  </p:handoutMasterIdLst>
  <p:sldIdLst>
    <p:sldId id="256" r:id="rId3"/>
    <p:sldId id="298" r:id="rId4"/>
    <p:sldId id="303" r:id="rId5"/>
    <p:sldId id="264" r:id="rId6"/>
    <p:sldId id="299" r:id="rId7"/>
    <p:sldId id="263" r:id="rId8"/>
    <p:sldId id="265" r:id="rId9"/>
    <p:sldId id="268" r:id="rId10"/>
    <p:sldId id="271" r:id="rId11"/>
    <p:sldId id="301" r:id="rId12"/>
    <p:sldId id="302" r:id="rId13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15-01-2019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15-01-2019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15-01-2019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15-01-2019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15-01-2019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15-01-2019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15-01-2019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15-01-2019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15-01-2019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15-01-2019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15-01-2019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15-01-2019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15-01-2019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15-01-2019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15-01-2019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15-01-2019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15-01-2019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15-01-2019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15-01-2019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15-01-2019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15-01-2019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15-01-2019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15-01-2019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15-01-2019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15-01-2019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1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26663" y="97184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963429207"/>
              </p:ext>
            </p:extLst>
          </p:nvPr>
        </p:nvGraphicFramePr>
        <p:xfrm>
          <a:off x="5436096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4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6096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5940152" y="44624"/>
            <a:ext cx="30963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B2A73341-F008-4A94-B768-5C3C7DAFA9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7200" y="6332314"/>
            <a:ext cx="8406135" cy="365125"/>
          </a:xfrm>
          <a:prstGeom prst="rect">
            <a:avLst/>
          </a:prstGeo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NOVIEMBRE DE 2018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01: 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BIENES NACIONALES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enero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63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96855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A13A1057-B71C-4454-9763-C0C4A3AC840E}"/>
              </a:ext>
            </a:extLst>
          </p:cNvPr>
          <p:cNvSpPr txBox="1">
            <a:spLocks/>
          </p:cNvSpPr>
          <p:nvPr/>
        </p:nvSpPr>
        <p:spPr>
          <a:xfrm>
            <a:off x="364520" y="5805264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04: ADMINISTRACIÓN DE BIENES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DAC75C56-E67E-429B-9DBD-5BAB019112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8300921"/>
              </p:ext>
            </p:extLst>
          </p:nvPr>
        </p:nvGraphicFramePr>
        <p:xfrm>
          <a:off x="628650" y="1988840"/>
          <a:ext cx="7886700" cy="3565441"/>
        </p:xfrm>
        <a:graphic>
          <a:graphicData uri="http://schemas.openxmlformats.org/drawingml/2006/table">
            <a:tbl>
              <a:tblPr/>
              <a:tblGrid>
                <a:gridCol w="273844">
                  <a:extLst>
                    <a:ext uri="{9D8B030D-6E8A-4147-A177-3AD203B41FA5}">
                      <a16:colId xmlns:a16="http://schemas.microsoft.com/office/drawing/2014/main" val="968820095"/>
                    </a:ext>
                  </a:extLst>
                </a:gridCol>
                <a:gridCol w="273844">
                  <a:extLst>
                    <a:ext uri="{9D8B030D-6E8A-4147-A177-3AD203B41FA5}">
                      <a16:colId xmlns:a16="http://schemas.microsoft.com/office/drawing/2014/main" val="2160774118"/>
                    </a:ext>
                  </a:extLst>
                </a:gridCol>
                <a:gridCol w="273844">
                  <a:extLst>
                    <a:ext uri="{9D8B030D-6E8A-4147-A177-3AD203B41FA5}">
                      <a16:colId xmlns:a16="http://schemas.microsoft.com/office/drawing/2014/main" val="2721095413"/>
                    </a:ext>
                  </a:extLst>
                </a:gridCol>
                <a:gridCol w="2869882">
                  <a:extLst>
                    <a:ext uri="{9D8B030D-6E8A-4147-A177-3AD203B41FA5}">
                      <a16:colId xmlns:a16="http://schemas.microsoft.com/office/drawing/2014/main" val="4079932577"/>
                    </a:ext>
                  </a:extLst>
                </a:gridCol>
                <a:gridCol w="733901">
                  <a:extLst>
                    <a:ext uri="{9D8B030D-6E8A-4147-A177-3AD203B41FA5}">
                      <a16:colId xmlns:a16="http://schemas.microsoft.com/office/drawing/2014/main" val="3676417333"/>
                    </a:ext>
                  </a:extLst>
                </a:gridCol>
                <a:gridCol w="733901">
                  <a:extLst>
                    <a:ext uri="{9D8B030D-6E8A-4147-A177-3AD203B41FA5}">
                      <a16:colId xmlns:a16="http://schemas.microsoft.com/office/drawing/2014/main" val="615059353"/>
                    </a:ext>
                  </a:extLst>
                </a:gridCol>
                <a:gridCol w="733901">
                  <a:extLst>
                    <a:ext uri="{9D8B030D-6E8A-4147-A177-3AD203B41FA5}">
                      <a16:colId xmlns:a16="http://schemas.microsoft.com/office/drawing/2014/main" val="1216108775"/>
                    </a:ext>
                  </a:extLst>
                </a:gridCol>
                <a:gridCol w="657225">
                  <a:extLst>
                    <a:ext uri="{9D8B030D-6E8A-4147-A177-3AD203B41FA5}">
                      <a16:colId xmlns:a16="http://schemas.microsoft.com/office/drawing/2014/main" val="1809413682"/>
                    </a:ext>
                  </a:extLst>
                </a:gridCol>
                <a:gridCol w="668179">
                  <a:extLst>
                    <a:ext uri="{9D8B030D-6E8A-4147-A177-3AD203B41FA5}">
                      <a16:colId xmlns:a16="http://schemas.microsoft.com/office/drawing/2014/main" val="3025137559"/>
                    </a:ext>
                  </a:extLst>
                </a:gridCol>
                <a:gridCol w="668179">
                  <a:extLst>
                    <a:ext uri="{9D8B030D-6E8A-4147-A177-3AD203B41FA5}">
                      <a16:colId xmlns:a16="http://schemas.microsoft.com/office/drawing/2014/main" val="698961292"/>
                    </a:ext>
                  </a:extLst>
                </a:gridCol>
              </a:tblGrid>
              <a:tr h="1643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8778483"/>
                  </a:ext>
                </a:extLst>
              </a:tr>
              <a:tr h="2628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4327976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13.252.632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13.252.632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10.738.658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0836015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13.252.632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13.252.632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10.738.658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8585447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I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2.071.253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2.071.253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432.923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8650069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II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6.095.578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6.095.578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7.305.219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119,8%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119,8%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1416709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III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553.836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553.836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1.050.818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189,7%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189,7%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2306745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IV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236.367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236.367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122.260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51,7%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51,7%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2739807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V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1.230.167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1.230.167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8417610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VI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88.544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88.544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2.599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1053514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VII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299.379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299.379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462274"/>
                  </a:ext>
                </a:extLst>
              </a:tr>
              <a:tr h="1807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VIII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282.642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282.642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43.359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6747132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IX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165.276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165.276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4617423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X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758.678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758.678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114.995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7801902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XI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2.507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338.893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13517,9%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13517,9%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9789243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XII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290.559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290.559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5313842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Metropolitana de Santiago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462.978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462.978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206.826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44,7%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44,7%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3907435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XIV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157.016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157.016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18.010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4403634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XV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557.852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557.852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1.101.806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197,5%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197,5%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8496189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73.676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73.676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73.676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2660165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73.676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73.676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73.676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64908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80325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0566" y="1413031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BA30280A-B577-48B0-B690-473711D336F0}"/>
              </a:ext>
            </a:extLst>
          </p:cNvPr>
          <p:cNvSpPr txBox="1">
            <a:spLocks/>
          </p:cNvSpPr>
          <p:nvPr/>
        </p:nvSpPr>
        <p:spPr>
          <a:xfrm>
            <a:off x="381191" y="4005064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05: CATASTRO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BD627200-8A0E-460D-B88A-C44FD011F4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3469064"/>
              </p:ext>
            </p:extLst>
          </p:nvPr>
        </p:nvGraphicFramePr>
        <p:xfrm>
          <a:off x="628649" y="1871803"/>
          <a:ext cx="7886701" cy="1577338"/>
        </p:xfrm>
        <a:graphic>
          <a:graphicData uri="http://schemas.openxmlformats.org/drawingml/2006/table">
            <a:tbl>
              <a:tblPr/>
              <a:tblGrid>
                <a:gridCol w="273844">
                  <a:extLst>
                    <a:ext uri="{9D8B030D-6E8A-4147-A177-3AD203B41FA5}">
                      <a16:colId xmlns:a16="http://schemas.microsoft.com/office/drawing/2014/main" val="552599692"/>
                    </a:ext>
                  </a:extLst>
                </a:gridCol>
                <a:gridCol w="273844">
                  <a:extLst>
                    <a:ext uri="{9D8B030D-6E8A-4147-A177-3AD203B41FA5}">
                      <a16:colId xmlns:a16="http://schemas.microsoft.com/office/drawing/2014/main" val="1010344401"/>
                    </a:ext>
                  </a:extLst>
                </a:gridCol>
                <a:gridCol w="273844">
                  <a:extLst>
                    <a:ext uri="{9D8B030D-6E8A-4147-A177-3AD203B41FA5}">
                      <a16:colId xmlns:a16="http://schemas.microsoft.com/office/drawing/2014/main" val="3232470122"/>
                    </a:ext>
                  </a:extLst>
                </a:gridCol>
                <a:gridCol w="2869883">
                  <a:extLst>
                    <a:ext uri="{9D8B030D-6E8A-4147-A177-3AD203B41FA5}">
                      <a16:colId xmlns:a16="http://schemas.microsoft.com/office/drawing/2014/main" val="3219979484"/>
                    </a:ext>
                  </a:extLst>
                </a:gridCol>
                <a:gridCol w="733901">
                  <a:extLst>
                    <a:ext uri="{9D8B030D-6E8A-4147-A177-3AD203B41FA5}">
                      <a16:colId xmlns:a16="http://schemas.microsoft.com/office/drawing/2014/main" val="2171233378"/>
                    </a:ext>
                  </a:extLst>
                </a:gridCol>
                <a:gridCol w="733901">
                  <a:extLst>
                    <a:ext uri="{9D8B030D-6E8A-4147-A177-3AD203B41FA5}">
                      <a16:colId xmlns:a16="http://schemas.microsoft.com/office/drawing/2014/main" val="3262907074"/>
                    </a:ext>
                  </a:extLst>
                </a:gridCol>
                <a:gridCol w="733901">
                  <a:extLst>
                    <a:ext uri="{9D8B030D-6E8A-4147-A177-3AD203B41FA5}">
                      <a16:colId xmlns:a16="http://schemas.microsoft.com/office/drawing/2014/main" val="1744182874"/>
                    </a:ext>
                  </a:extLst>
                </a:gridCol>
                <a:gridCol w="657225">
                  <a:extLst>
                    <a:ext uri="{9D8B030D-6E8A-4147-A177-3AD203B41FA5}">
                      <a16:colId xmlns:a16="http://schemas.microsoft.com/office/drawing/2014/main" val="3415428381"/>
                    </a:ext>
                  </a:extLst>
                </a:gridCol>
                <a:gridCol w="668179">
                  <a:extLst>
                    <a:ext uri="{9D8B030D-6E8A-4147-A177-3AD203B41FA5}">
                      <a16:colId xmlns:a16="http://schemas.microsoft.com/office/drawing/2014/main" val="1346105363"/>
                    </a:ext>
                  </a:extLst>
                </a:gridCol>
                <a:gridCol w="668179">
                  <a:extLst>
                    <a:ext uri="{9D8B030D-6E8A-4147-A177-3AD203B41FA5}">
                      <a16:colId xmlns:a16="http://schemas.microsoft.com/office/drawing/2014/main" val="1496377673"/>
                    </a:ext>
                  </a:extLst>
                </a:gridCol>
              </a:tblGrid>
              <a:tr h="1643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7732728"/>
                  </a:ext>
                </a:extLst>
              </a:tr>
              <a:tr h="2628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3142112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3.147.697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3.298.964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151.267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3.092.401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98,2%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93,7%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3535340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2.509.572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2.389.652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-119.920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2.127.600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84,8%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308526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638.125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457.316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-180.809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211.624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33,2%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8962600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397.747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397.747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698.927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175,7%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3202973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397.747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397.747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698.927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175,7%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3027688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54.249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54.249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54.250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7235141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54.249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54.249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54.250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84825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7045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07442" y="1412776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Para el año 2018 la Partida presenta un presupuesto aprobado de </a:t>
            </a:r>
            <a:r>
              <a:rPr lang="es-CL" sz="1600" b="1" dirty="0"/>
              <a:t>$41.761 millones</a:t>
            </a:r>
            <a:r>
              <a:rPr lang="es-CL" sz="1600" dirty="0"/>
              <a:t>, de los cuales cerca de un 50% se destina a gastos operacionales (personal y bienes y servicios de consumo), recursos que al undécimo mes de 2018 registraron erogaciones del 91% y 71,6% respectivamente, ambos calculados sobre el presupuesto vigente.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La ejecución del Ministerio del mes de NOVIEMBRE ascendió a </a:t>
            </a:r>
            <a:r>
              <a:rPr lang="es-CL" sz="1600" b="1" dirty="0"/>
              <a:t>$2.341 millones</a:t>
            </a:r>
            <a:r>
              <a:rPr lang="es-CL" sz="1600" dirty="0"/>
              <a:t>, es decir, un </a:t>
            </a:r>
            <a:r>
              <a:rPr lang="es-CL" sz="1600" b="1" dirty="0"/>
              <a:t>5,6%</a:t>
            </a:r>
            <a:r>
              <a:rPr lang="es-CL" sz="1600" dirty="0"/>
              <a:t> respecto de la ley inicial, gasto inferior en 0,6 puntos porcentuales respecto a igual mes del año 2017.  Con ello, la ejecución acumulada ascendió a </a:t>
            </a:r>
            <a:r>
              <a:rPr lang="es-CL" sz="1600" b="1" dirty="0"/>
              <a:t>$35.818 millones</a:t>
            </a:r>
            <a:r>
              <a:rPr lang="es-CL" sz="1600" dirty="0"/>
              <a:t>, equivalente a un </a:t>
            </a:r>
            <a:r>
              <a:rPr lang="es-CL" sz="1600" b="1" dirty="0"/>
              <a:t>85,8%</a:t>
            </a:r>
            <a:r>
              <a:rPr lang="es-CL" sz="1600" dirty="0"/>
              <a:t> del presupuesto inicial. Dicha erogación es superior en 2,7 puntos porcentuales al registrado a igual periodo del ejercicio anterior, sin perjuicio que la diferencia se acorta en casi 10 puntos respecto al registrado en octubre.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En cuanto a los programas, el 56% del presupuesto vigente, se concentra en el Programa Administración de Bienes, que al mes de NOVIEMBRE alcanzó niveles de ejecución del 83,2% calculados respecto al presupuesto vigente.  El programa Catastro es el que presentó la mayor erogación con un 93,2%, en contraposición al programa Regularización de la Propiedad Nacional que presentó el menor avance con un 77,8%.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CL" sz="1600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MINISTERIO DE BIENES NACIONALES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07442" y="1412776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600" dirty="0"/>
              <a:t>Respecto a los aumentos y disminuciones al presupuesto inicial, la Partida presenta al mes de NOVIEMBRE un aumento consolidado del </a:t>
            </a:r>
            <a:r>
              <a:rPr lang="es-CL" sz="1600" b="1" dirty="0"/>
              <a:t>$669 millones</a:t>
            </a:r>
            <a:r>
              <a:rPr lang="es-CL" sz="1600" dirty="0"/>
              <a:t>.  Lo que se traduce en incrementos en los subtítulos 23 Prestaciones de seguridad social, 29 adquisición de activos no financieros y 34 servicio de la deuda, por $1.149 millones (bonificación por retiro), $359 millones y $340 millones respectivamente.  Y una disminución en los subtítulos 21 gastos en personal, por $326 millones y 22 bienes y servicios de consumo, por $852 millones.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600" dirty="0"/>
              <a:t>El incremento de </a:t>
            </a:r>
            <a:r>
              <a:rPr lang="es-CL" sz="1600" b="1" i="1" dirty="0"/>
              <a:t>$340 millones </a:t>
            </a:r>
            <a:r>
              <a:rPr lang="es-CL" sz="1600" dirty="0"/>
              <a:t>registrado en el </a:t>
            </a:r>
            <a:r>
              <a:rPr lang="es-CL" sz="1600" b="1" dirty="0"/>
              <a:t>servicio de la deuda </a:t>
            </a:r>
            <a:r>
              <a:rPr lang="es-CL" sz="1600" dirty="0"/>
              <a:t>afectó a todos los Programas: Subsecretaría de Bienes Nacionales ($181 millones); Regularización ($32 millones); Administración de Bienes ($74 millones); y, Catastro ($54 millones), destinados al pago de las obligaciones devengadas al 31 de diciembre de 2017 (deuda flotante), todos con sus respectivos decretos de modificación presupuestaria</a:t>
            </a:r>
            <a:r>
              <a:rPr lang="es-CL" sz="1600" b="1" i="1" dirty="0"/>
              <a:t>.</a:t>
            </a:r>
            <a:r>
              <a:rPr lang="es-CL" sz="1600" dirty="0"/>
              <a:t> 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endParaRPr lang="es-CL" sz="1600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MINISTERIO DE BIENES NACIONALES</a:t>
            </a:r>
          </a:p>
        </p:txBody>
      </p:sp>
    </p:spTree>
    <p:extLst>
      <p:ext uri="{BB962C8B-B14F-4D97-AF65-F5344CB8AC3E}">
        <p14:creationId xmlns:p14="http://schemas.microsoft.com/office/powerpoint/2010/main" val="34757127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F4FFFE78-8C05-4F16-956B-50BBA66A3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4338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MINISTERIO DE BIENES NACIONALES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026E490-01B4-4430-AC97-C8972C0742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2289294"/>
              </p:ext>
            </p:extLst>
          </p:nvPr>
        </p:nvGraphicFramePr>
        <p:xfrm>
          <a:off x="628651" y="1724100"/>
          <a:ext cx="7886698" cy="2642345"/>
        </p:xfrm>
        <a:graphic>
          <a:graphicData uri="http://schemas.openxmlformats.org/drawingml/2006/table">
            <a:tbl>
              <a:tblPr/>
              <a:tblGrid>
                <a:gridCol w="775646">
                  <a:extLst>
                    <a:ext uri="{9D8B030D-6E8A-4147-A177-3AD203B41FA5}">
                      <a16:colId xmlns:a16="http://schemas.microsoft.com/office/drawing/2014/main" val="995538639"/>
                    </a:ext>
                  </a:extLst>
                </a:gridCol>
                <a:gridCol w="2596098">
                  <a:extLst>
                    <a:ext uri="{9D8B030D-6E8A-4147-A177-3AD203B41FA5}">
                      <a16:colId xmlns:a16="http://schemas.microsoft.com/office/drawing/2014/main" val="2548505431"/>
                    </a:ext>
                  </a:extLst>
                </a:gridCol>
                <a:gridCol w="775646">
                  <a:extLst>
                    <a:ext uri="{9D8B030D-6E8A-4147-A177-3AD203B41FA5}">
                      <a16:colId xmlns:a16="http://schemas.microsoft.com/office/drawing/2014/main" val="2867128109"/>
                    </a:ext>
                  </a:extLst>
                </a:gridCol>
                <a:gridCol w="775646">
                  <a:extLst>
                    <a:ext uri="{9D8B030D-6E8A-4147-A177-3AD203B41FA5}">
                      <a16:colId xmlns:a16="http://schemas.microsoft.com/office/drawing/2014/main" val="3821528659"/>
                    </a:ext>
                  </a:extLst>
                </a:gridCol>
                <a:gridCol w="775646">
                  <a:extLst>
                    <a:ext uri="{9D8B030D-6E8A-4147-A177-3AD203B41FA5}">
                      <a16:colId xmlns:a16="http://schemas.microsoft.com/office/drawing/2014/main" val="1258093900"/>
                    </a:ext>
                  </a:extLst>
                </a:gridCol>
                <a:gridCol w="775646">
                  <a:extLst>
                    <a:ext uri="{9D8B030D-6E8A-4147-A177-3AD203B41FA5}">
                      <a16:colId xmlns:a16="http://schemas.microsoft.com/office/drawing/2014/main" val="4165041160"/>
                    </a:ext>
                  </a:extLst>
                </a:gridCol>
                <a:gridCol w="706185">
                  <a:extLst>
                    <a:ext uri="{9D8B030D-6E8A-4147-A177-3AD203B41FA5}">
                      <a16:colId xmlns:a16="http://schemas.microsoft.com/office/drawing/2014/main" val="2913414718"/>
                    </a:ext>
                  </a:extLst>
                </a:gridCol>
                <a:gridCol w="706185">
                  <a:extLst>
                    <a:ext uri="{9D8B030D-6E8A-4147-A177-3AD203B41FA5}">
                      <a16:colId xmlns:a16="http://schemas.microsoft.com/office/drawing/2014/main" val="3271156302"/>
                    </a:ext>
                  </a:extLst>
                </a:gridCol>
              </a:tblGrid>
              <a:tr h="185134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8243376"/>
                  </a:ext>
                </a:extLst>
              </a:tr>
              <a:tr h="296214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8751811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41.761.113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42.430.374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669.261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35.818.487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85,8%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84,4%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7805652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16.023.720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15.697.823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-325.897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14.285.912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89,2%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91,0%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4041614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4.602.852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3.750.557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-852.295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2.685.675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58,3%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71,6%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7039307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1.149.049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1.149.038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1.149.037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10445790,9%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3868277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2.094.228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2.094.228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1.279.118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61,1%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61,1%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8886400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5.099.613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5.099.608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4.144.555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81,3%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81,3%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5034540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154.646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154.345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-301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95.839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62,0%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62,1%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9086289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466.514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825.562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359.048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355.427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76,2%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43,1%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6323657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65.897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65.897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743.593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1128,4%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1128,4%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4774485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13.252.632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13.252.632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10.738.658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81,0%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81,0%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4678289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340.673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339.673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340.673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34067,3%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14080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A826AA28-537D-4B89-9A23-A82B52DDD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5529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MINISTERIO DE BIENES NACIONALES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70CB2D1C-A5BA-4943-9B5B-80E9CA424C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7" y="1791253"/>
            <a:ext cx="4068503" cy="2495622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E5C7F072-0F03-4DA2-8069-0CF3CB516F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9961" y="1791253"/>
            <a:ext cx="4043675" cy="2495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96516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4DD7D21C-DEC1-4162-9317-902862704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5529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RESUMEN POR CAPÍTULOS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DC9B5B8-B522-4F19-B3F7-EFE1D77D0F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2780312"/>
              </p:ext>
            </p:extLst>
          </p:nvPr>
        </p:nvGraphicFramePr>
        <p:xfrm>
          <a:off x="628650" y="1724100"/>
          <a:ext cx="7886699" cy="1488878"/>
        </p:xfrm>
        <a:graphic>
          <a:graphicData uri="http://schemas.openxmlformats.org/drawingml/2006/table">
            <a:tbl>
              <a:tblPr/>
              <a:tblGrid>
                <a:gridCol w="280865">
                  <a:extLst>
                    <a:ext uri="{9D8B030D-6E8A-4147-A177-3AD203B41FA5}">
                      <a16:colId xmlns:a16="http://schemas.microsoft.com/office/drawing/2014/main" val="4245284190"/>
                    </a:ext>
                  </a:extLst>
                </a:gridCol>
                <a:gridCol w="280865">
                  <a:extLst>
                    <a:ext uri="{9D8B030D-6E8A-4147-A177-3AD203B41FA5}">
                      <a16:colId xmlns:a16="http://schemas.microsoft.com/office/drawing/2014/main" val="846983600"/>
                    </a:ext>
                  </a:extLst>
                </a:gridCol>
                <a:gridCol w="2943469">
                  <a:extLst>
                    <a:ext uri="{9D8B030D-6E8A-4147-A177-3AD203B41FA5}">
                      <a16:colId xmlns:a16="http://schemas.microsoft.com/office/drawing/2014/main" val="3342407132"/>
                    </a:ext>
                  </a:extLst>
                </a:gridCol>
                <a:gridCol w="752719">
                  <a:extLst>
                    <a:ext uri="{9D8B030D-6E8A-4147-A177-3AD203B41FA5}">
                      <a16:colId xmlns:a16="http://schemas.microsoft.com/office/drawing/2014/main" val="1086819179"/>
                    </a:ext>
                  </a:extLst>
                </a:gridCol>
                <a:gridCol w="752719">
                  <a:extLst>
                    <a:ext uri="{9D8B030D-6E8A-4147-A177-3AD203B41FA5}">
                      <a16:colId xmlns:a16="http://schemas.microsoft.com/office/drawing/2014/main" val="110975586"/>
                    </a:ext>
                  </a:extLst>
                </a:gridCol>
                <a:gridCol w="752719">
                  <a:extLst>
                    <a:ext uri="{9D8B030D-6E8A-4147-A177-3AD203B41FA5}">
                      <a16:colId xmlns:a16="http://schemas.microsoft.com/office/drawing/2014/main" val="4223875369"/>
                    </a:ext>
                  </a:extLst>
                </a:gridCol>
                <a:gridCol w="752719">
                  <a:extLst>
                    <a:ext uri="{9D8B030D-6E8A-4147-A177-3AD203B41FA5}">
                      <a16:colId xmlns:a16="http://schemas.microsoft.com/office/drawing/2014/main" val="3056239627"/>
                    </a:ext>
                  </a:extLst>
                </a:gridCol>
                <a:gridCol w="685312">
                  <a:extLst>
                    <a:ext uri="{9D8B030D-6E8A-4147-A177-3AD203B41FA5}">
                      <a16:colId xmlns:a16="http://schemas.microsoft.com/office/drawing/2014/main" val="1563790564"/>
                    </a:ext>
                  </a:extLst>
                </a:gridCol>
                <a:gridCol w="685312">
                  <a:extLst>
                    <a:ext uri="{9D8B030D-6E8A-4147-A177-3AD203B41FA5}">
                      <a16:colId xmlns:a16="http://schemas.microsoft.com/office/drawing/2014/main" val="2289564513"/>
                    </a:ext>
                  </a:extLst>
                </a:gridCol>
              </a:tblGrid>
              <a:tr h="1959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2218898"/>
                  </a:ext>
                </a:extLst>
              </a:tr>
              <a:tr h="3134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3470221"/>
                  </a:ext>
                </a:extLst>
              </a:tr>
              <a:tr h="1959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Bienes Nacionales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41.761.113 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42.430.374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669.261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35.818.487 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85,8%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84,4%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3526646"/>
                  </a:ext>
                </a:extLst>
              </a:tr>
              <a:tr h="1959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Subsecretaría de Bienes Nacionales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11.678.662 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12.338.907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660.245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10.608.582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90,8%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86,0%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8246025"/>
                  </a:ext>
                </a:extLst>
              </a:tr>
              <a:tr h="1959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Regularización de la Propiedad Raíz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3.762.669 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3.112.990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-649.679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2.420.562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64,3%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77,8%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4659444"/>
                  </a:ext>
                </a:extLst>
              </a:tr>
              <a:tr h="1959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Administración de Bienes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23.172.085 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23.679.513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507.428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19.696.942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85,0%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83,2%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2283050"/>
                  </a:ext>
                </a:extLst>
              </a:tr>
              <a:tr h="1959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Catastro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3.147.697 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3.298.964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151.267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3.092.401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98,2%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93,7%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79101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EF3D9FE3-EFD7-4C80-A823-F03730BF8E6E}"/>
              </a:ext>
            </a:extLst>
          </p:cNvPr>
          <p:cNvSpPr txBox="1">
            <a:spLocks/>
          </p:cNvSpPr>
          <p:nvPr/>
        </p:nvSpPr>
        <p:spPr>
          <a:xfrm>
            <a:off x="386224" y="5229200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01: SUBSECRETARÍA DE BIENES NACIONALES 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0CF4368-BF75-4C22-83FA-9827C81008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1144654"/>
              </p:ext>
            </p:extLst>
          </p:nvPr>
        </p:nvGraphicFramePr>
        <p:xfrm>
          <a:off x="628649" y="1988840"/>
          <a:ext cx="7886701" cy="2891786"/>
        </p:xfrm>
        <a:graphic>
          <a:graphicData uri="http://schemas.openxmlformats.org/drawingml/2006/table">
            <a:tbl>
              <a:tblPr/>
              <a:tblGrid>
                <a:gridCol w="273844">
                  <a:extLst>
                    <a:ext uri="{9D8B030D-6E8A-4147-A177-3AD203B41FA5}">
                      <a16:colId xmlns:a16="http://schemas.microsoft.com/office/drawing/2014/main" val="1610263696"/>
                    </a:ext>
                  </a:extLst>
                </a:gridCol>
                <a:gridCol w="273844">
                  <a:extLst>
                    <a:ext uri="{9D8B030D-6E8A-4147-A177-3AD203B41FA5}">
                      <a16:colId xmlns:a16="http://schemas.microsoft.com/office/drawing/2014/main" val="2730695348"/>
                    </a:ext>
                  </a:extLst>
                </a:gridCol>
                <a:gridCol w="273844">
                  <a:extLst>
                    <a:ext uri="{9D8B030D-6E8A-4147-A177-3AD203B41FA5}">
                      <a16:colId xmlns:a16="http://schemas.microsoft.com/office/drawing/2014/main" val="4215252710"/>
                    </a:ext>
                  </a:extLst>
                </a:gridCol>
                <a:gridCol w="2869883">
                  <a:extLst>
                    <a:ext uri="{9D8B030D-6E8A-4147-A177-3AD203B41FA5}">
                      <a16:colId xmlns:a16="http://schemas.microsoft.com/office/drawing/2014/main" val="2787085777"/>
                    </a:ext>
                  </a:extLst>
                </a:gridCol>
                <a:gridCol w="733901">
                  <a:extLst>
                    <a:ext uri="{9D8B030D-6E8A-4147-A177-3AD203B41FA5}">
                      <a16:colId xmlns:a16="http://schemas.microsoft.com/office/drawing/2014/main" val="325532251"/>
                    </a:ext>
                  </a:extLst>
                </a:gridCol>
                <a:gridCol w="733901">
                  <a:extLst>
                    <a:ext uri="{9D8B030D-6E8A-4147-A177-3AD203B41FA5}">
                      <a16:colId xmlns:a16="http://schemas.microsoft.com/office/drawing/2014/main" val="2905457861"/>
                    </a:ext>
                  </a:extLst>
                </a:gridCol>
                <a:gridCol w="733901">
                  <a:extLst>
                    <a:ext uri="{9D8B030D-6E8A-4147-A177-3AD203B41FA5}">
                      <a16:colId xmlns:a16="http://schemas.microsoft.com/office/drawing/2014/main" val="1640540568"/>
                    </a:ext>
                  </a:extLst>
                </a:gridCol>
                <a:gridCol w="657225">
                  <a:extLst>
                    <a:ext uri="{9D8B030D-6E8A-4147-A177-3AD203B41FA5}">
                      <a16:colId xmlns:a16="http://schemas.microsoft.com/office/drawing/2014/main" val="3649859385"/>
                    </a:ext>
                  </a:extLst>
                </a:gridCol>
                <a:gridCol w="668179">
                  <a:extLst>
                    <a:ext uri="{9D8B030D-6E8A-4147-A177-3AD203B41FA5}">
                      <a16:colId xmlns:a16="http://schemas.microsoft.com/office/drawing/2014/main" val="3963642885"/>
                    </a:ext>
                  </a:extLst>
                </a:gridCol>
                <a:gridCol w="668179">
                  <a:extLst>
                    <a:ext uri="{9D8B030D-6E8A-4147-A177-3AD203B41FA5}">
                      <a16:colId xmlns:a16="http://schemas.microsoft.com/office/drawing/2014/main" val="537985443"/>
                    </a:ext>
                  </a:extLst>
                </a:gridCol>
              </a:tblGrid>
              <a:tr h="1643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5225784"/>
                  </a:ext>
                </a:extLst>
              </a:tr>
              <a:tr h="2628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3575801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11.678.662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12.338.907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660.245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10.608.582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90,8%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2675377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8.612.876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8.530.819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-82.057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7.828.702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90,9%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91,8%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8525910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2.595.817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2.635.083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39.266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1.991.662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76,7%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75,6%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6556458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450.596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450.585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251.900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2290000,0%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55,9%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2385780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450.596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450.585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251.900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2290000,0%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55,9%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3411139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2.444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2.439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127523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2.444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2.439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2169002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466.514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539.410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72.896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355.427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76,2%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65,9%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2592076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50.787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50.787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50.700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6106674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43.786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47.951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4.165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41.645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86,8%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0137351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17.204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68.420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51.216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61.556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357,8%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3744571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153.981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179.942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25.961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153.177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7849151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200.756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192.310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-8.446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48.349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2439812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180.560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179.560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180.560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18056,0%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0971550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180.560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179.560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180.560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18056,0%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54270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E0C1AD33-FD84-4261-A37D-F8D77FB671FD}"/>
              </a:ext>
            </a:extLst>
          </p:cNvPr>
          <p:cNvSpPr txBox="1">
            <a:spLocks/>
          </p:cNvSpPr>
          <p:nvPr/>
        </p:nvSpPr>
        <p:spPr>
          <a:xfrm>
            <a:off x="386224" y="4725144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03: REGULARIZACIÓN DE LA PROPIEDAD RAÍZ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B39B5F5-9FF2-4336-9A47-1DC15A6B41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5455629"/>
              </p:ext>
            </p:extLst>
          </p:nvPr>
        </p:nvGraphicFramePr>
        <p:xfrm>
          <a:off x="628650" y="1868116"/>
          <a:ext cx="7886700" cy="2407084"/>
        </p:xfrm>
        <a:graphic>
          <a:graphicData uri="http://schemas.openxmlformats.org/drawingml/2006/table">
            <a:tbl>
              <a:tblPr/>
              <a:tblGrid>
                <a:gridCol w="273844">
                  <a:extLst>
                    <a:ext uri="{9D8B030D-6E8A-4147-A177-3AD203B41FA5}">
                      <a16:colId xmlns:a16="http://schemas.microsoft.com/office/drawing/2014/main" val="2064400430"/>
                    </a:ext>
                  </a:extLst>
                </a:gridCol>
                <a:gridCol w="273844">
                  <a:extLst>
                    <a:ext uri="{9D8B030D-6E8A-4147-A177-3AD203B41FA5}">
                      <a16:colId xmlns:a16="http://schemas.microsoft.com/office/drawing/2014/main" val="1811323152"/>
                    </a:ext>
                  </a:extLst>
                </a:gridCol>
                <a:gridCol w="273844">
                  <a:extLst>
                    <a:ext uri="{9D8B030D-6E8A-4147-A177-3AD203B41FA5}">
                      <a16:colId xmlns:a16="http://schemas.microsoft.com/office/drawing/2014/main" val="664174404"/>
                    </a:ext>
                  </a:extLst>
                </a:gridCol>
                <a:gridCol w="2869882">
                  <a:extLst>
                    <a:ext uri="{9D8B030D-6E8A-4147-A177-3AD203B41FA5}">
                      <a16:colId xmlns:a16="http://schemas.microsoft.com/office/drawing/2014/main" val="304025204"/>
                    </a:ext>
                  </a:extLst>
                </a:gridCol>
                <a:gridCol w="733901">
                  <a:extLst>
                    <a:ext uri="{9D8B030D-6E8A-4147-A177-3AD203B41FA5}">
                      <a16:colId xmlns:a16="http://schemas.microsoft.com/office/drawing/2014/main" val="3101302637"/>
                    </a:ext>
                  </a:extLst>
                </a:gridCol>
                <a:gridCol w="733901">
                  <a:extLst>
                    <a:ext uri="{9D8B030D-6E8A-4147-A177-3AD203B41FA5}">
                      <a16:colId xmlns:a16="http://schemas.microsoft.com/office/drawing/2014/main" val="1735327943"/>
                    </a:ext>
                  </a:extLst>
                </a:gridCol>
                <a:gridCol w="733901">
                  <a:extLst>
                    <a:ext uri="{9D8B030D-6E8A-4147-A177-3AD203B41FA5}">
                      <a16:colId xmlns:a16="http://schemas.microsoft.com/office/drawing/2014/main" val="306688148"/>
                    </a:ext>
                  </a:extLst>
                </a:gridCol>
                <a:gridCol w="657225">
                  <a:extLst>
                    <a:ext uri="{9D8B030D-6E8A-4147-A177-3AD203B41FA5}">
                      <a16:colId xmlns:a16="http://schemas.microsoft.com/office/drawing/2014/main" val="3303938222"/>
                    </a:ext>
                  </a:extLst>
                </a:gridCol>
                <a:gridCol w="668179">
                  <a:extLst>
                    <a:ext uri="{9D8B030D-6E8A-4147-A177-3AD203B41FA5}">
                      <a16:colId xmlns:a16="http://schemas.microsoft.com/office/drawing/2014/main" val="2775301676"/>
                    </a:ext>
                  </a:extLst>
                </a:gridCol>
                <a:gridCol w="668179">
                  <a:extLst>
                    <a:ext uri="{9D8B030D-6E8A-4147-A177-3AD203B41FA5}">
                      <a16:colId xmlns:a16="http://schemas.microsoft.com/office/drawing/2014/main" val="3378840114"/>
                    </a:ext>
                  </a:extLst>
                </a:gridCol>
              </a:tblGrid>
              <a:tr h="1643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7929699"/>
                  </a:ext>
                </a:extLst>
              </a:tr>
              <a:tr h="2628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4702396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3.762.669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3.112.990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-649.679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2.420.562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77,8%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7779269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1.483.091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1.431.803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-51.288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1.296.903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87,4%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90,6%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6006190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1.182.780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449.674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-733.106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305.631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0130586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102.828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102.828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51.641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50,2%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0167689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102.828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102.828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51.641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50,2%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9252522"/>
                  </a:ext>
                </a:extLst>
              </a:tr>
              <a:tr h="1725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942.152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942.152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638.361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67,8%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67,8%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7129106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942.152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942.152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638.361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67,8%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67,8%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9770680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Regularización Rezago de la Pequeña Propiedad Raíz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942.152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942.152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638.361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67,8%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67,8%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6159707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154.646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154.345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95.839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5471280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154.646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154.345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95.839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5955727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32.188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32.188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32.187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4297563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32.188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32.188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32.187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73757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</a:t>
            </a:r>
            <a:r>
              <a:rPr lang="es-CL" sz="1200" b="1" dirty="0">
                <a:ea typeface="Verdana" pitchFamily="34" charset="0"/>
                <a:cs typeface="Verdana" pitchFamily="34" charset="0"/>
              </a:rPr>
              <a:t>…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1 de 2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52F5F0AC-E7B4-40BA-B246-EADF69FD4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6224" y="5589240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04: ADMINISTRACIÓN DE BIENES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2CD5965-8446-489A-B5C8-2F7F8B9CF3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2894479"/>
              </p:ext>
            </p:extLst>
          </p:nvPr>
        </p:nvGraphicFramePr>
        <p:xfrm>
          <a:off x="576387" y="1927399"/>
          <a:ext cx="7886700" cy="3661833"/>
        </p:xfrm>
        <a:graphic>
          <a:graphicData uri="http://schemas.openxmlformats.org/drawingml/2006/table">
            <a:tbl>
              <a:tblPr/>
              <a:tblGrid>
                <a:gridCol w="273844">
                  <a:extLst>
                    <a:ext uri="{9D8B030D-6E8A-4147-A177-3AD203B41FA5}">
                      <a16:colId xmlns:a16="http://schemas.microsoft.com/office/drawing/2014/main" val="28635923"/>
                    </a:ext>
                  </a:extLst>
                </a:gridCol>
                <a:gridCol w="273844">
                  <a:extLst>
                    <a:ext uri="{9D8B030D-6E8A-4147-A177-3AD203B41FA5}">
                      <a16:colId xmlns:a16="http://schemas.microsoft.com/office/drawing/2014/main" val="3853471767"/>
                    </a:ext>
                  </a:extLst>
                </a:gridCol>
                <a:gridCol w="273844">
                  <a:extLst>
                    <a:ext uri="{9D8B030D-6E8A-4147-A177-3AD203B41FA5}">
                      <a16:colId xmlns:a16="http://schemas.microsoft.com/office/drawing/2014/main" val="3025068557"/>
                    </a:ext>
                  </a:extLst>
                </a:gridCol>
                <a:gridCol w="2869882">
                  <a:extLst>
                    <a:ext uri="{9D8B030D-6E8A-4147-A177-3AD203B41FA5}">
                      <a16:colId xmlns:a16="http://schemas.microsoft.com/office/drawing/2014/main" val="3888190476"/>
                    </a:ext>
                  </a:extLst>
                </a:gridCol>
                <a:gridCol w="733901">
                  <a:extLst>
                    <a:ext uri="{9D8B030D-6E8A-4147-A177-3AD203B41FA5}">
                      <a16:colId xmlns:a16="http://schemas.microsoft.com/office/drawing/2014/main" val="928129031"/>
                    </a:ext>
                  </a:extLst>
                </a:gridCol>
                <a:gridCol w="733901">
                  <a:extLst>
                    <a:ext uri="{9D8B030D-6E8A-4147-A177-3AD203B41FA5}">
                      <a16:colId xmlns:a16="http://schemas.microsoft.com/office/drawing/2014/main" val="3943952725"/>
                    </a:ext>
                  </a:extLst>
                </a:gridCol>
                <a:gridCol w="733901">
                  <a:extLst>
                    <a:ext uri="{9D8B030D-6E8A-4147-A177-3AD203B41FA5}">
                      <a16:colId xmlns:a16="http://schemas.microsoft.com/office/drawing/2014/main" val="2009928783"/>
                    </a:ext>
                  </a:extLst>
                </a:gridCol>
                <a:gridCol w="657225">
                  <a:extLst>
                    <a:ext uri="{9D8B030D-6E8A-4147-A177-3AD203B41FA5}">
                      <a16:colId xmlns:a16="http://schemas.microsoft.com/office/drawing/2014/main" val="1168021606"/>
                    </a:ext>
                  </a:extLst>
                </a:gridCol>
                <a:gridCol w="668179">
                  <a:extLst>
                    <a:ext uri="{9D8B030D-6E8A-4147-A177-3AD203B41FA5}">
                      <a16:colId xmlns:a16="http://schemas.microsoft.com/office/drawing/2014/main" val="2772980345"/>
                    </a:ext>
                  </a:extLst>
                </a:gridCol>
                <a:gridCol w="668179">
                  <a:extLst>
                    <a:ext uri="{9D8B030D-6E8A-4147-A177-3AD203B41FA5}">
                      <a16:colId xmlns:a16="http://schemas.microsoft.com/office/drawing/2014/main" val="238499742"/>
                    </a:ext>
                  </a:extLst>
                </a:gridCol>
              </a:tblGrid>
              <a:tr h="1691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6018980"/>
                  </a:ext>
                </a:extLst>
              </a:tr>
              <a:tr h="2706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3004608"/>
                  </a:ext>
                </a:extLst>
              </a:tr>
              <a:tr h="1691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23.172.085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23.679.513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507.428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19.696.942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83,2%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8934122"/>
                  </a:ext>
                </a:extLst>
              </a:tr>
              <a:tr h="1691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3.418.181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3.345.549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-72.632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3.032.707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88,7%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90,6%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919071"/>
                  </a:ext>
                </a:extLst>
              </a:tr>
              <a:tr h="1691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186.130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208.484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22.354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176.758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84,8%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2195308"/>
                  </a:ext>
                </a:extLst>
              </a:tr>
              <a:tr h="1691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197.878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197.878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146.569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7945885"/>
                  </a:ext>
                </a:extLst>
              </a:tr>
              <a:tr h="1691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197.878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197.878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146.569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0418541"/>
                  </a:ext>
                </a:extLst>
              </a:tr>
              <a:tr h="1691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1.152.076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1.152.076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640.757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55,6%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55,6%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6651417"/>
                  </a:ext>
                </a:extLst>
              </a:tr>
              <a:tr h="1691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1.152.076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1.152.076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640.757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55,6%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55,6%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7084520"/>
                  </a:ext>
                </a:extLst>
              </a:tr>
              <a:tr h="1691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Gestión y Normalización de Inmuebles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164.658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164.658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127.254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6606791"/>
                  </a:ext>
                </a:extLst>
              </a:tr>
              <a:tr h="1976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Normalización de la Cartera de Postulaciones a Propiedad Fiscal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245.098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245.098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160.362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65,4%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65,4%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0515848"/>
                  </a:ext>
                </a:extLst>
              </a:tr>
              <a:tr h="1482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Gestión de Propiedad Fiscal en relación a los pueblos indígenas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569.926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569.926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273.352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7175615"/>
                  </a:ext>
                </a:extLst>
              </a:tr>
              <a:tr h="1691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Puesta en Valor del Territorio Fiscal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86.833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86.833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59.123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8128290"/>
                  </a:ext>
                </a:extLst>
              </a:tr>
              <a:tr h="1691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Regularización Rezago de la Pequeña Propiedad Raíz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3.665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81656"/>
                  </a:ext>
                </a:extLst>
              </a:tr>
              <a:tr h="1691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Recuperación y Fortalecimiento de Rutas Patrimoniales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85.561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85.561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17.001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19,9%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19,9%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2367359"/>
                  </a:ext>
                </a:extLst>
              </a:tr>
              <a:tr h="1691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5.097.169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5.097.169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4.144.224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7451597"/>
                  </a:ext>
                </a:extLst>
              </a:tr>
              <a:tr h="1691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5.097.169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5.097.169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4.144.224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4504816"/>
                  </a:ext>
                </a:extLst>
              </a:tr>
              <a:tr h="1691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286.152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286.152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1582203"/>
                  </a:ext>
                </a:extLst>
              </a:tr>
              <a:tr h="1691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Terrenos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286.152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286.152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8363887"/>
                  </a:ext>
                </a:extLst>
              </a:tr>
              <a:tr h="1691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65.897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65.897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743.593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1128,4%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1128,4%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1958329"/>
                  </a:ext>
                </a:extLst>
              </a:tr>
              <a:tr h="1691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Ventas a Plazo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65.897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65.897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743.593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1128,4%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1128,4%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25491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3168</TotalTime>
  <Words>2104</Words>
  <Application>Microsoft Office PowerPoint</Application>
  <PresentationFormat>Presentación en pantalla (4:3)</PresentationFormat>
  <Paragraphs>1003</Paragraphs>
  <Slides>11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8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ACUMULADA DE GASTOS PRESUPUESTARIOS AL MES DE NOVIEMBRE DE 2018 PARTIDA 01:  MINISTERIO DE BIENES NACIONALES</vt:lpstr>
      <vt:lpstr>EJECUCIÓN ACUMULADA DE GASTOS A NOVIEMBRE DE 2018  PARTIDA 14 MINISTERIO DE BIENES NACIONALES</vt:lpstr>
      <vt:lpstr>EJECUCIÓN ACUMULADA DE GASTOS A NOVIEMBRE DE 2018  PARTIDA 14 MINISTERIO DE BIENES NACIONALES</vt:lpstr>
      <vt:lpstr>EJECUCIÓN ACUMULADA DE GASTOS A NOVIEMBRE DE 2018  PARTIDA 14 MINISTERIO DE BIENES NACIONALES</vt:lpstr>
      <vt:lpstr>Presentación de PowerPoint</vt:lpstr>
      <vt:lpstr>EJECUCIÓN ACUMULADA DE GASTOS A NOVIEMBRE DE 2018  PARTIDA 14 RESUMEN POR CAPÍTULOS</vt:lpstr>
      <vt:lpstr>EJECUCIÓN ACUMULADA DE GASTOS A NOVIEMBRE DE 2018  PARTIDA 14. CAPÍTULO 01. PROGRAMA 01: SUBSECRETARÍA DE BIENES NACIONALES </vt:lpstr>
      <vt:lpstr>EJECUCIÓN ACUMULADA DE GASTOS A NOVIEMBRE DE 2018  PARTIDA 14. CAPÍTULO 01. PROGRAMA 03: REGULARIZACIÓN DE LA PROPIEDAD RAÍZ</vt:lpstr>
      <vt:lpstr>EJECUCIÓN ACUMULADA DE GASTOS A NOVIEMBRE DE 2018  PARTIDA 14. CAPÍTULO 01. PROGRAMA 04: ADMINISTRACIÓN DE BIENES</vt:lpstr>
      <vt:lpstr>EJECUCIÓN ACUMULADA DE GASTOS A NOVIEMBRE DE 2018  PARTIDA 14. CAPÍTULO 01. PROGRAMA 04: ADMINISTRACIÓN DE BIENES</vt:lpstr>
      <vt:lpstr>EJECUCIÓN ACUMULADA DE GASTOS A NOVIEMBRE DE 2018  PARTIDA 14. CAPÍTULO 01. PROGRAMA 05: CATASTRO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196</cp:revision>
  <cp:lastPrinted>2018-06-11T15:48:09Z</cp:lastPrinted>
  <dcterms:created xsi:type="dcterms:W3CDTF">2016-06-23T13:38:47Z</dcterms:created>
  <dcterms:modified xsi:type="dcterms:W3CDTF">2019-01-15T15:17:01Z</dcterms:modified>
</cp:coreProperties>
</file>