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83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>
        <p:scale>
          <a:sx n="90" d="100"/>
          <a:sy n="90" d="100"/>
        </p:scale>
        <p:origin x="-13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 smtClean="0">
                <a:latin typeface="+mn-lt"/>
              </a:rPr>
              <a:t/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NOVIEMBRE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13: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AGRICULTURA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enero 2019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13632"/>
              </p:ext>
            </p:extLst>
          </p:nvPr>
        </p:nvGraphicFramePr>
        <p:xfrm>
          <a:off x="395536" y="2057003"/>
          <a:ext cx="8208912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057003"/>
                        <a:ext cx="8208912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206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65"/>
              </p:ext>
            </p:extLst>
          </p:nvPr>
        </p:nvGraphicFramePr>
        <p:xfrm>
          <a:off x="467544" y="1772816"/>
          <a:ext cx="8136904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36904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77056"/>
              </p:ext>
            </p:extLst>
          </p:nvPr>
        </p:nvGraphicFramePr>
        <p:xfrm>
          <a:off x="467544" y="1592394"/>
          <a:ext cx="8136904" cy="468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Hoja de cálculo" r:id="rId3" imgW="7858057" imgH="5352960" progId="Excel.Sheet.8">
                  <p:embed/>
                </p:oleObj>
              </mc:Choice>
              <mc:Fallback>
                <p:oleObj name="Hoja de cálculo" r:id="rId3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92394"/>
                        <a:ext cx="8136904" cy="468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66262"/>
              </p:ext>
            </p:extLst>
          </p:nvPr>
        </p:nvGraphicFramePr>
        <p:xfrm>
          <a:off x="467544" y="1736179"/>
          <a:ext cx="8136904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Hoja de cálculo" r:id="rId3" imgW="7858057" imgH="4429125" progId="Excel.Sheet.8">
                  <p:embed/>
                </p:oleObj>
              </mc:Choice>
              <mc:Fallback>
                <p:oleObj name="Hoja de cálculo" r:id="rId3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36179"/>
                        <a:ext cx="8136904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5390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58254"/>
              </p:ext>
            </p:extLst>
          </p:nvPr>
        </p:nvGraphicFramePr>
        <p:xfrm>
          <a:off x="467544" y="1628800"/>
          <a:ext cx="8136904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Hoja de cálculo" r:id="rId3" imgW="7858057" imgH="4133940" progId="Excel.Sheet.8">
                  <p:embed/>
                </p:oleObj>
              </mc:Choice>
              <mc:Fallback>
                <p:oleObj name="Hoja de cálculo" r:id="rId3" imgW="7858057" imgH="4133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904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930939"/>
              </p:ext>
            </p:extLst>
          </p:nvPr>
        </p:nvGraphicFramePr>
        <p:xfrm>
          <a:off x="467544" y="1916832"/>
          <a:ext cx="8136904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36904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327543"/>
              </p:ext>
            </p:extLst>
          </p:nvPr>
        </p:nvGraphicFramePr>
        <p:xfrm>
          <a:off x="467544" y="1674862"/>
          <a:ext cx="8136904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74862"/>
                        <a:ext cx="8136904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33041"/>
              </p:ext>
            </p:extLst>
          </p:nvPr>
        </p:nvGraphicFramePr>
        <p:xfrm>
          <a:off x="467544" y="1700014"/>
          <a:ext cx="8064896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014"/>
                        <a:ext cx="8064896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61232"/>
              </p:ext>
            </p:extLst>
          </p:nvPr>
        </p:nvGraphicFramePr>
        <p:xfrm>
          <a:off x="467544" y="1700808"/>
          <a:ext cx="8136904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62104"/>
              </p:ext>
            </p:extLst>
          </p:nvPr>
        </p:nvGraphicFramePr>
        <p:xfrm>
          <a:off x="467544" y="1791444"/>
          <a:ext cx="8136904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91444"/>
                        <a:ext cx="8136904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ejecución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del Ministerio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noviembre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$538.891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86%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48%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</a:t>
            </a:r>
            <a:r>
              <a:rPr lang="es-CL" sz="1400" dirty="0" smtClean="0">
                <a:solidFill>
                  <a:prstClr val="black"/>
                </a:solidFill>
              </a:rPr>
              <a:t>la 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400" dirty="0" smtClean="0">
                <a:solidFill>
                  <a:prstClr val="black"/>
                </a:solidFill>
              </a:rPr>
              <a:t>un gasto de $</a:t>
            </a:r>
            <a:r>
              <a:rPr lang="es-CL" sz="1400" dirty="0" smtClean="0">
                <a:solidFill>
                  <a:prstClr val="black"/>
                </a:solidFill>
              </a:rPr>
              <a:t>249.371 </a:t>
            </a:r>
            <a:r>
              <a:rPr lang="es-CL" sz="1400" dirty="0" smtClean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88% </a:t>
            </a:r>
            <a:r>
              <a:rPr lang="es-CL" sz="1400" dirty="0" smtClean="0">
                <a:solidFill>
                  <a:prstClr val="black"/>
                </a:solidFill>
              </a:rPr>
              <a:t>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En </a:t>
            </a:r>
            <a:r>
              <a:rPr lang="es-MX" sz="1400" dirty="0">
                <a:solidFill>
                  <a:prstClr val="black"/>
                </a:solidFill>
              </a:rPr>
              <a:t>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es-MX" sz="1400" dirty="0" smtClean="0">
                <a:solidFill>
                  <a:prstClr val="black"/>
                </a:solidFill>
              </a:rPr>
              <a:t>se destacan los aumentos en el Programa 01 de la Corporación Nacional Forestal, por $</a:t>
            </a:r>
            <a:r>
              <a:rPr lang="es-MX" sz="1400" dirty="0" smtClean="0">
                <a:solidFill>
                  <a:prstClr val="black"/>
                </a:solidFill>
              </a:rPr>
              <a:t>17.505 </a:t>
            </a:r>
            <a:r>
              <a:rPr lang="es-MX" sz="1400" dirty="0" smtClean="0">
                <a:solidFill>
                  <a:prstClr val="black"/>
                </a:solidFill>
              </a:rPr>
              <a:t>millones, en el Programa 01 del Servicio Agrícola y ganadero por $6.129 millones, y en el Instituto de Desarrollo Agropecuario, por $4.539 millones. Se observa además, una disminución en la disponibilidad de recursos para la Oficina de Estudios y Políticas Agrarias por $203 millones.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783955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41066"/>
              </p:ext>
            </p:extLst>
          </p:nvPr>
        </p:nvGraphicFramePr>
        <p:xfrm>
          <a:off x="395536" y="1644774"/>
          <a:ext cx="8136904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4774"/>
                        <a:ext cx="8136904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8009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66573"/>
              </p:ext>
            </p:extLst>
          </p:nvPr>
        </p:nvGraphicFramePr>
        <p:xfrm>
          <a:off x="467544" y="1628800"/>
          <a:ext cx="8136904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904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912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87100"/>
              </p:ext>
            </p:extLst>
          </p:nvPr>
        </p:nvGraphicFramePr>
        <p:xfrm>
          <a:off x="467544" y="1700808"/>
          <a:ext cx="8064896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064896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800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52973"/>
              </p:ext>
            </p:extLst>
          </p:nvPr>
        </p:nvGraphicFramePr>
        <p:xfrm>
          <a:off x="467544" y="1628800"/>
          <a:ext cx="8136904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904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35417"/>
              </p:ext>
            </p:extLst>
          </p:nvPr>
        </p:nvGraphicFramePr>
        <p:xfrm>
          <a:off x="395536" y="1683246"/>
          <a:ext cx="820891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83246"/>
                        <a:ext cx="8208912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8498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6448"/>
              </p:ext>
            </p:extLst>
          </p:nvPr>
        </p:nvGraphicFramePr>
        <p:xfrm>
          <a:off x="395536" y="1628800"/>
          <a:ext cx="820891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Hoja de cálculo" r:id="rId3" imgW="7858057" imgH="1552485" progId="Excel.Sheet.8">
                  <p:embed/>
                </p:oleObj>
              </mc:Choice>
              <mc:Fallback>
                <p:oleObj name="Hoja de cálculo" r:id="rId3" imgW="7858057" imgH="1552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76620"/>
              </p:ext>
            </p:extLst>
          </p:nvPr>
        </p:nvGraphicFramePr>
        <p:xfrm>
          <a:off x="467544" y="1565870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628069"/>
              </p:ext>
            </p:extLst>
          </p:nvPr>
        </p:nvGraphicFramePr>
        <p:xfrm>
          <a:off x="1847850" y="2330177"/>
          <a:ext cx="54483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Hoja de cálculo" r:id="rId3" imgW="5448300" imgH="2466885" progId="Excel.Sheet.12">
                  <p:embed/>
                </p:oleObj>
              </mc:Choice>
              <mc:Fallback>
                <p:oleObj name="Hoja de cálculo" r:id="rId3" imgW="5448300" imgH="2466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30177"/>
                        <a:ext cx="54483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0324"/>
              </p:ext>
            </p:extLst>
          </p:nvPr>
        </p:nvGraphicFramePr>
        <p:xfrm>
          <a:off x="1847850" y="2420888"/>
          <a:ext cx="54483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Hoja de cálculo" r:id="rId3" imgW="5448300" imgH="1838235" progId="Excel.Sheet.12">
                  <p:embed/>
                </p:oleObj>
              </mc:Choice>
              <mc:Fallback>
                <p:oleObj name="Hoja de cálculo" r:id="rId3" imgW="5448300" imgH="1838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420888"/>
                        <a:ext cx="54483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53" y="1970088"/>
            <a:ext cx="4010719" cy="23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0088"/>
            <a:ext cx="4032348" cy="23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504035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402873"/>
              </p:ext>
            </p:extLst>
          </p:nvPr>
        </p:nvGraphicFramePr>
        <p:xfrm>
          <a:off x="467544" y="1783829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3829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224115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71779"/>
              </p:ext>
            </p:extLst>
          </p:nvPr>
        </p:nvGraphicFramePr>
        <p:xfrm>
          <a:off x="395535" y="1676400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676400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09005"/>
              </p:ext>
            </p:extLst>
          </p:nvPr>
        </p:nvGraphicFramePr>
        <p:xfrm>
          <a:off x="395536" y="1916832"/>
          <a:ext cx="828091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Hoja de cálculo" r:id="rId3" imgW="7762943" imgH="2771775" progId="Excel.Sheet.8">
                  <p:embed/>
                </p:oleObj>
              </mc:Choice>
              <mc:Fallback>
                <p:oleObj name="Hoja de cálculo" r:id="rId3" imgW="7762943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828091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4752"/>
              </p:ext>
            </p:extLst>
          </p:nvPr>
        </p:nvGraphicFramePr>
        <p:xfrm>
          <a:off x="395536" y="1706091"/>
          <a:ext cx="820891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Hoja de cálculo" r:id="rId3" imgW="7762943" imgH="3667035" progId="Excel.Sheet.8">
                  <p:embed/>
                </p:oleObj>
              </mc:Choice>
              <mc:Fallback>
                <p:oleObj name="Hoja de cálculo" r:id="rId3" imgW="7762943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6091"/>
                        <a:ext cx="820891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919</Words>
  <Application>Microsoft Office PowerPoint</Application>
  <PresentationFormat>Presentación en pantalla (4:3)</PresentationFormat>
  <Paragraphs>128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4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 de Microsoft Excel 97-2003</vt:lpstr>
      <vt:lpstr>Hoja de cálculo de Microsoft Excel</vt:lpstr>
      <vt:lpstr>EJECUCIÓN ACUMULADA DE GASTOS PRESUPUESTARIOS AL MES DE NOVIEMBRE DE 2018 PARTIDA 13: MINISTERIO DE AGRICULTURA</vt:lpstr>
      <vt:lpstr>EJECUCIÓN ACUMULADA DE GASTOS A NOVIEMBRE DE 2018  PARTIDA 13 MINISTERIO DE AGRICULTURA</vt:lpstr>
      <vt:lpstr>Ejecución Presupuestaria de Gastos Acumulada al Mes de NOVIEMBRE de 2018  Ministerio de Agricultura</vt:lpstr>
      <vt:lpstr>Presentación de PowerPoint</vt:lpstr>
      <vt:lpstr>Presentación de PowerPoint</vt:lpstr>
      <vt:lpstr>EJECUCIÓN ACUMULADA DE GASTOS A NOVIEMBRE DE 2018  PARTIDA 13 MINISTERIO DE AGRICULTURA</vt:lpstr>
      <vt:lpstr>EJECUCIÓN ACUMULADA DE GASTOS A NOVIEMBRE DE 2018  PARTIDA 13 RESUMEN POR CAPÍTULOS</vt:lpstr>
      <vt:lpstr>EJECUCIÓN ACUMULADA DE GASTOS A NOVIEMBRE DE 2018  PARTIDA 13. CAPÍTULO 01. PROGRAMA 01:  SUBSECRETARÍA DE AGRICULTURA</vt:lpstr>
      <vt:lpstr>EJECUCIÓN ACUMULADA DE GASTOS A NOVIEMBRE DE 2018  PARTIDA 13. CAPÍTULO 01. PROGRAMA 01:  SUBSECRETARÍA DE AGRICULTURA</vt:lpstr>
      <vt:lpstr>EJECUCIÓN ACUMULADA DE GASTOS A NOVIEMBRE DE 2018  PARTIDA 13. CAPÍTULO 01. PROGRAMA 02:  INVESTIGACIÓN E INNOVACIÓN TECNOLÓGICA SILVOAGROPECUARIA</vt:lpstr>
      <vt:lpstr>EJECUCIÓN ACUMULADA DE GASTOS A NOVIEMBRE DE 2018  PARTIDA 13. CAPÍTULO 02. PROGRAMA 01:  OFICINA DE ESTUDIOS Y POLÍTICAS AGRARIAS</vt:lpstr>
      <vt:lpstr>EJECUCIÓN ACUMULADA DE GASTOS A NOVIEMBRE DE 2018  PARTIDA 13. CAPÍTULO 03. PROGRAMA 01:  INSTITUTO DE DESARROLLO AGROPECUARIO</vt:lpstr>
      <vt:lpstr>EJECUCIÓN ACUMULADA DE GASTOS A NOVIEMBRE DE 2018  PARTIDA 13. CAPÍTULO 03. PROGRAMA 01:  INSTITUTO DE DESARROLLO AGROPECUARIO</vt:lpstr>
      <vt:lpstr>EJECUCIÓN ACUMULADA DE GASTOS A NOVIEMBRE DE 2018  PARTIDA 13. CAPÍTULO 04. PROGRAMA 01:  SERVICIO AGRÍCOLA Y GANADERO</vt:lpstr>
      <vt:lpstr>EJECUCIÓN ACUMULADA DE GASTOS A NOVIEMBRE DE 2018  PARTIDA 13. CAPÍTULO 04. PROGRAMA 04:  INSPECCIONES EXPORTACIONES SILVOAGROPECUARIAS</vt:lpstr>
      <vt:lpstr>EJECUCIÓN ACUMULADA DE GASTOS A NOVIEMBRE DE 2018  PARTIDA 13. CAPÍTULO 04. PROGRAMA 05:  PROGRAMA DESARROLLO GANADERO</vt:lpstr>
      <vt:lpstr>EJECUCIÓN ACUMULADA DE GASTOS A NOVIEMBRE DE 2018  PARTIDA 13. CAPÍTULO 04. PROGRAMA 06:  VIGILANCIA Y CONTROL SILVOAGRÍCOLA</vt:lpstr>
      <vt:lpstr>EJECUCIÓN ACUMULADA DE GASTOS A NOVIEMBRE DE 2018  PARTIDA 13. CAPÍTULO 04. PROGRAMA 07:  PROGRAMA DE CONTROLES FRONTERIZOS</vt:lpstr>
      <vt:lpstr>EJECUCIÓN ACUMULADA DE GASTOS A NOVIEMBRE DE 2018  PARTIDA 13. CAPÍTULO 04. PROGRAMA 08:  PROGRAMA GESTIÓN Y CONSERVACIÓN DE RECURSOS NATURALES RENOVABLES</vt:lpstr>
      <vt:lpstr>EJECUCIÓN ACUMULADA DE GASTOS A NOVIEMBRE DE 2018  PARTIDA 13. CAPÍTULO 04. PROGRAMA 09:  LABORATORIOS</vt:lpstr>
      <vt:lpstr>EJECUCIÓN ACUMULADA DE GASTOS A NOVIEMBRE DE 2018  PARTIDA 13. CAPÍTULO 05. PROGRAMA 01:  CORPORACIÓN NACIONAL FORESTAL</vt:lpstr>
      <vt:lpstr>EJECUCIÓN ACUMULADA DE GASTOS A NOVIEMBRE DE 2018  PARTIDA 13. CAPÍTULO 05. PROGRAMA 03:  PROGRAMA DE MANEJO DEL FUEGO</vt:lpstr>
      <vt:lpstr>EJECUCIÓN ACUMULADA DE GASTOS A NOVIEMBRE DE 2018  PARTIDA 13. CAPÍTULO 05. PROGRAMA 04:  ÁREAS SILVESTRES PROTEGIDAS</vt:lpstr>
      <vt:lpstr>EJECUCIÓN ACUMULADA DE GASTOS A NOVIEMBRE DE 2018  PARTIDA 13. CAPÍTULO 05. PROGRAMA 05:  GESTIÓN FORESTAL</vt:lpstr>
      <vt:lpstr>EJECUCIÓN ACUMULADA DE GASTOS A NOVIEMBRE DE 2018  PARTIDA 13. CAPÍTULO 05. PROGRAMA 06:  PROGRAMA  DE ARBORIZACIÓN URBANA</vt:lpstr>
      <vt:lpstr>EJECUCIÓN ACUMULADA DE GASTOS A NOVIEMBRE DE 2018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82</cp:revision>
  <cp:lastPrinted>2016-08-05T21:17:59Z</cp:lastPrinted>
  <dcterms:created xsi:type="dcterms:W3CDTF">2016-08-05T20:56:34Z</dcterms:created>
  <dcterms:modified xsi:type="dcterms:W3CDTF">2019-01-14T20:51:43Z</dcterms:modified>
</cp:coreProperties>
</file>