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8" r:id="rId4"/>
    <p:sldId id="300" r:id="rId5"/>
    <p:sldId id="301" r:id="rId6"/>
    <p:sldId id="302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>
        <p:scale>
          <a:sx n="100" d="100"/>
          <a:sy n="100" d="100"/>
        </p:scale>
        <p:origin x="-195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</a:t>
            </a:r>
            <a:r>
              <a:rPr lang="es-CL" sz="2000" b="1" cap="all" dirty="0" smtClean="0">
                <a:latin typeface="+mn-lt"/>
              </a:rPr>
              <a:t>NOVIEMBRE </a:t>
            </a:r>
            <a:r>
              <a:rPr lang="es-CL" sz="2000" b="1" cap="all" dirty="0">
                <a:latin typeface="+mn-lt"/>
              </a:rPr>
              <a:t>de </a:t>
            </a:r>
            <a:r>
              <a:rPr lang="es-CL" sz="2000" b="1" cap="all" dirty="0" smtClean="0">
                <a:latin typeface="+mn-lt"/>
              </a:rPr>
              <a:t>2018</a:t>
            </a:r>
            <a:r>
              <a:rPr lang="es-CL" sz="2000" b="1" cap="all" dirty="0">
                <a:latin typeface="+mn-lt"/>
              </a:rPr>
              <a:t/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enero 2019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690115"/>
              </p:ext>
            </p:extLst>
          </p:nvPr>
        </p:nvGraphicFramePr>
        <p:xfrm>
          <a:off x="386224" y="1759049"/>
          <a:ext cx="82296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Hoja de cálculo" r:id="rId3" imgW="7581990" imgH="3686293" progId="Excel.Sheet.8">
                  <p:embed/>
                </p:oleObj>
              </mc:Choice>
              <mc:Fallback>
                <p:oleObj name="Hoja de cálculo" r:id="rId3" imgW="7581990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59049"/>
                        <a:ext cx="82296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721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085482"/>
              </p:ext>
            </p:extLst>
          </p:nvPr>
        </p:nvGraphicFramePr>
        <p:xfrm>
          <a:off x="386224" y="1742281"/>
          <a:ext cx="8290232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Hoja de cálculo" r:id="rId3" imgW="8039190" imgH="3991001" progId="Excel.Sheet.8">
                  <p:embed/>
                </p:oleObj>
              </mc:Choice>
              <mc:Fallback>
                <p:oleObj name="Hoja de cálculo" r:id="rId3" imgW="8039190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42281"/>
                        <a:ext cx="8290232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42179"/>
              </p:ext>
            </p:extLst>
          </p:nvPr>
        </p:nvGraphicFramePr>
        <p:xfrm>
          <a:off x="386224" y="1556792"/>
          <a:ext cx="8229600" cy="4705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Hoja de cálculo" r:id="rId3" imgW="7820092" imgH="5362720" progId="Excel.Sheet.8">
                  <p:embed/>
                </p:oleObj>
              </mc:Choice>
              <mc:Fallback>
                <p:oleObj name="Hoja de cálculo" r:id="rId3" imgW="7820092" imgH="53627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29600" cy="4705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275353"/>
              </p:ext>
            </p:extLst>
          </p:nvPr>
        </p:nvGraphicFramePr>
        <p:xfrm>
          <a:off x="467544" y="1747838"/>
          <a:ext cx="820891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Hoja de cálculo" r:id="rId3" imgW="8496390" imgH="3362430" progId="Excel.Sheet.8">
                  <p:embed/>
                </p:oleObj>
              </mc:Choice>
              <mc:Fallback>
                <p:oleObj name="Hoja de cálculo" r:id="rId3" imgW="8496390" imgH="3362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7838"/>
                        <a:ext cx="8208912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97146"/>
              </p:ext>
            </p:extLst>
          </p:nvPr>
        </p:nvGraphicFramePr>
        <p:xfrm>
          <a:off x="467544" y="1788765"/>
          <a:ext cx="8208912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Hoja de cálculo" r:id="rId3" imgW="7848779" imgH="3800514" progId="Excel.Sheet.8">
                  <p:embed/>
                </p:oleObj>
              </mc:Choice>
              <mc:Fallback>
                <p:oleObj name="Hoja de cálculo" r:id="rId3" imgW="7848779" imgH="38005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8765"/>
                        <a:ext cx="8208912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08: ADMINISTRACIÓN SISTEMA CONCESIONES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459751"/>
              </p:ext>
            </p:extLst>
          </p:nvPr>
        </p:nvGraphicFramePr>
        <p:xfrm>
          <a:off x="467544" y="1666875"/>
          <a:ext cx="8148279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Hoja de cálculo" r:id="rId3" imgW="7953487" imgH="3524184" progId="Excel.Sheet.8">
                  <p:embed/>
                </p:oleObj>
              </mc:Choice>
              <mc:Fallback>
                <p:oleObj name="Hoja de cálculo" r:id="rId3" imgW="7953487" imgH="352418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66875"/>
                        <a:ext cx="8148279" cy="352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078381"/>
              </p:ext>
            </p:extLst>
          </p:nvPr>
        </p:nvGraphicFramePr>
        <p:xfrm>
          <a:off x="452438" y="1839441"/>
          <a:ext cx="82391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Hoja de cálculo" r:id="rId3" imgW="8239282" imgH="3533762" progId="Excel.Sheet.8">
                  <p:embed/>
                </p:oleObj>
              </mc:Choice>
              <mc:Fallback>
                <p:oleObj name="Hoja de cálculo" r:id="rId3" imgW="8239282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38" y="1839441"/>
                        <a:ext cx="8239125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080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00480"/>
              </p:ext>
            </p:extLst>
          </p:nvPr>
        </p:nvGraphicFramePr>
        <p:xfrm>
          <a:off x="467544" y="1783060"/>
          <a:ext cx="8208911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Hoja de cálculo" r:id="rId3" imgW="7801087" imgH="3086100" progId="Excel.Sheet.8">
                  <p:embed/>
                </p:oleObj>
              </mc:Choice>
              <mc:Fallback>
                <p:oleObj name="Hoja de cálculo" r:id="rId3" imgW="780108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3060"/>
                        <a:ext cx="8208911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825920"/>
              </p:ext>
            </p:extLst>
          </p:nvPr>
        </p:nvGraphicFramePr>
        <p:xfrm>
          <a:off x="386225" y="1741140"/>
          <a:ext cx="8290232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Hoja de cálculo" r:id="rId3" imgW="8886892" imgH="3848047" progId="Excel.Sheet.8">
                  <p:embed/>
                </p:oleObj>
              </mc:Choice>
              <mc:Fallback>
                <p:oleObj name="Hoja de cálculo" r:id="rId3" imgW="8886892" imgH="38480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741140"/>
                        <a:ext cx="8290232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4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4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24154"/>
              </p:ext>
            </p:extLst>
          </p:nvPr>
        </p:nvGraphicFramePr>
        <p:xfrm>
          <a:off x="386224" y="1772816"/>
          <a:ext cx="8290232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Hoja de cálculo" r:id="rId3" imgW="7734390" imgH="3229054" progId="Excel.Sheet.8">
                  <p:embed/>
                </p:oleObj>
              </mc:Choice>
              <mc:Fallback>
                <p:oleObj name="Hoja de cálculo" r:id="rId3" imgW="7734390" imgH="3229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90232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El 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$2.068.673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77%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las variaciones del presupuesto inicial, la Partida presenta </a:t>
            </a:r>
            <a:r>
              <a:rPr lang="es-CL" sz="1600" dirty="0" smtClean="0"/>
              <a:t>un </a:t>
            </a:r>
            <a:r>
              <a:rPr lang="es-CL" sz="1600" dirty="0"/>
              <a:t>aumento consolidado de </a:t>
            </a:r>
            <a:r>
              <a:rPr lang="es-CL" sz="1600" b="1" dirty="0"/>
              <a:t>$</a:t>
            </a:r>
            <a:r>
              <a:rPr lang="es-CL" sz="1600" b="1" dirty="0" smtClean="0"/>
              <a:t>258.634 </a:t>
            </a:r>
            <a:r>
              <a:rPr lang="es-CL" sz="1600" b="1" dirty="0"/>
              <a:t>millones</a:t>
            </a:r>
            <a:r>
              <a:rPr lang="es-CL" sz="1600" dirty="0"/>
              <a:t>, destacándose los aumentos para el Subtítulo 29 Adquisición de Activos No Financieros por </a:t>
            </a:r>
            <a:r>
              <a:rPr lang="es-CL" sz="1600" dirty="0" smtClean="0"/>
              <a:t>$6.239 </a:t>
            </a:r>
            <a:r>
              <a:rPr lang="es-CL" sz="1600" dirty="0"/>
              <a:t>millones y para el pago de la deuda flotante por $</a:t>
            </a:r>
            <a:r>
              <a:rPr lang="es-CL" sz="1600" dirty="0" smtClean="0"/>
              <a:t>285.145, </a:t>
            </a:r>
            <a:r>
              <a:rPr lang="es-CL" sz="1600" dirty="0" smtClean="0"/>
              <a:t>entre otras variaciones. 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Para los Subtítulo 31 Iniciativas de Inversión, y 33 Transferencias de Capital, se observaron disminuciones en el presupuesto aprobado por el Congreso Nacional, que llegan a $</a:t>
            </a:r>
            <a:r>
              <a:rPr lang="es-CL" sz="1600" dirty="0" smtClean="0"/>
              <a:t>26.661 </a:t>
            </a:r>
            <a:r>
              <a:rPr lang="es-CL" sz="1600" dirty="0" smtClean="0"/>
              <a:t>millones para iniciativas de inversión, y $1.086 millones para las transferencias de capital.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581302"/>
              </p:ext>
            </p:extLst>
          </p:nvPr>
        </p:nvGraphicFramePr>
        <p:xfrm>
          <a:off x="467544" y="1640185"/>
          <a:ext cx="8208911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Hoja de cálculo" r:id="rId3" imgW="7724708" imgH="3229054" progId="Excel.Sheet.8">
                  <p:embed/>
                </p:oleObj>
              </mc:Choice>
              <mc:Fallback>
                <p:oleObj name="Hoja de cálculo" r:id="rId3" imgW="7724708" imgH="3229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40185"/>
                        <a:ext cx="8208911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la </a:t>
            </a:r>
            <a:r>
              <a:rPr lang="es-CL" sz="1600" b="1" dirty="0"/>
              <a:t>Dirección de Vialidad</a:t>
            </a:r>
            <a:r>
              <a:rPr lang="es-CL" sz="1600" dirty="0"/>
              <a:t>, con recursos vigentes por </a:t>
            </a:r>
            <a:r>
              <a:rPr lang="es-CL" sz="1600" b="1" dirty="0"/>
              <a:t> </a:t>
            </a:r>
            <a:r>
              <a:rPr lang="es-CL" sz="1600" dirty="0"/>
              <a:t> $</a:t>
            </a:r>
            <a:r>
              <a:rPr lang="es-CL" sz="1600" dirty="0" smtClean="0"/>
              <a:t>1.243.511, alcanzó </a:t>
            </a:r>
            <a:r>
              <a:rPr lang="es-CL" sz="1600" dirty="0"/>
              <a:t>una ejecución de </a:t>
            </a:r>
            <a:r>
              <a:rPr lang="es-CL" sz="1600" b="1" dirty="0" smtClean="0"/>
              <a:t>79%</a:t>
            </a:r>
            <a:r>
              <a:rPr lang="es-CL" sz="1600" dirty="0" smtClean="0"/>
              <a:t> </a:t>
            </a:r>
            <a:r>
              <a:rPr lang="es-CL" sz="1600" dirty="0"/>
              <a:t>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iniciativas de inversión, con recursos vigentes por $</a:t>
            </a:r>
            <a:r>
              <a:rPr lang="es-CL" sz="1600" dirty="0" smtClean="0"/>
              <a:t>1.580.615 </a:t>
            </a:r>
            <a:r>
              <a:rPr lang="es-CL" sz="1600" dirty="0"/>
              <a:t>millones, </a:t>
            </a:r>
            <a:r>
              <a:rPr lang="es-CL" sz="1600" dirty="0" smtClean="0"/>
              <a:t>alcanzó </a:t>
            </a:r>
            <a:r>
              <a:rPr lang="es-CL" sz="1600" dirty="0"/>
              <a:t>un avance presupuestario de un </a:t>
            </a:r>
            <a:r>
              <a:rPr lang="es-CL" sz="1600" dirty="0" smtClean="0"/>
              <a:t>69%, </a:t>
            </a:r>
            <a:r>
              <a:rPr lang="es-CL" sz="1600" dirty="0"/>
              <a:t>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17850"/>
              </p:ext>
            </p:extLst>
          </p:nvPr>
        </p:nvGraphicFramePr>
        <p:xfrm>
          <a:off x="1004888" y="3717032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Hoja de cálculo" r:id="rId3" imgW="7134113" imgH="2143243" progId="Excel.Sheet.12">
                  <p:embed/>
                </p:oleObj>
              </mc:Choice>
              <mc:Fallback>
                <p:oleObj name="Hoja de cálculo" r:id="rId3" imgW="7134113" imgH="2143243" progId="Excel.Sheet.12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717032"/>
                        <a:ext cx="7134225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013176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981200"/>
            <a:ext cx="61023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24115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971674"/>
            <a:ext cx="6192688" cy="305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42300"/>
              </p:ext>
            </p:extLst>
          </p:nvPr>
        </p:nvGraphicFramePr>
        <p:xfrm>
          <a:off x="386224" y="1772816"/>
          <a:ext cx="822960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Hoja de cálculo" r:id="rId3" imgW="7134113" imgH="2638438" progId="Excel.Sheet.8">
                  <p:embed/>
                </p:oleObj>
              </mc:Choice>
              <mc:Fallback>
                <p:oleObj name="Hoja de cálculo" r:id="rId3" imgW="7134113" imgH="26384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2960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34898"/>
              </p:ext>
            </p:extLst>
          </p:nvPr>
        </p:nvGraphicFramePr>
        <p:xfrm>
          <a:off x="461963" y="1629519"/>
          <a:ext cx="82200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Hoja de cálculo" r:id="rId4" imgW="8219918" imgH="3095678" progId="Excel.Sheet.8">
                  <p:embed/>
                </p:oleObj>
              </mc:Choice>
              <mc:Fallback>
                <p:oleObj name="Hoja de cálculo" r:id="rId4" imgW="8219918" imgH="30956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629519"/>
                        <a:ext cx="82200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736458"/>
              </p:ext>
            </p:extLst>
          </p:nvPr>
        </p:nvGraphicFramePr>
        <p:xfrm>
          <a:off x="386224" y="1556792"/>
          <a:ext cx="822959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Hoja de cálculo" r:id="rId3" imgW="7839097" imgH="3086100" progId="Excel.Sheet.8">
                  <p:embed/>
                </p:oleObj>
              </mc:Choice>
              <mc:Fallback>
                <p:oleObj name="Hoja de cálculo" r:id="rId3" imgW="783909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2959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72187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403463"/>
              </p:ext>
            </p:extLst>
          </p:nvPr>
        </p:nvGraphicFramePr>
        <p:xfrm>
          <a:off x="509588" y="1772816"/>
          <a:ext cx="812482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Hoja de cálculo" r:id="rId3" imgW="8124892" imgH="3991001" progId="Excel.Sheet.8">
                  <p:embed/>
                </p:oleObj>
              </mc:Choice>
              <mc:Fallback>
                <p:oleObj name="Hoja de cálculo" r:id="rId3" imgW="8124892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772816"/>
                        <a:ext cx="8124825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716</Words>
  <Application>Microsoft Office PowerPoint</Application>
  <PresentationFormat>Presentación en pantalla (4:3)</PresentationFormat>
  <Paragraphs>90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1_Tema de Office</vt:lpstr>
      <vt:lpstr>Tema de Office</vt:lpstr>
      <vt:lpstr>Imagen de mapa de bits</vt:lpstr>
      <vt:lpstr>Hoja de cálculo de Microsoft Excel</vt:lpstr>
      <vt:lpstr>Hoja de cálculo de Microsoft Excel 97-2003</vt:lpstr>
      <vt:lpstr>EJECUCIÓN ACUMULADA DE GASTOS PRESUPUESTARIOS al mes de NOVIEMBRE de 2018 Partida 12: MINISTERIO DE OBRAS PÚBLICAS</vt:lpstr>
      <vt:lpstr>EJECUCIÓN ACUMULADA DE GASTOS A NOVIEMBRE DE 2018  PARTIDA 12 MINISTERIO DE OBRAS PÚBLICAS</vt:lpstr>
      <vt:lpstr>EJECUCIÓN ACUMULADA DE GASTOS A NOVIEMBRE DE 2018  PARTIDA 12 MINISTERIO DE OBRAS PÚBLICAS</vt:lpstr>
      <vt:lpstr>Presentación de PowerPoint</vt:lpstr>
      <vt:lpstr>Presentación de PowerPoint</vt:lpstr>
      <vt:lpstr>EJECUCIÓN ACUMULADA DE GASTOS A NOVIEMBRE DE 2018  PARTIDA 12 MINISTERIO DE OBRAS PÚBLICAS</vt:lpstr>
      <vt:lpstr>EJECUCIÓN ACUMULADA DE GASTOS A NOVIEMBRE DE 2018  PARTIDA 12 RESUMEN POR CAPÍTULOS</vt:lpstr>
      <vt:lpstr>EJECUCIÓN ACUMULADA DE GASTOS A NOVIEMBRE DE 2018  PARTIDA 12. CAPÍTULO 01. PROGRAMA 01: SECRETARÍA Y ADMINISTRACIÓN GENERAL</vt:lpstr>
      <vt:lpstr>EJECUCIÓN ACUMULADA DE GASTOS A NOVIEMBRE DE 2018  PARTIDA 12. CAPÍTULO 02. PROGRAMA 01: ADMINISTRACIÓN Y EJECUCIÓN DE OBRAS PÚBLICAS</vt:lpstr>
      <vt:lpstr>EJECUCIÓN ACUMULADA DE GASTOS A NOVIEMBRE DE 2018  PARTIDA 12. CAPÍTULO 02. PROGRAMA 02: DIRECCIÓN DE ARQUITECTURA</vt:lpstr>
      <vt:lpstr>EJECUCIÓN ACUMULADA DE GASTOS A NOVIEMBRE DE 2018  PARTIDA 12. CAPÍTULO 02. PROGRAMA 03: DIRECCIÓN DE OBRAS PÚBLICAS</vt:lpstr>
      <vt:lpstr>EJECUCIÓN ACUMULADA DE GASTOS A NOVIEMBRE DE 2018  PARTIDA 12. CAPÍTULO 02. PROGRAMA 04: DIRECCIÓN DE VIALIDAD</vt:lpstr>
      <vt:lpstr>EJECUCIÓN ACUMULADA DE GASTOS A NOVIEMBRE DE 2018  PARTIDA 12. CAPÍTULO 02. PROGRAMA 06: DIRECCIÓN DE OBRAS PORTUARIAS</vt:lpstr>
      <vt:lpstr>EJECUCIÓN ACUMULADA DE GASTOS A NOVIEMBRE DE 2018  PARTIDA 12. CAPÍTULO 02. PROGRAMA 07: DIRECCIÓN DE AEROPUERTOS</vt:lpstr>
      <vt:lpstr>EJECUCIÓN ACUMULADA DE GASTOS A NOVIEMBRE DE 2018  PARTIDA 12. CAPÍTULO 02. PROGRAMA 08: ADMINISTRACIÓN SISTEMA CONCESIONES</vt:lpstr>
      <vt:lpstr>EJECUCIÓN ACUMULADA DE GASTOS A NOVIEMBRE DE 2018  PARTIDA 12. CAPÍTULO 02. PROGRAMA 11: DIRECCIÓN DE PLANEAMIENTO</vt:lpstr>
      <vt:lpstr>EJECUCIÓN ACUMULADA DE GASTOS A NOVIEMBRE DE 2018  PARTIDA 12. CAPÍTULO 02. PROGRAMA 12: AGUA POTABLE RURAL</vt:lpstr>
      <vt:lpstr>EJECUCIÓN ACUMULADA DE GASTOS A NOVIEMBRE DE 2018  PARTIDA 12. CAPÍTULO 04. PROGRAMA 01: DIRECCIÓN GENERAL DE AGUAS</vt:lpstr>
      <vt:lpstr>EJECUCIÓN ACUMULADA DE GASTOS A NOVIEMBRE DE 2018  PARTIDA 12. CAPÍTULO 05. PROGRAMA 01: INSTITUTO NACIONAL DE HIDRÁULICA</vt:lpstr>
      <vt:lpstr>EJECUCIÓN ACUMULADA DE GASTOS A NOVIEMBRE DE 2018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197</cp:revision>
  <cp:lastPrinted>2018-08-21T18:55:33Z</cp:lastPrinted>
  <dcterms:created xsi:type="dcterms:W3CDTF">2016-06-23T13:38:47Z</dcterms:created>
  <dcterms:modified xsi:type="dcterms:W3CDTF">2019-01-07T19:53:18Z</dcterms:modified>
</cp:coreProperties>
</file>