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60"/>
  </p:notesMasterIdLst>
  <p:handoutMasterIdLst>
    <p:handoutMasterId r:id="rId61"/>
  </p:handoutMasterIdLst>
  <p:sldIdLst>
    <p:sldId id="256" r:id="rId3"/>
    <p:sldId id="298" r:id="rId4"/>
    <p:sldId id="339" r:id="rId5"/>
    <p:sldId id="299" r:id="rId6"/>
    <p:sldId id="264" r:id="rId7"/>
    <p:sldId id="263" r:id="rId8"/>
    <p:sldId id="330" r:id="rId9"/>
    <p:sldId id="347" r:id="rId10"/>
    <p:sldId id="265" r:id="rId11"/>
    <p:sldId id="331" r:id="rId12"/>
    <p:sldId id="268" r:id="rId13"/>
    <p:sldId id="271" r:id="rId14"/>
    <p:sldId id="301" r:id="rId15"/>
    <p:sldId id="302" r:id="rId16"/>
    <p:sldId id="304" r:id="rId17"/>
    <p:sldId id="306" r:id="rId18"/>
    <p:sldId id="307" r:id="rId19"/>
    <p:sldId id="332" r:id="rId20"/>
    <p:sldId id="333" r:id="rId21"/>
    <p:sldId id="308" r:id="rId22"/>
    <p:sldId id="309" r:id="rId23"/>
    <p:sldId id="310" r:id="rId24"/>
    <p:sldId id="334" r:id="rId25"/>
    <p:sldId id="311" r:id="rId26"/>
    <p:sldId id="312" r:id="rId27"/>
    <p:sldId id="313" r:id="rId28"/>
    <p:sldId id="314" r:id="rId29"/>
    <p:sldId id="340" r:id="rId30"/>
    <p:sldId id="345" r:id="rId31"/>
    <p:sldId id="341" r:id="rId32"/>
    <p:sldId id="342" r:id="rId33"/>
    <p:sldId id="315" r:id="rId34"/>
    <p:sldId id="335" r:id="rId35"/>
    <p:sldId id="316" r:id="rId36"/>
    <p:sldId id="336" r:id="rId37"/>
    <p:sldId id="317" r:id="rId38"/>
    <p:sldId id="318" r:id="rId39"/>
    <p:sldId id="337" r:id="rId40"/>
    <p:sldId id="319" r:id="rId41"/>
    <p:sldId id="338" r:id="rId42"/>
    <p:sldId id="320" r:id="rId43"/>
    <p:sldId id="321" r:id="rId44"/>
    <p:sldId id="322" r:id="rId45"/>
    <p:sldId id="343" r:id="rId46"/>
    <p:sldId id="346" r:id="rId47"/>
    <p:sldId id="344" r:id="rId48"/>
    <p:sldId id="323" r:id="rId49"/>
    <p:sldId id="324" r:id="rId50"/>
    <p:sldId id="325" r:id="rId51"/>
    <p:sldId id="326" r:id="rId52"/>
    <p:sldId id="327" r:id="rId53"/>
    <p:sldId id="328" r:id="rId54"/>
    <p:sldId id="329" r:id="rId55"/>
    <p:sldId id="348" r:id="rId56"/>
    <p:sldId id="349" r:id="rId57"/>
    <p:sldId id="350" r:id="rId58"/>
    <p:sldId id="351" r:id="rId5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671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6659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314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05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084168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954594082"/>
              </p:ext>
            </p:extLst>
          </p:nvPr>
        </p:nvGraphicFramePr>
        <p:xfrm>
          <a:off x="5447159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159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085AE28-369A-45B4-891F-932962E90BD6}"/>
              </a:ext>
            </a:extLst>
          </p:cNvPr>
          <p:cNvSpPr/>
          <p:nvPr userDrawn="1"/>
        </p:nvSpPr>
        <p:spPr>
          <a:xfrm>
            <a:off x="425049" y="6381328"/>
            <a:ext cx="7848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00" b="1" dirty="0"/>
              <a:t>Fuente</a:t>
            </a:r>
            <a:r>
              <a:rPr lang="es-CL" sz="100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EDUCACIÓN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5A92C207-25A2-4986-A4B1-B272F1396A04}"/>
              </a:ext>
            </a:extLst>
          </p:cNvPr>
          <p:cNvSpPr/>
          <p:nvPr/>
        </p:nvSpPr>
        <p:spPr>
          <a:xfrm>
            <a:off x="78242" y="6165304"/>
            <a:ext cx="586191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43849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3A9898E-0C38-4FCF-B337-867EC6A8EF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232" y="2044530"/>
            <a:ext cx="8043904" cy="271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653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02:  PROGRAMA DE INFRAESTRUCTURA EDUCACIONAL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27280A9-9BB9-4A55-8C35-758DBAEF0B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688" y="1861659"/>
            <a:ext cx="7995448" cy="131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 MEJORAMIENTO DE LA CALIDAD DE LA EDUCACIÓN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741ED55-A7A8-465E-A5DD-D72CE60D0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819" y="1834693"/>
            <a:ext cx="8189197" cy="3993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1254" y="14262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CURRICULAR Y EVALUACIÓN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5A2BAD5-5CE5-43A2-8D64-049BAA8CA1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865293"/>
            <a:ext cx="7886702" cy="378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6" y="569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08: APOYO Y SUPERVISIÓN DE ESTABLECIMIENTOS EDUCACIONALES SUBVENCIONADOS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539181A-390C-42CD-8924-48D9D9CA2C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8" y="2060848"/>
            <a:ext cx="7886703" cy="939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148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AF30C9C-D06B-4469-A3DC-1326E1279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370" y="1856829"/>
            <a:ext cx="7909259" cy="2955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430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3329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5262" y="44589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12: FORTALECIMIENTO DE LA EDUCACIÓN ESCOLAR PÚBLICA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D774736-00B6-482F-BE7C-B6C485A752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905100"/>
              </p:ext>
            </p:extLst>
          </p:nvPr>
        </p:nvGraphicFramePr>
        <p:xfrm>
          <a:off x="709358" y="1861659"/>
          <a:ext cx="7886702" cy="939691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2960622437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3343350061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3826196617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130404277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37868512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71145035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28610843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25921583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24687567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701175402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599345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11277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99737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46887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111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763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EB21689-3EF7-4437-B87E-0B37FF8DE7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847" y="1928345"/>
            <a:ext cx="7884305" cy="3019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326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0274" y="617721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85BA3EE-F0A8-4D79-9B3A-900A04F151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248" y="1803785"/>
            <a:ext cx="7957504" cy="44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99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556791"/>
            <a:ext cx="8229600" cy="3048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69C09C1-3861-4300-9EC8-CAEEFA831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2088264"/>
            <a:ext cx="7886702" cy="165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852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48657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Del presupuesto aprobado al Ministerio de Educación (</a:t>
            </a:r>
            <a:r>
              <a:rPr lang="es-CL" sz="1400" b="1" dirty="0"/>
              <a:t>$11.062.790 millones)</a:t>
            </a:r>
            <a:r>
              <a:rPr lang="es-CL" sz="1400" dirty="0"/>
              <a:t> un 84% se destina a transferencias corrientes, recursos que al mes de NOVIEMBRE registraron erogaciones del 84,9% calculado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del Ministerio del mes de NOVIEMBRE ascendió a </a:t>
            </a:r>
            <a:r>
              <a:rPr lang="es-CL" sz="1400" b="1" dirty="0"/>
              <a:t>$1.090.229 millones</a:t>
            </a:r>
            <a:r>
              <a:rPr lang="es-CL" sz="1400" dirty="0"/>
              <a:t>, es decir, un </a:t>
            </a:r>
            <a:r>
              <a:rPr lang="es-CL" sz="1400" b="1" dirty="0"/>
              <a:t>9,9%</a:t>
            </a:r>
            <a:r>
              <a:rPr lang="es-CL" sz="1400" dirty="0"/>
              <a:t> respecto de la ley inicial, que comparado a igual mes de 2017, significó un gasto inferior en 0,5 puntos porcentuales.  Respecto a la ejecución presupuestaria acumulada, el Ministerio en su conjunto acumuló una erogación de 83,9% respecto del presupuesto inicial y un 83,0% del presupuesto vigente. La diferencia se explica por el incremento consolidado de $120.003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400" dirty="0"/>
              <a:t>En cuanto a los programas, un 83% del presupuesto vigente, se concentra en la Subsecretaría de Educación y en la Junta Nacional de Auxilio Escolar y Becas, que al mes de NOVIEMBRE alcanzaron niveles de ejecución del 82,6% y 87,7%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400" dirty="0"/>
              <a:t>Sin considerar los recién creados Servicios de Educación Huasco y Costa Araucanía, el programa “Consejo de Monumentos Nacionales” es el que presenta la menor tasa de gasto con un 34,5%, mientras que los programas “Programa de Infraestructura Educacional”, y “Fortalecimiento de la Educación Escolar Pública” presentan una ejecución del 100%.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869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GESTIÓN DE SUBVENCIONES A ESTABLECIMIENTOS EDUCACIONALES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A5363A1-C19D-4E8D-912F-20C3DE0EA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692" y="1979071"/>
            <a:ext cx="7886703" cy="162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6032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6034" y="141246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2498" y="57514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2A3C9CD-5E58-4D32-A06F-00CE09AEEF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789" y="1745514"/>
            <a:ext cx="7863586" cy="4618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1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595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55D0DCE-7005-44C0-B1EB-143ECD9BFB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133" y="1861293"/>
            <a:ext cx="7910231" cy="3799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463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C92E8F1-4E1D-45D7-B582-E0B3BB090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424" y="1910375"/>
            <a:ext cx="7897940" cy="304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6349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556791"/>
            <a:ext cx="8229600" cy="3048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GASTOS DE OPERACIÓN DE EDUCACIÓN SUPERIOR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91B59CD-4AA3-4811-8A4E-1F78B181B2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648" y="1994698"/>
            <a:ext cx="7921470" cy="211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3869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97761D6-8954-42A8-9BA3-708E5AFAA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856" y="1861659"/>
            <a:ext cx="7905506" cy="2537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7880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AGENCIA DE CALIDAD DE LA EDUCACIÓN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665790A4-2E37-44B8-979D-AE93F152AC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190" y="1856426"/>
            <a:ext cx="8010829" cy="2935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165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SUBSECRETARÍA DE EDUCACIÓN PARVULARIA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24B06C2-F3B1-4704-8B9B-22DE9A852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081" y="1870138"/>
            <a:ext cx="7847837" cy="276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0375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01: DIRECCIÓN DE BIBLIOTECAS, ARCHIVOS Y MUSEOS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0B19D82-14E9-480F-AC66-FEE667B15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841" y="1894557"/>
            <a:ext cx="7896318" cy="3101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1220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01: DIRECCIÓN DE BIBLIOTECAS, ARCHIVOS Y MUSEOS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2E1D9DD-7B12-4062-A11B-6823B2119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423" y="1830300"/>
            <a:ext cx="8092941" cy="292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710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Respecto a los aumentos al presupuesto inicial, la Partida presenta al mes de NOVIEMBRE un aumento consolidado del </a:t>
            </a:r>
            <a:r>
              <a:rPr lang="es-CL" sz="1400" b="1" dirty="0"/>
              <a:t>$120.003 millones</a:t>
            </a:r>
            <a:r>
              <a:rPr lang="es-CL" sz="1400" dirty="0"/>
              <a:t>.  Destacando por su volumen los incrementos registrados en el subtítulo 23 Prestaciones de Seguridad Social, por $6.173 millones (bonificación por retiro) y subtítulo 34 Servicio de la Deuda por $246.399 millones, destinados al pago de las obligaciones devengadas al 31 de diciembre de 2017 (deuda flotante), existiendo a la fecha decretos de modificación presupuestaria pendientes de tramitación.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400" dirty="0"/>
              <a:t>En cuanto a las reducciones al presupuesto inicial, existen modificaciones por </a:t>
            </a:r>
            <a:r>
              <a:rPr lang="es-CL" sz="1400" b="1" dirty="0"/>
              <a:t>$144.097 </a:t>
            </a:r>
            <a:r>
              <a:rPr lang="es-CL" sz="1400" dirty="0"/>
              <a:t>millones derivadas principalmente de la creación del presupuesto de las Subsecretaría de las Culturas, y las Artes; y, Subsecretaría del Patrimonio Cultural ($127.739 millones).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3559652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02: RED DE BIBLIOTECAS PÚBLICAS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8076033-384A-49D3-B6E4-C806E167B3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8" y="1982174"/>
            <a:ext cx="7886703" cy="2415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6159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03: CONSEJO DE MONUMENTOS NACIONALES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342CE50-D84D-42C6-9853-21FF3EE53F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661" y="1850706"/>
            <a:ext cx="7886703" cy="1912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1033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DF6AEE6-E7B9-4C17-96D5-5EA9519D8A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918" y="1869407"/>
            <a:ext cx="7766164" cy="4410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5896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C052A20-098B-4FE0-82BA-70D5947242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80" y="1873910"/>
            <a:ext cx="7902484" cy="270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0619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0970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0A04492-0D20-4574-A482-46C59F064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534" y="1772816"/>
            <a:ext cx="7882932" cy="4458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6412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0970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8D28FEA-EE27-489D-BDA9-A9ED83F40E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929320"/>
            <a:ext cx="7886702" cy="2059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8664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ACF305C-9A6A-4690-BCC6-11E06F342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861659"/>
            <a:ext cx="7886702" cy="275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9146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37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D891FC1-322B-448E-AE26-2406E044062F}"/>
              </a:ext>
            </a:extLst>
          </p:cNvPr>
          <p:cNvSpPr txBox="1">
            <a:spLocks/>
          </p:cNvSpPr>
          <p:nvPr/>
        </p:nvSpPr>
        <p:spPr>
          <a:xfrm>
            <a:off x="404935" y="14175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06A08B7-2D63-4A21-BD09-3B7F1A9832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313" y="1872845"/>
            <a:ext cx="7919051" cy="366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8051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B66F8AC-4253-448D-B219-88595DB956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966" y="1972411"/>
            <a:ext cx="7886702" cy="1658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8435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39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04935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5BDA7E0-AD91-4379-8038-06D5D0414E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783" y="1773259"/>
            <a:ext cx="7906581" cy="356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442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NOVIEMBRE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FB248E8-7FCE-4034-955E-7E75FA601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305" y="1791259"/>
            <a:ext cx="3959695" cy="2495623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B16629E-5933-460E-A6D0-48DBAE5895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9" y="1791259"/>
            <a:ext cx="3959695" cy="249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40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04935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B1E659D-707D-488E-A490-886BE4DDEE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939" y="1868116"/>
            <a:ext cx="7886703" cy="372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647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PROGRAMAS ALTERNATIVOS DE ENSEÑANZA PRE-ESCOLAR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9D0234D-C977-474B-B08A-B4BDF5BAD1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206" y="1929275"/>
            <a:ext cx="8113587" cy="398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3729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RECTORES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5EA02BA-A4D5-4083-AEA0-313AF2145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051" y="1868315"/>
            <a:ext cx="7903828" cy="2243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192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BCA9405-E698-415B-809E-65196FAECD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19" y="1868116"/>
            <a:ext cx="8018423" cy="338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8864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17FBA3F-4C57-4A17-B435-B0AD8FF472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849495"/>
            <a:ext cx="7886702" cy="420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1855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D587CB5-8738-40D4-909F-3F4AE50F77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720" y="1818715"/>
            <a:ext cx="7878560" cy="434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212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40526" y="70624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02: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FONDOS CULTURALES Y ARTÍSTICOS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95184E7-4DF4-4D36-BF27-65C67AF088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896605"/>
            <a:ext cx="7886702" cy="2215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4548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EDUCACIÓN 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FE6DCFA-5E98-4A93-ADC5-9238BDAB7D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082" y="1844824"/>
            <a:ext cx="7886704" cy="2408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6666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404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02: FORTALECIMIENTO DE LA EDUCACIÓN ESCOLAR PÚBLICA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EB31DA0-5442-439E-A746-374F0B891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996" y="1785951"/>
            <a:ext cx="8254240" cy="4552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0904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03: APOYO A LA IMPLEMENTACIÓN DE LOS SERVICIOS LOCALES DE EDUCACIÓN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3C24D51-2F0A-4E5E-8925-F9A58828A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912" y="2173500"/>
            <a:ext cx="7896175" cy="92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482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A81B749-30E1-44A0-A31B-22ED5B87E4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727010"/>
            <a:ext cx="7886699" cy="2564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5912" y="150080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01: SERVICIO LOCAL DE EDUCACIÓN BARRANCAS, GASTOS ADMINISTRATIVOS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9C49198-CA33-40BF-B124-DAD7AEDFA8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944546"/>
            <a:ext cx="7886702" cy="2441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319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02: SERVICIO LOCAL DE EDUCACIÓN BARRANCAS, SERVICIO EDUCATIVO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A612A7A-82C7-4D60-B54D-6D5C14D83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940124"/>
            <a:ext cx="7886702" cy="2243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1908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01: SERVICIO LOCAL DE EDUCACIÓN PUERTO CORDILLERA, GASTOS ADMINISTRATIVOS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F287259-49B3-4D94-9FD7-1565F41B82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872" y="1940124"/>
            <a:ext cx="7906256" cy="1908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918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02: SERVICIO LOCAL DE EDUCACIÓN PUERTO CORDILLERA, SERVICIO EDUCATIVO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A801F70-539F-4C87-993C-DDDF429C22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059" y="1940124"/>
            <a:ext cx="7901714" cy="2122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41843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01: SERVICIO LOCAL DE EDUCACIÓN HUASCO, GASTOS ADMINISTRATIVOS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82C5F72-6581-4978-9F62-5CA4BECDB8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8" y="2018956"/>
            <a:ext cx="7886704" cy="1282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905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02: SERVICIO LOCAL DE EDUCACIÓN HUASCO, SERVICIO EDUCATIVO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226FE85-EEE1-427D-A499-DBA2B4AAC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8" y="1947629"/>
            <a:ext cx="7886703" cy="153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36719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01: SERVICIO LOCAL DE EDUCACIÓN COSTA ARAUCANÍA, GASTOS ADMINISTRATIVOS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BCA3A0D-C3CC-4C12-B95F-5B9F66519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8" y="1997153"/>
            <a:ext cx="7886703" cy="108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9986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02: SERVICIO LOCAL DE EDUCACIÓN COSTA ARAUCANÍA, SERVICIO EDUCATIVO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D48109A-5CBB-4CCB-92C2-B7D72731A1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21" y="2018957"/>
            <a:ext cx="7886703" cy="148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584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35699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F5F116E-881F-468A-8DA5-865A841F1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788747"/>
            <a:ext cx="8229600" cy="306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268760"/>
            <a:ext cx="8229600" cy="3159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E01F749-F91D-49B4-9225-E1F624075D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195" y="1698367"/>
            <a:ext cx="7898676" cy="311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609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268760"/>
            <a:ext cx="8229600" cy="3159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DC8609C-B2F4-4004-A16C-EE61BA627C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1825969"/>
            <a:ext cx="7886700" cy="3464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314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3FA22AA-DD7B-482C-B481-A714A6D4E2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924" y="1770539"/>
            <a:ext cx="8067524" cy="4119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5354</TotalTime>
  <Words>1318</Words>
  <Application>Microsoft Office PowerPoint</Application>
  <PresentationFormat>Presentación en pantalla (4:3)</PresentationFormat>
  <Paragraphs>228</Paragraphs>
  <Slides>57</Slides>
  <Notes>5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57</vt:i4>
      </vt:variant>
    </vt:vector>
  </HeadingPairs>
  <TitlesOfParts>
    <vt:vector size="6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NOVIEMBRE DE 2018 PARTIDA 09: MINISTERIO DE EDUCACIÓN</vt:lpstr>
      <vt:lpstr>EJECUCIÓN ACUMULADA DE GASTOS A NOVIEMBRE DE 2018  PARTIDA 09 MINISTERIO DE EDUCACIÓN</vt:lpstr>
      <vt:lpstr>EJECUCIÓN ACUMULADA DE GASTOS A NOVIEMBRE DE 2018  PARTIDA 09 MINISTERIO DE EDUCACIÓN</vt:lpstr>
      <vt:lpstr>Presentación de PowerPoint</vt:lpstr>
      <vt:lpstr>EJECUCIÓN ACUMULADA DE GASTOS A NOVIEMBRE DE 2018  PARTIDA 09 MINISTERIO DE EDUCACIÓN</vt:lpstr>
      <vt:lpstr>EJECUCIÓN ACUMULADA DE GASTOS A NOVIEMBRE DE 2018  PARTIDA 09 RESUMEN POR CAPÍTULOS</vt:lpstr>
      <vt:lpstr>EJECUCIÓN ACUMULADA DE GASTOS A NOVIEMBRE DE 2018  PARTIDA 09 RESUMEN POR CAPÍTULOS</vt:lpstr>
      <vt:lpstr>EJECUCIÓN ACUMULADA DE GASTOS A NOVIEMBRE DE 2018  PARTIDA 09 RESUMEN POR CAPÍTULOS</vt:lpstr>
      <vt:lpstr>EJECUCIÓN ACUMULADA DE GASTOS A NOVIEMBRE DE 2018  PARTIDA 09. CAPÍTULO 01. PROGRAMA 01:  SUBSECRETARÍA DE EDUCACIÓN</vt:lpstr>
      <vt:lpstr>EJECUCIÓN ACUMULADA DE GASTOS A NOVIEMBRE DE 2018  PARTIDA 09. CAPÍTULO 01. PROGRAMA 01:  SUBSECRETARÍA DE EDUCACIÓN</vt:lpstr>
      <vt:lpstr>EJECUCIÓN ACUMULADA DE GASTOS A NOVIEMBRE DE 2018  PARTIDA 09. CAPÍTULO 01. PROGRAMA 02:  PROGRAMA DE INFRAESTRUCTURA EDUCACIONAL</vt:lpstr>
      <vt:lpstr>EJECUCIÓN ACUMULADA DE GASTOS A NOVIEMBRE DE 2018  PARTIDA 09. CAPÍTULO 01. PROGRAMA 03:  MEJORAMIENTO DE LA CALIDAD DE LA EDUCACIÓN</vt:lpstr>
      <vt:lpstr>EJECUCIÓN ACUMULADA DE GASTOS A NOVIEMBRE DE 2018  PARTIDA 09. CAPÍTULO 01. PROGRAMA 04: DESARROLLO CURRICULAR Y EVALUACIÓN</vt:lpstr>
      <vt:lpstr>EJECUCIÓN ACUMULADA DE GASTOS A NOVIEMBRE DE 2018  PARTIDA 09. CAPÍTULO 01. PROGRAMA 08: APOYO Y SUPERVISIÓN DE ESTABLECIMIENTOS EDUCACIONALES SUBVENCIONADOS</vt:lpstr>
      <vt:lpstr>EJECUCIÓN ACUMULADA DE GASTOS A NOVIEMBRE DE 2018  PARTIDA 09. CAPÍTULO 01. PROGRAMA 11: RECURSOS EDUCATIVOS</vt:lpstr>
      <vt:lpstr>EJECUCIÓN ACUMULADA DE GASTOS A NOVIEMBRE DE 2018  PARTIDA 09. CAPÍTULO 01. PROGRAMA 12: FORTALECIMIENTO DE LA EDUCACIÓN ESCOLAR PÚBLICA</vt:lpstr>
      <vt:lpstr>EJECUCIÓN ACUMULADA DE GASTOS A NOVIEMBRE DE 2018  PARTIDA 09. CAPÍTULO 01. PROGRAMA 20: SUBVENCIONES A LOS ESTABLECIMIENTOS EDUCACIONALES</vt:lpstr>
      <vt:lpstr>EJECUCIÓN ACUMULADA DE GASTOS A NOVIEMBRE DE 2018  PARTIDA 09. CAPÍTULO 01. PROGRAMA 20: SUBVENCIONES A LOS ESTABLECIMIENTOS EDUCACIONALES</vt:lpstr>
      <vt:lpstr>EJECUCIÓN ACUMULADA DE GASTOS A NOVIEMBRE DE 2018  PARTIDA 09. CAPÍTULO 01. PROGRAMA 20: SUBVENCIONES A LOS ESTABLECIMIENTOS EDUCACIONALES</vt:lpstr>
      <vt:lpstr>EJECUCIÓN ACUMULADA DE GASTOS A NOVIEMBRE DE 2018  PARTIDA 09. CAPÍTULO 01. PROGRAMA 21: GESTIÓN DE SUBVENCIONES A ESTABLECIMIENTOS EDUCACIONALES</vt:lpstr>
      <vt:lpstr>EJECUCIÓN ACUMULADA DE GASTOS A NOVIEMBRE DE 2018  PARTIDA 09. CAPÍTULO 01. PROGRAMA 29: FORTALECIMIENTO DE LA EDUCACIÓN SUPERIOR PÚBLICA</vt:lpstr>
      <vt:lpstr>EJECUCIÓN ACUMULADA DE GASTOS A NOVIEMBRE DE 2018  PARTIDA 09. CAPÍTULO 01. PROGRAMA 30: EDUCACIÓN SUPERIOR</vt:lpstr>
      <vt:lpstr>EJECUCIÓN ACUMULADA DE GASTOS A NOVIEMBRE DE 2018  PARTIDA 09. CAPÍTULO 01. PROGRAMA 30: EDUCACIÓN SUPERIOR</vt:lpstr>
      <vt:lpstr>EJECUCIÓN ACUMULADA DE GASTOS A NOVIEMBRE DE 2018  PARTIDA 09. CAPÍTULO 01. PROGRAMA 31: GASTOS DE OPERACIÓN DE EDUCACIÓN SUPERIOR</vt:lpstr>
      <vt:lpstr>EJECUCIÓN ACUMULADA DE GASTOS A NOVIEMBRE DE 2018  PARTIDA 09. CAPÍTULO 02. PROGRAMA 01: SUPERINTENDENCIA DE EDUCACIÓN</vt:lpstr>
      <vt:lpstr>EJECUCIÓN ACUMULADA DE GASTOS A NOVIEMBRE DE 2018  PARTIDA 09. CAPÍTULO 03. PROGRAMA 01: AGENCIA DE CALIDAD DE LA EDUCACIÓN</vt:lpstr>
      <vt:lpstr>EJECUCIÓN ACUMULADA DE GASTOS A NOVIEMBRE DE 2018  PARTIDA 09. CAPÍTULO 04. PROGRAMA 01: SUBSECRETARÍA DE EDUCACIÓN PARVULARIA</vt:lpstr>
      <vt:lpstr>EJECUCIÓN ACUMULADA DE GASTOS A NOVIEMBRE DE 2018  PARTIDA 09. CAPÍTULO 05. PROGRAMA 01: DIRECCIÓN DE BIBLIOTECAS, ARCHIVOS Y MUSEOS</vt:lpstr>
      <vt:lpstr>EJECUCIÓN ACUMULADA DE GASTOS A NOVIEMBRE DE 2018  PARTIDA 09. CAPÍTULO 05. PROGRAMA 01: DIRECCIÓN DE BIBLIOTECAS, ARCHIVOS Y MUSEOS</vt:lpstr>
      <vt:lpstr>EJECUCIÓN ACUMULADA DE GASTOS A NOVIEMBRE DE 2018  PARTIDA 09. CAPÍTULO 05. PROGRAMA 02: RED DE BIBLIOTECAS PÚBLICAS</vt:lpstr>
      <vt:lpstr>EJECUCIÓN ACUMULADA DE GASTOS A NOVIEMBRE DE 2018  PARTIDA 09. CAPÍTULO 05. PROGRAMA 03: CONSEJO DE MONUMENTOS NACIONALES</vt:lpstr>
      <vt:lpstr>EJECUCIÓN ACUMULADA DE GASTOS A NOVIEMBRE DE 2018  PARTIDA 09. CAPÍTULO 08. PROGRAMA 01: COMISIÓN NACIONAL DE INVESTIGACIÓN CIENTÍFICA Y TECNOLÓGICA</vt:lpstr>
      <vt:lpstr>EJECUCIÓN ACUMULADA DE GASTOS A NOVIEMBRE DE 2018  PARTIDA 09. CAPÍTULO 08. PROGRAMA 01: COMISIÓN NACIONAL DE INVESTIGACIÓN CIENTÍFICA Y TECNOLÓGICA</vt:lpstr>
      <vt:lpstr>EJECUCIÓN ACUMULADA DE GASTOS A NOVIEMBRE DE 2018  PARTIDA 09. CAPÍTULO 09. PROGRAMA 01: JUNTA NACIONAL DE AUXILIO ESCOLAR Y BECAS</vt:lpstr>
      <vt:lpstr>EJECUCIÓN ACUMULADA DE GASTOS A NOVIEMBRE DE 2018  PARTIDA 09. CAPÍTULO 09. PROGRAMA 01: JUNTA NACIONAL DE AUXILIO ESCOLAR Y BECAS</vt:lpstr>
      <vt:lpstr>EJECUCIÓN ACUMULADA DE GASTOS A NOVIEMBRE DE 2018  PARTIDA 09. CAPÍTULO 09. PROGRAMA 02: SALUD ESCOLAR</vt:lpstr>
      <vt:lpstr>EJECUCIÓN ACUMULADA DE GASTOS A NOVIEMBRE DE 2018  PARTIDA 09. CAPÍTULO 09. PROGRAMA 03: BECAS Y ASISTENCIALIDAD ESTUDIANTIL</vt:lpstr>
      <vt:lpstr>EJECUCIÓN ACUMULADA DE GASTOS A NOVIEMBRE DE 2018  PARTIDA 09. CAPÍTULO 09. PROGRAMA 03: BECAS Y ASISTENCIALIDAD ESTUDIANTIL</vt:lpstr>
      <vt:lpstr>EJECUCIÓN ACUMULADA DE GASTOS A NOVIEMBRE DE 2018  PARTIDA 09. CAPÍTULO 11. PROGRAMA 01: JUNTA NACIONAL DE JARDINES INFANTILES</vt:lpstr>
      <vt:lpstr>EJECUCIÓN ACUMULADA DE GASTOS A NOVIEMBRE DE 2018  PARTIDA 09. CAPÍTULO 11. PROGRAMA 01: JUNTA NACIONAL DE JARDINES INFANTILES</vt:lpstr>
      <vt:lpstr>EJECUCIÓN ACUMULADA DE GASTOS A NOVIEMBRE DE 2018  PARTIDA 09. CAPÍTULO 11. PROGRAMA 02: PROGRAMAS ALTERNATIVOS DE ENSEÑANZA PRE-ESCOLAR</vt:lpstr>
      <vt:lpstr>EJECUCIÓN ACUMULADA DE GASTOS A NOVIEMBRE DE 2018  PARTIDA 09. CAPÍTULO 13. PROGRAMA 01: CONSEJO DE RECTORES</vt:lpstr>
      <vt:lpstr>EJECUCIÓN ACUMULADA DE GASTOS A NOVIEMBRE DE 2018  PARTIDA 09. CAPÍTULO 15. PROGRAMA 01: CONSEJO NACIONAL DE EDUCACIÓN</vt:lpstr>
      <vt:lpstr>EJECUCIÓN ACUMULADA DE GASTOS A NOVIEMBRE DE 2018  PARTIDA 09. CAPÍTULO 16. PROGRAMA 01: CONSEJO NACIONAL DE LA CULTURA Y LAS ARTES</vt:lpstr>
      <vt:lpstr>EJECUCIÓN ACUMULADA DE GASTOS A NOVIEMBRE DE 2018  PARTIDA 09. CAPÍTULO 16. PROGRAMA 01: CONSEJO NACIONAL DE LA CULTURA Y LAS ARTES</vt:lpstr>
      <vt:lpstr>EJECUCIÓN ACUMULADA DE GASTOS A NOVIEMBRE DE 2018  PARTIDA 09. CAPÍTULO 16. PROGRAMA 02: FONDOS CULTURALES Y ARTÍSTICOS</vt:lpstr>
      <vt:lpstr>EJECUCIÓN ACUMULADA DE GASTOS A NOVIEMBRE DE 2018  PARTIDA 09. CAPÍTULO 17. PROGRAMA 01: DIRECCIÓN DE EDUCACIÓN PÚBLICA</vt:lpstr>
      <vt:lpstr>EJECUCIÓN ACUMULADA DE GASTOS A NOVIEMBRE DE 2018  PARTIDA 09. CAPÍTULO 17. PROGRAMA 02: FORTALECIMIENTO DE LA EDUCACIÓN ESCOLAR PÚBLICA</vt:lpstr>
      <vt:lpstr>EJECUCIÓN ACUMULADA DE GASTOS A NOVIEMBRE DE 2018  PARTIDA 09. CAPÍTULO 17. PROGRAMA 03: APOYO A LA IMPLEMENTACIÓN DE LOS SERVICIOS LOCALES DE EDUCACIÓN</vt:lpstr>
      <vt:lpstr>EJECUCIÓN ACUMULADA DE GASTOS A NOVIEMBRE DE 2018  PARTIDA 09. CAPÍTULO 18. PROGRAMA 01: SERVICIO LOCAL DE EDUCACIÓN BARRANCAS, GASTOS ADMINISTRATIVOS</vt:lpstr>
      <vt:lpstr>EJECUCIÓN ACUMULADA DE GASTOS A NOVIEMBRE DE 2018  PARTIDA 09. CAPÍTULO 18. PROGRAMA 02: SERVICIO LOCAL DE EDUCACIÓN BARRANCAS, SERVICIO EDUCATIVO</vt:lpstr>
      <vt:lpstr>EJECUCIÓN ACUMULADA DE GASTOS A NOVIEMBRE DE 2018  PARTIDA 09. CAPÍTULO 19. PROGRAMA 01: SERVICIO LOCAL DE EDUCACIÓN PUERTO CORDILLERA, GASTOS ADMINISTRATIVOS</vt:lpstr>
      <vt:lpstr>EJECUCIÓN ACUMULADA DE GASTOS A NOVIEMBRE DE 2018  PARTIDA 09. CAPÍTULO 19. PROGRAMA 02: SERVICIO LOCAL DE EDUCACIÓN PUERTO CORDILLERA, SERVICIO EDUCATIVO</vt:lpstr>
      <vt:lpstr>EJECUCIÓN ACUMULADA DE GASTOS A NOVIEMBRE DE 2018  PARTIDA 09. CAPÍTULO 21. PROGRAMA 01: SERVICIO LOCAL DE EDUCACIÓN HUASCO, GASTOS ADMINISTRATIVOS</vt:lpstr>
      <vt:lpstr>EJECUCIÓN ACUMULADA DE GASTOS A NOVIEMBRE DE 2018  PARTIDA 09. CAPÍTULO 21. PROGRAMA 02: SERVICIO LOCAL DE EDUCACIÓN HUASCO, SERVICIO EDUCATIVO</vt:lpstr>
      <vt:lpstr>EJECUCIÓN ACUMULADA DE GASTOS A NOVIEMBRE DE 2018  PARTIDA 09. CAPÍTULO 22. PROGRAMA 01: SERVICIO LOCAL DE EDUCACIÓN COSTA ARAUCANÍA, GASTOS ADMINISTRATIVOS</vt:lpstr>
      <vt:lpstr>EJECUCIÓN ACUMULADA DE GASTOS A NOVIEMBRE DE 2018  PARTIDA 09. CAPÍTULO 22. PROGRAMA 02: SERVICIO LOCAL DE EDUCACIÓN COSTA ARAUCANÍA, SERVICIO EDUCATIVO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303</cp:revision>
  <cp:lastPrinted>2018-08-03T21:42:16Z</cp:lastPrinted>
  <dcterms:created xsi:type="dcterms:W3CDTF">2016-06-23T13:38:47Z</dcterms:created>
  <dcterms:modified xsi:type="dcterms:W3CDTF">2019-01-17T16:45:46Z</dcterms:modified>
</cp:coreProperties>
</file>