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8" r:id="rId4"/>
    <p:sldId id="299" r:id="rId5"/>
    <p:sldId id="300" r:id="rId6"/>
    <p:sldId id="264" r:id="rId7"/>
    <p:sldId id="263" r:id="rId8"/>
    <p:sldId id="265" r:id="rId9"/>
    <p:sldId id="267" r:id="rId10"/>
    <p:sldId id="268" r:id="rId11"/>
    <p:sldId id="269" r:id="rId12"/>
    <p:sldId id="301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2" r:id="rId21"/>
    <p:sldId id="280" r:id="rId22"/>
    <p:sldId id="281" r:id="rId23"/>
    <p:sldId id="282" r:id="rId24"/>
    <p:sldId id="302" r:id="rId2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8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2732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1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87A0EF-876F-4945-B76C-89C0FEE12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0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08: PROGRAMA DE MODERNIZACIÓN SECTOR PÚBLICO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39C46397-8DB0-4C48-9637-DE1EE539CE42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F414082-6731-4E45-8514-44F081ED4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94" y="1794371"/>
            <a:ext cx="7733212" cy="359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09: PROGRAMA EXPORTACIÓN DE SERVICIOS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D5E3303-E20D-4B71-88A6-B042C8F309C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DC0A921-8BD5-4E7F-A4CC-6ED98162F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022" y="1772816"/>
            <a:ext cx="7803318" cy="27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01: DIRECCIÓN DE PRESUPUESTOS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5AD2A20-00CF-4870-8FC6-3B487C3B9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08" y="1772816"/>
            <a:ext cx="7888583" cy="278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14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03. PROGRAMA 01: SERVICIO DE IMPUESTOS INTERNOS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135E330-19F7-46C9-86B2-DF507B316C3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8BB170B-C24D-478A-AA41-F3B8CF218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89" y="1627192"/>
            <a:ext cx="7974421" cy="428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04. PROGRAMA 01: SERVICIO NACIONAL DE ADUANAS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58DEC1E-675C-4D0A-8965-38693FA4CA4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27CE515-1656-418A-8DA5-427D45DDC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61800"/>
            <a:ext cx="7886700" cy="28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05. PROGRAMA 01: SERVICIO DE TESORERÍAS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07BE44A-86BF-4133-8415-B52EDE28BF9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C8ECB55-E167-489F-9493-32D925EAE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6" y="1844824"/>
            <a:ext cx="7903790" cy="249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07. PROGRAMA 01: DIRECCIÓN DE COMPRAS Y CONTRATACIÓN PÚBLICA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670212C-126B-4DFB-B9D2-7F8F16DF3FE4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3191DA1-AA30-4934-9077-3A84A5BF3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73" y="1844824"/>
            <a:ext cx="7915351" cy="274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08. PROGRAMA 01: SUPERINTENDENCIA DE VALORES Y SEGUROS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511F441-F909-4C37-8201-B289E700F9D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EADF53-2541-466D-9754-4330B4974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501642"/>
              </p:ext>
            </p:extLst>
          </p:nvPr>
        </p:nvGraphicFramePr>
        <p:xfrm>
          <a:off x="628650" y="1932414"/>
          <a:ext cx="7886699" cy="2723695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1504963088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1316522301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3099374897"/>
                    </a:ext>
                  </a:extLst>
                </a:gridCol>
                <a:gridCol w="2876841">
                  <a:extLst>
                    <a:ext uri="{9D8B030D-6E8A-4147-A177-3AD203B41FA5}">
                      <a16:colId xmlns:a16="http://schemas.microsoft.com/office/drawing/2014/main" val="1236915212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89634409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791383054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568087309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1816595817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1686136694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2982813548"/>
                    </a:ext>
                  </a:extLst>
                </a:gridCol>
              </a:tblGrid>
              <a:tr h="164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143636"/>
                  </a:ext>
                </a:extLst>
              </a:tr>
              <a:tr h="262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68998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-18.059.563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77239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15.022.291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-15.022.291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4527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2.802.713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-2.802.713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80581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7291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92616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42903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4794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32226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53924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16300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77556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-172.937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56206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-108.543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03542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-64.394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49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56792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520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11. PROGRAMA 01: SUPERINTENDENCIA DE BANCOS E INSTITUCIONES FINANCIERAS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E599D60-E59C-4D6B-8265-3D148008D96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922BEDF-91E0-4383-B10D-E4564F114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219" y="1916832"/>
            <a:ext cx="7899561" cy="325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15. PROGRAMA 01: DIRECCIÓN NACIONAL DEL SERVICIO CIVIL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74A1242-E646-4D8C-B02F-9856D7F1EE5B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2A30DF3-D2BC-4E98-B45D-C1A412D3F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6" y="1796742"/>
            <a:ext cx="7722568" cy="194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Ministerio en NOVIEMBRE ascendió a </a:t>
            </a:r>
            <a:r>
              <a:rPr lang="es-CL" sz="1400" b="1" dirty="0">
                <a:latin typeface="+mn-lt"/>
              </a:rPr>
              <a:t>$41.341 millones</a:t>
            </a:r>
            <a:r>
              <a:rPr lang="es-CL" sz="1400" dirty="0">
                <a:latin typeface="+mn-lt"/>
              </a:rPr>
              <a:t>, equivalente a un gasto de </a:t>
            </a:r>
            <a:r>
              <a:rPr lang="es-CL" sz="1400" b="1" dirty="0">
                <a:latin typeface="+mn-lt"/>
              </a:rPr>
              <a:t>8,3%</a:t>
            </a:r>
            <a:r>
              <a:rPr lang="es-CL" sz="1400" dirty="0">
                <a:latin typeface="+mn-lt"/>
              </a:rPr>
              <a:t> respecto al presupuesto inicial, </a:t>
            </a:r>
            <a:r>
              <a:rPr lang="es-CL" sz="1400">
                <a:latin typeface="+mn-lt"/>
              </a:rPr>
              <a:t>erogación mayor </a:t>
            </a:r>
            <a:r>
              <a:rPr lang="es-CL" sz="1400" dirty="0">
                <a:latin typeface="+mn-lt"/>
              </a:rPr>
              <a:t>( 0,5 puntos porcentuales) a la registrada a igual mes del año 2017 (7,8%), de igual forma mayor </a:t>
            </a:r>
            <a:r>
              <a:rPr lang="es-CL" sz="1400">
                <a:latin typeface="+mn-lt"/>
              </a:rPr>
              <a:t>en 3,6 </a:t>
            </a:r>
            <a:r>
              <a:rPr lang="es-CL" sz="1400" dirty="0">
                <a:latin typeface="+mn-lt"/>
              </a:rPr>
              <a:t>puntos porcentuales respecto al gasto acumulado a igual periodo del ejercicio presupuestario anterior.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A nivel consolidado, el presupuesto vigente considera modificaciones por </a:t>
            </a:r>
            <a:r>
              <a:rPr lang="es-CL" sz="1400" b="1" dirty="0">
                <a:latin typeface="+mn-lt"/>
              </a:rPr>
              <a:t>$25.814 millones</a:t>
            </a:r>
            <a:r>
              <a:rPr lang="es-CL" sz="1400" dirty="0">
                <a:latin typeface="+mn-lt"/>
              </a:rPr>
              <a:t>, incrementando principalmente los subtítulos 34 “servicio de la deuda” ($13.788 millones); 29 “adquisición de activos no financieros” ($872 millones); </a:t>
            </a:r>
            <a:r>
              <a:rPr lang="es-CL" sz="1400" dirty="0"/>
              <a:t>el subtítulo 23 “prestaciones de seguridad social” ($5.857 millones)</a:t>
            </a:r>
            <a:r>
              <a:rPr lang="es-CL" sz="1400" dirty="0">
                <a:latin typeface="+mn-lt"/>
              </a:rPr>
              <a:t> y, </a:t>
            </a:r>
            <a:r>
              <a:rPr lang="es-CL" sz="1400" dirty="0"/>
              <a:t>el 21 “gastos en personal” ($7.826 millones)</a:t>
            </a:r>
            <a:r>
              <a:rPr lang="es-CL" sz="1400" dirty="0">
                <a:latin typeface="+mn-lt"/>
              </a:rPr>
              <a:t> ; mientras que los subtítulos que presentan reducciones; 22”bienes y servicios de consumo” ($2.044 millones); 24 “transferencias corrientes” ($867 millones)</a:t>
            </a:r>
            <a:r>
              <a:rPr lang="es-CL" sz="1400" b="1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Respecto a los subtítulos, a la fecha, el mayor gasto se registra en los subtítulo 23 “prestaciones de seguridad social” con una ejecución de </a:t>
            </a:r>
            <a:r>
              <a:rPr lang="es-CL" sz="1400" b="1" dirty="0">
                <a:latin typeface="+mn-lt"/>
              </a:rPr>
              <a:t>185,9% </a:t>
            </a:r>
            <a:r>
              <a:rPr lang="es-CL" sz="1400" dirty="0">
                <a:latin typeface="+mn-lt"/>
              </a:rPr>
              <a:t>explicada por la aplicación de la ley de Incentivo al Retiro; y, el subtítulo 26 “otros gastos corrientes” con una ejecución de </a:t>
            </a:r>
            <a:r>
              <a:rPr lang="es-CL" sz="1400" b="1" dirty="0">
                <a:latin typeface="+mn-lt"/>
              </a:rPr>
              <a:t>224,7%</a:t>
            </a:r>
            <a:r>
              <a:rPr lang="es-CL" sz="1400" b="1" i="1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cuanto a los Programas, el 75,3% del presupuesto inicial, se concentra en el </a:t>
            </a:r>
            <a:r>
              <a:rPr lang="es-CL" sz="1400" b="1" dirty="0"/>
              <a:t>Servicio de Impuestos Internos</a:t>
            </a:r>
            <a:r>
              <a:rPr lang="es-CL" sz="1400" dirty="0"/>
              <a:t> (36,9%), </a:t>
            </a:r>
            <a:r>
              <a:rPr lang="es-CL" sz="1400" b="1" dirty="0"/>
              <a:t>Servicio Nacional de Aduanas </a:t>
            </a:r>
            <a:r>
              <a:rPr lang="es-CL" sz="1400" dirty="0"/>
              <a:t>(14%), el </a:t>
            </a:r>
            <a:r>
              <a:rPr lang="es-CL" sz="1400" b="1" dirty="0"/>
              <a:t>Servicio de Tesorería </a:t>
            </a:r>
            <a:r>
              <a:rPr lang="es-CL" sz="1400" dirty="0"/>
              <a:t>(10,8%) y la </a:t>
            </a:r>
            <a:r>
              <a:rPr lang="es-CL" sz="1400" b="1" dirty="0"/>
              <a:t>Superintendencia de Bancos e Instituciones Financiera </a:t>
            </a:r>
            <a:r>
              <a:rPr lang="es-CL" sz="1400" dirty="0"/>
              <a:t>(13,5%), los que al mes de NOVIEMBRE alcanzaron niveles de ejecución de </a:t>
            </a:r>
            <a:r>
              <a:rPr lang="es-CL" sz="1400" b="1" dirty="0"/>
              <a:t>109,9%, 102,0%, 87,1% y 90,5% </a:t>
            </a:r>
            <a:r>
              <a:rPr lang="es-CL" sz="1400" dirty="0"/>
              <a:t>respectivamente, calculados respecto al presupuesto vigente.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16. PROGRAMA 01: UNIDAD DE ANÁLISIS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7A3F32F-6957-4D84-B2A5-6F024F79943A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830BE96-851D-4B4D-B6B9-7436A3293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108" y="1900949"/>
            <a:ext cx="7831783" cy="237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17. PROGRAMA 01: SUPERINTENDENCIA DE CASINOS DE JUEGO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84729A6-DBB6-4E0D-8B9D-4BC59C9223A8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8AD3D91-CB81-4F9C-A01D-F0E812E09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72" y="1844824"/>
            <a:ext cx="770485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30. PROGRAMA 01: CONSEJO DE DEFENSA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51070D2A-A0D0-4262-AE69-06E68431B9D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E01779B-9FF1-453C-A484-4D6970AD1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72" y="1933132"/>
            <a:ext cx="7704856" cy="168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01: COMISIÓN PARA EL MERCADO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5DCAFF2-849E-49D3-AB93-6FEB82D9448E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7FB1DBA-E7E8-4184-9198-FFA0F2FF3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523" y="1876193"/>
            <a:ext cx="7818954" cy="344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El </a:t>
            </a:r>
            <a:r>
              <a:rPr lang="es-CL" sz="1400" b="1" dirty="0"/>
              <a:t>Servicio de Impuestos Internos </a:t>
            </a:r>
            <a:r>
              <a:rPr lang="es-CL" sz="1400" dirty="0"/>
              <a:t>es el que presenta el mayor avance con un 109,9% explicado principalmente por el mayor gasto en “gastos en personal” que a la fecha observa una ejecución de $173.735 millones equivalente a un 108,6%, gasto que representa el 84% de la erogación efectuada a la fecha.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Finalmente, el </a:t>
            </a:r>
            <a:r>
              <a:rPr lang="es-CL" sz="1400" b="1" dirty="0"/>
              <a:t>Programa de Dirección de Compras y Contratación Pública </a:t>
            </a:r>
            <a:r>
              <a:rPr lang="es-CL" sz="1400" dirty="0"/>
              <a:t>es el que presenta la erogación menor con un</a:t>
            </a:r>
            <a:r>
              <a:rPr lang="es-CL" sz="1400" b="1" dirty="0"/>
              <a:t> </a:t>
            </a:r>
            <a:r>
              <a:rPr lang="es-CL" sz="1400" dirty="0"/>
              <a:t>81,4%, debido al  bajo nivel de ejecución en las transferencias corrientes (53%) que representan el 20% de los recursos contemplado en el programa.</a:t>
            </a:r>
            <a:endParaRPr lang="es-CL" sz="14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NOVIEMBRE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F782F4F-C030-4837-A465-6DF0EEEC8AF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B442880-0C4B-4A2A-9559-A7BFD02B9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82100"/>
            <a:ext cx="4032449" cy="238673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7311457-D993-4DDF-872E-71A4B4F79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82100"/>
            <a:ext cx="3888432" cy="238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556792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D6C307-A790-4E6C-AB67-3B139981C49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38BC34E-C9B7-4769-B9AB-0113531EE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51" y="1868116"/>
            <a:ext cx="7932256" cy="2747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RESUMEN POR CAPÍTULOS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D0397D6-1638-44E5-BB49-A6BA55D446B3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D838565-D8FB-4AA4-A8DC-32FCE57C0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453" y="1726658"/>
            <a:ext cx="8108387" cy="349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01: SECRETARÍA Y ADMINISTRACIÓN GENERAL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1DC5D53-1C9D-4BF9-87DC-D543F32F557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00C4622-7ACB-48F1-9CA4-BCF9966FC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24" y="1766947"/>
            <a:ext cx="7965416" cy="364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06: UNIDAD ADMINISTRADORA DE LOS TRIBUNALES TRIBUTARIOS Y ADUANERO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AE1B629-D15B-4090-8AF0-9E550AF4FEF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2BED259-3B84-439B-B6B3-C6281B50FC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794004"/>
            <a:ext cx="7776864" cy="165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07: SISTEMA INTEGRADO DE COMERCIO EXTERIOR (SICEX)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15E69C9-1321-4459-B05D-CB42E843247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2CEDB60-BA87-43CB-BC09-3F0B6E311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847" y="1774226"/>
            <a:ext cx="7738306" cy="202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3784</TotalTime>
  <Words>1255</Words>
  <Application>Microsoft Office PowerPoint</Application>
  <PresentationFormat>Presentación en pantalla (4:3)</PresentationFormat>
  <Paragraphs>253</Paragraphs>
  <Slides>23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NOVIEMBRE DE 2018 PARTIDA 08: MINISTERIO DE HACIENDA</vt:lpstr>
      <vt:lpstr>EJECUCIÓN ACUMULADA DE GASTOS A NOVIEMBRE DE 2018  PARTIDA 08 MINISTERIO DE HACIENDA</vt:lpstr>
      <vt:lpstr>EJECUCIÓN ACUMULADA DE GASTOS A NOVIEMBRE DE 2018  PARTIDA 08 MINISTERIO DE HACIENDA</vt:lpstr>
      <vt:lpstr>Presentación de PowerPoint</vt:lpstr>
      <vt:lpstr>EJECUCIÓN ACUMULADA DE GASTOS A NOVIEMBRE DE 2018  PARTIDA 08 MINISTERIO DE HACIENDA</vt:lpstr>
      <vt:lpstr>EJECUCIÓN ACUMULADA DE GASTOS A NOVIEMBRE DE 2018  PARTIDA 08 RESUMEN POR CAPÍTULOS</vt:lpstr>
      <vt:lpstr>EJECUCIÓN ACUMULADA DE GASTOS A NOVIEMBRE DE 2018  PARTIDA 08. CAPÍTULO 01. PROGRAMA 01: SECRETARÍA Y ADMINISTRACIÓN GENERAL</vt:lpstr>
      <vt:lpstr>EJECUCIÓN ACUMULADA DE GASTOS A NOVIEMBRE DE 2018  PARTIDA 08. CAPÍTULO 01. PROGRAMA 06: UNIDAD ADMINISTRADORA DE LOS TRIBUNALES TRIBUTARIOS Y ADUANERO</vt:lpstr>
      <vt:lpstr>EJECUCIÓN ACUMULADA DE GASTOS A NOVIEMBRE DE 2018  PARTIDA 08. CAPÍTULO 01. PROGRAMA 07: SISTEMA INTEGRADO DE COMERCIO EXTERIOR (SICEX)</vt:lpstr>
      <vt:lpstr>EJECUCIÓN ACUMULADA DE GASTOS A NOVIEMBRE DE 2018  PARTIDA 08. CAPÍTULO 01. PROGRAMA 08: PROGRAMA DE MODERNIZACIÓN SECTOR PÚBLICO</vt:lpstr>
      <vt:lpstr>EJECUCIÓN ACUMULADA DE GASTOS A NOVIEMBRE DE 2018  PARTIDA 08. CAPÍTULO 01. PROGRAMA 09: PROGRAMA EXPORTACIÓN DE SERVICIOS</vt:lpstr>
      <vt:lpstr>EJECUCIÓN ACUMULADA DE GASTOS A NOVIEMBRE DE 2018  PARTIDA 08. CAPÍTULO 02. PROGRAMA 01: DIRECCIÓN DE PRESUPUESTOS</vt:lpstr>
      <vt:lpstr>EJECUCIÓN ACUMULADA DE GASTOS A NOVIEMBRE DE 2018  PARTIDA 08. CAPÍTULO 03. PROGRAMA 01: SERVICIO DE IMPUESTOS INTERNOS</vt:lpstr>
      <vt:lpstr>EJECUCIÓN ACUMULADA DE GASTOS A NOVIEMBRE DE 2018  PARTIDA 08. CAPÍTULO 04. PROGRAMA 01: SERVICIO NACIONAL DE ADUANAS</vt:lpstr>
      <vt:lpstr>EJECUCIÓN ACUMULADA DE GASTOS A NOVIEMBRE DE 2018  PARTIDA 08. CAPÍTULO 05. PROGRAMA 01: SERVICIO DE TESORERÍAS</vt:lpstr>
      <vt:lpstr>EJECUCIÓN ACUMULADA DE GASTOS A NOVIEMBRE DE 2018  PARTIDA 08. CAPÍTULO 07. PROGRAMA 01: DIRECCIÓN DE COMPRAS Y CONTRATACIÓN PÚBLICA</vt:lpstr>
      <vt:lpstr>EJECUCIÓN ACUMULADA DE GASTOS A NOVIEMBRE DE 2018  PARTIDA 08. CAPÍTULO 08. PROGRAMA 01: SUPERINTENDENCIA DE VALORES Y SEGUROS</vt:lpstr>
      <vt:lpstr>EJECUCIÓN ACUMULADA DE GASTOS A NOVIEMBRE DE 2018  PARTIDA 08. CAPÍTULO 11. PROGRAMA 01: SUPERINTENDENCIA DE BANCOS E INSTITUCIONES FINANCIERAS</vt:lpstr>
      <vt:lpstr>EJECUCIÓN ACUMULADA DE GASTOS A NOVIEMBRE DE 2018  PARTIDA 08. CAPÍTULO 15. PROGRAMA 01: DIRECCIÓN NACIONAL DEL SERVICIO CIVIL</vt:lpstr>
      <vt:lpstr>EJECUCIÓN ACUMULADA DE GASTOS A NOVIEMBRE DE 2018  PARTIDA 08. CAPÍTULO 16. PROGRAMA 01: UNIDAD DE ANÁLISIS FINANCIERO</vt:lpstr>
      <vt:lpstr>EJECUCIÓN ACUMULADA DE GASTOS A NOVIEMBRE DE 2018  PARTIDA 08. CAPÍTULO 17. PROGRAMA 01: SUPERINTENDENCIA DE CASINOS DE JUEGO</vt:lpstr>
      <vt:lpstr>EJECUCIÓN ACUMULADA DE GASTOS A NOVIEMBRE DE 2018  PARTIDA 08. CAPÍTULO 30. PROGRAMA 01: CONSEJO DE DEFENSA DEL ESTADO</vt:lpstr>
      <vt:lpstr>EJECUCIÓN ACUMULADA DE GASTOS A NOVIEMBRE DE 2018  PARTIDA 08. CAPÍTULO 31. PROGRAMA 01: COMISIÓN PARA EL MERCADO FINANCIERO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293</cp:revision>
  <cp:lastPrinted>2018-09-06T17:37:29Z</cp:lastPrinted>
  <dcterms:created xsi:type="dcterms:W3CDTF">2016-06-23T13:38:47Z</dcterms:created>
  <dcterms:modified xsi:type="dcterms:W3CDTF">2019-01-08T18:21:23Z</dcterms:modified>
</cp:coreProperties>
</file>