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7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429385E-BC96-4CDD-8F25-19D5B4F8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755E06-D21A-464E-BFE1-063818E1C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26690"/>
              </p:ext>
            </p:extLst>
          </p:nvPr>
        </p:nvGraphicFramePr>
        <p:xfrm>
          <a:off x="628649" y="2064339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657646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4597267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6782732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8475689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851487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195231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4616864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8230371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7390425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2491661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98837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5055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166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546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527.360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-572.512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466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6868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398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8965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1955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365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1781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6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F0A467-EED6-4F6A-AAD1-288FDBE15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580795"/>
              </p:ext>
            </p:extLst>
          </p:nvPr>
        </p:nvGraphicFramePr>
        <p:xfrm>
          <a:off x="628649" y="1963862"/>
          <a:ext cx="7886701" cy="132112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4244270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085020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3203799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791292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244547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284647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092564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1569900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1108275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87037056"/>
                    </a:ext>
                  </a:extLst>
                </a:gridCol>
              </a:tblGrid>
              <a:tr h="173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596824"/>
                  </a:ext>
                </a:extLst>
              </a:tr>
              <a:tr h="278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883546"/>
                  </a:ext>
                </a:extLst>
              </a:tr>
              <a:tr h="173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745.875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25301"/>
                  </a:ext>
                </a:extLst>
              </a:tr>
              <a:tr h="173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643.568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74873"/>
                  </a:ext>
                </a:extLst>
              </a:tr>
              <a:tr h="173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99128"/>
                  </a:ext>
                </a:extLst>
              </a:tr>
              <a:tr h="173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97695"/>
                  </a:ext>
                </a:extLst>
              </a:tr>
              <a:tr h="173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0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148587-3297-4F50-A2E9-F471C0E6D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92054"/>
              </p:ext>
            </p:extLst>
          </p:nvPr>
        </p:nvGraphicFramePr>
        <p:xfrm>
          <a:off x="628649" y="1963862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8530883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334135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5191701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296376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579677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148508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1339366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029355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7985128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035644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705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109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12.113.175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9.558.234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33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430.939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398.728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761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7485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9.038.767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878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9.038.767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060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9.038.767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360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844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1048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987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743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6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7332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9A5A03-8EDC-43B4-BE12-30CEAF179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502415"/>
              </p:ext>
            </p:extLst>
          </p:nvPr>
        </p:nvGraphicFramePr>
        <p:xfrm>
          <a:off x="628650" y="1927307"/>
          <a:ext cx="7886699" cy="3746758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773953500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454853954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654751272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1755417964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27721534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393146735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647424810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1720503481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670646436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963399231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93398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06659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11.360.673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10.390.430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6622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6.689.644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6.580.478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4199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2.673.015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1.892.120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03023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2572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91384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1.847.878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1.105.032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89489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3571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3793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690.466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9113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73034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376.435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1112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99601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8597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143.373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5045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11628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856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6466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75733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803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24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047E02-3A62-4967-9BDA-F00F09FDA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24097"/>
              </p:ext>
            </p:extLst>
          </p:nvPr>
        </p:nvGraphicFramePr>
        <p:xfrm>
          <a:off x="628649" y="1866495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68661409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017954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8971523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6248063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2131229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028973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5791740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6058111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0886769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063988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56946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314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29.538.058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467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5.669.782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5.150.552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065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1.685.214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5360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22.539.019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358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1.279.294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754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9136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9311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72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784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0836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1.492.836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916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1.446.047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818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083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4902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437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5787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89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09" y="39330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6815E6A-9252-4575-82DF-DC8E97A7F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909115"/>
              </p:ext>
            </p:extLst>
          </p:nvPr>
        </p:nvGraphicFramePr>
        <p:xfrm>
          <a:off x="628649" y="1942759"/>
          <a:ext cx="7886701" cy="167825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9755873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819708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4795289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2914507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478537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323961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8540412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419937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3764159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1247021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87494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098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6.193.305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1005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603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289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5.850.440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5518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5.850.440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85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5.700.954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79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7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717DB6-EC28-4E09-B5CF-FED30776C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17445"/>
              </p:ext>
            </p:extLst>
          </p:nvPr>
        </p:nvGraphicFramePr>
        <p:xfrm>
          <a:off x="628649" y="1909479"/>
          <a:ext cx="7886701" cy="431081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16689153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7283511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7768633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58105050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6615150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807109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8773216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306995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0508973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7406627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6474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7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40.389.077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2.098.707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30.381.836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7783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19.899.762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04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-551.622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9286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6979590,0%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246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824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507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1.848.684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5285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1.848.684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829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34590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752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302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4925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9834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478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7918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083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208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2770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7162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1890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543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1.605.050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073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1.605.050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917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4E1A11-68F3-4E63-82BE-E6277171A10B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895246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74205913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83696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8244171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29087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9678496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847936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9965053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24069131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6443614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79494999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2751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928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1.013.914.805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35.241.094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575.299.488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2784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24.539.176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22.554.037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479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9.278.800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0705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03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822.319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8223190,0%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8223190,0%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159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5521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222.640.642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-900.817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164.723.396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5308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111.858.585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-2.966.788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72.330.490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4458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68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6.078.514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-2.916.200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2.962.494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8146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1.992.364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250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1.426.493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367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683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7.400.538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1.884.466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4.384.374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8250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2.021.457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051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3.105.081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90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697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280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48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3.816.292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549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29.388.150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23.550.115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025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44.046.355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-1.549.873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26.875.403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7258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1.114.142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889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5230E6-03BC-4D26-B68A-BC03354760E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977513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01527484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295475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0025821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493294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0424492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093106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8654697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4704903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1113999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5820557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9055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494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31.586.953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-2.557.245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30.456.183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918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29.457.233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28.231.133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6590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2.034.610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-575.500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9866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890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77.846.354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4.623.216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60.957.610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0952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41.729.275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41.167.287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460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2.570.489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0612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496.273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064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1.211.125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160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281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0186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2.319.009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255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5.152.323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934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2.259.701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117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3154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363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589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811.134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6406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044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402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56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07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2274874-F352-4882-8FEB-F9181C8CB725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010420"/>
          <a:ext cx="7886701" cy="398174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08652745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0700835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9883202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1279783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020210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7495161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5452819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9228578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3841191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3108598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60897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4403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8902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7595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8701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6575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8332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8.035.129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112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22.963.701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8777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404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154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701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1.070.408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9557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845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6265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0579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861.698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14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314.633.525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0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291.524.887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759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23.108.638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884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21.018.538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60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615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080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NOVIEMBRE registraron erogaciones del 64,5% y 51,7%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NOVIEMBRE ascendió a $60.340 millones, es decir, un 4,6% respecto de la ley inicial, presentando un gasto levemente inferior en 0,2 puntos porcentuales al registrado a igual mes del año 2017.  Por su parte la ejecución acumulada al décimo mes de 2018 alcanzó los $792.245 millones, equivalente a un 59,9% del presupuesto aprobado por el Congreso Nacional.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NOVIEMBRE un incremento consolidado de $38.170 millones.  Afectando la mayoría de los subtítulos, destacando el incremento registrado en “adquisición de activos financieros” por un monto de $35.504 millones por el accionar propio de CORFO.  Asimismo, el subtítulo 22 bienes y servicios de consumo experimenta la disminución más importante por un monto de $3.511 millones, equivalente a una disminución de 7,4%</a:t>
            </a:r>
            <a:r>
              <a:rPr lang="es-CL" sz="1400" dirty="0">
                <a:latin typeface="+mn-lt"/>
              </a:rPr>
              <a:t>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17AAA36-A280-4AAF-8A39-75237F0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97" y="486916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1440DCE-A343-4472-BD67-746BF73EA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29467"/>
              </p:ext>
            </p:extLst>
          </p:nvPr>
        </p:nvGraphicFramePr>
        <p:xfrm>
          <a:off x="628649" y="1935039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8408248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4713077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7882262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6197990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4828895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0811791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5376144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534460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2601735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9781328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42218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0375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41.762.698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3002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41.762.698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936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8719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21.856.031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68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19.906.667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853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0303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877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6284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4452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4219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1.139.284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7816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153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618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E0E0BA-0F32-4C96-B791-9615B92B9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231366"/>
              </p:ext>
            </p:extLst>
          </p:nvPr>
        </p:nvGraphicFramePr>
        <p:xfrm>
          <a:off x="628649" y="1935036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0044162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7953238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4219841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336256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2924379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891129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9717458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3049786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773319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8051535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6138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238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36.540.741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6095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23.274.656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20.416.686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542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-118.972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1.462.022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747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11498920,0%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7948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11498920,0%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11.688.001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513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11.688.001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565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2642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47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3472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117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1.456.822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017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2.468.189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2306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437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2032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190.412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967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779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523.958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0625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468.321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1684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74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DD63D1A-DB4C-4A5E-AC74-7B7D71B7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5313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12FE40-5E5B-4593-8F7C-F0B398901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803830"/>
              </p:ext>
            </p:extLst>
          </p:nvPr>
        </p:nvGraphicFramePr>
        <p:xfrm>
          <a:off x="628649" y="1935036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6872858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9588405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1944819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3996347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513584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844450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3496416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96834892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492059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4905764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29289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451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675260,0%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87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1978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173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285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015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499.109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449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779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524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0549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6300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395.987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88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371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056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171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B6820E-3CB1-45AE-883C-12A2B2266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649982"/>
              </p:ext>
            </p:extLst>
          </p:nvPr>
        </p:nvGraphicFramePr>
        <p:xfrm>
          <a:off x="628649" y="1935036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0826002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2462696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5558013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5767635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017892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669460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267659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7408250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663133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9127379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81756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1360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1.520.595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408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796.264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634.613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8176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3966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243.007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416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243.007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365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243.007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9254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162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8718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688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4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4C5A7E-06D2-4977-AF2A-7AF39C627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84520"/>
              </p:ext>
            </p:extLst>
          </p:nvPr>
        </p:nvGraphicFramePr>
        <p:xfrm>
          <a:off x="628649" y="1932414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628748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212315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9690240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1291718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777431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380830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8959515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75647953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6375265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9447768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4868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746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5.893.151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86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4.744.968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7050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1.123.012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7402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166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63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6481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879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7959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1283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00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7928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DF15DB-23AA-414A-A27D-A8BEF9B98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10880"/>
              </p:ext>
            </p:extLst>
          </p:nvPr>
        </p:nvGraphicFramePr>
        <p:xfrm>
          <a:off x="628649" y="1916832"/>
          <a:ext cx="7886701" cy="355395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333579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816124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862246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8513010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6187672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675885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7877542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03167628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8141919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4209428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8044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4326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14.674.319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0005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6.969.236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469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-133.495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1.385.266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5557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1846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909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5.385.855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224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5.385.855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517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2.594.408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416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1.504.263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6077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1.287.184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346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841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1623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373.941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8878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497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397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0470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024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6085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32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14908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D9C075-2FA0-4A43-9C18-2C5DFCDC1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782319"/>
              </p:ext>
            </p:extLst>
          </p:nvPr>
        </p:nvGraphicFramePr>
        <p:xfrm>
          <a:off x="628649" y="1916832"/>
          <a:ext cx="7886701" cy="190860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95864061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9107737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144105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3865377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15349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129549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0366459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79037280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4520515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6509246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40839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4974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072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639.425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821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-966.093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3.529.630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6858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7452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6387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3540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910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480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37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230" y="591169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EFC785-4C0D-45DC-B90F-B2250CF91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664580"/>
              </p:ext>
            </p:extLst>
          </p:nvPr>
        </p:nvGraphicFramePr>
        <p:xfrm>
          <a:off x="628649" y="1807587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1166662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2901801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3757309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0214442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647814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9862769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486405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26201396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303580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84562094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79009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657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42.846.030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5418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8.757.927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8.348.204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1859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-228.169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1.534.630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9090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1.187.952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6872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21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5448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39.776.917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897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39.776.917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963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11.902.893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-968.187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11.012.168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966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5.918.444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5.438.006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724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8.370.016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-1.081.896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6.271.380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258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8.293.519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542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6926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72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3132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-31.991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75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450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034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744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341.807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389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03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419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20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25D0170-125E-41C9-ADCD-2B5F95636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40549"/>
              </p:ext>
            </p:extLst>
          </p:nvPr>
        </p:nvGraphicFramePr>
        <p:xfrm>
          <a:off x="628649" y="1913379"/>
          <a:ext cx="7886701" cy="24022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62491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769795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2801858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5238832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686241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680924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9509611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8277016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08916183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5261569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90333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391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44.041.436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-716.657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29.421.114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415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1.892.159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031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-148.536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656.204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548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369330,0%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369330,0%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3194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369330,0%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369330,0%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250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-698.983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26.699.823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7037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-698.983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26.699.823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5710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-698.983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26.699.823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689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2121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596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499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50" y="479715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CDD542-C6E3-40A3-9E48-B911525CF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067066"/>
              </p:ext>
            </p:extLst>
          </p:nvPr>
        </p:nvGraphicFramePr>
        <p:xfrm>
          <a:off x="628649" y="1993785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7978826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7662920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97690847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99247229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357593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2631965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337708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6754398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2483825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579490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8722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0386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412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2.256.062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2783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68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253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1056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446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528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486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428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8141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854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3560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38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al  </a:t>
            </a:r>
            <a:r>
              <a:rPr lang="pt-BR" sz="1400" dirty="0"/>
              <a:t>Programa </a:t>
            </a:r>
            <a:r>
              <a:rPr lang="es-CL" sz="1400" dirty="0"/>
              <a:t>Servicio Nacional del Consumidor </a:t>
            </a:r>
            <a:r>
              <a:rPr lang="pt-BR" sz="1400" dirty="0"/>
              <a:t>que registra </a:t>
            </a:r>
            <a:r>
              <a:rPr lang="es-CL" sz="1400" dirty="0"/>
              <a:t>un</a:t>
            </a:r>
            <a:r>
              <a:rPr lang="pt-BR" sz="1400" dirty="0"/>
              <a:t> 83,8%; </a:t>
            </a:r>
            <a:r>
              <a:rPr lang="es-CL" sz="1400" dirty="0"/>
              <a:t>seguido del INE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82,2%.  La menor </a:t>
            </a:r>
            <a:r>
              <a:rPr lang="es-CL" sz="1400" dirty="0"/>
              <a:t>tasa de 41,5% corresponde al Programa de Promoción Internacional, manteniendo la tendencia de los meses anteriores</a:t>
            </a:r>
            <a:r>
              <a:rPr lang="pt-BR" sz="1400" dirty="0"/>
              <a:t>. Por </a:t>
            </a:r>
            <a:r>
              <a:rPr lang="es-CL" sz="1400" dirty="0"/>
              <a:t>su</a:t>
            </a:r>
            <a:r>
              <a:rPr lang="pt-BR" sz="1400" dirty="0"/>
              <a:t> parte e</a:t>
            </a:r>
            <a:r>
              <a:rPr lang="es-CL" sz="1400" dirty="0"/>
              <a:t>l Programa CORFO que concentra el 66,5% del presupuesto vigente de la Partida, alcanzó a NOVIEMBRE una ejecución de 54,6%.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 23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178,3%</a:t>
            </a:r>
            <a:r>
              <a:rPr lang="es-CL" sz="1400" dirty="0"/>
              <a:t> explicado por la aplicación de la ley de Incentivo al Retiro; seguido del subtítulo 34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ejecución de</a:t>
            </a:r>
            <a:r>
              <a:rPr lang="es-CL" sz="1400" b="1" dirty="0"/>
              <a:t> 94,3%,</a:t>
            </a:r>
            <a:r>
              <a:rPr lang="es-CL" sz="1400" dirty="0"/>
              <a:t> destinado al pago de las obligaciones devengadas al 31 de diciembre de 2017 (deuda flotante).</a:t>
            </a:r>
            <a:endParaRPr lang="es-CL" sz="14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28EBC1B-98B5-4A45-920D-94AEA010E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118693"/>
              </p:ext>
            </p:extLst>
          </p:nvPr>
        </p:nvGraphicFramePr>
        <p:xfrm>
          <a:off x="628649" y="1914181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004535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7518427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5521869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1201528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834963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746225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6570832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5633918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2409143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9468505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5055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678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6.316.011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4932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5.174.515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410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840.802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779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513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164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734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8688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831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863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4182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325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251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418C85-B3C1-45B3-8D0D-E6C8EFC10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42678"/>
              </p:ext>
            </p:extLst>
          </p:nvPr>
        </p:nvGraphicFramePr>
        <p:xfrm>
          <a:off x="628649" y="1988840"/>
          <a:ext cx="7886701" cy="348814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6255965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4805772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057514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966377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586359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205399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2196998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83695227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020160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3727756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71988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8180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3.674.534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953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986.246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6127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072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470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300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391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165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76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8332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785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5724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381.284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992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4012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370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023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0381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8317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19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998" y="55172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5DEAD3-A7C9-479A-BD34-904B6F4A8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972514"/>
              </p:ext>
            </p:extLst>
          </p:nvPr>
        </p:nvGraphicFramePr>
        <p:xfrm>
          <a:off x="628650" y="1988840"/>
          <a:ext cx="7886700" cy="3318982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66795458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7829170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392835689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77390770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81047917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55264501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7758880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7904099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34236268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89896415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73896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464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5.121.295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737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4.263.416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7123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703.744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108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402.032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67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852.089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08397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2563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09165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373.516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98590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70854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688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9491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541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6775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3663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5217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312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75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ABD81A0-9216-4BDD-A4B1-626E73854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35" y="1882103"/>
            <a:ext cx="3837765" cy="23867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44EAC9F-C9F8-41A0-9918-C066A4168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951" y="1882103"/>
            <a:ext cx="3837765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421EB0-2BA3-4AED-8856-686CC3BF8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210227"/>
              </p:ext>
            </p:extLst>
          </p:nvPr>
        </p:nvGraphicFramePr>
        <p:xfrm>
          <a:off x="628649" y="1699000"/>
          <a:ext cx="7886701" cy="2558796"/>
        </p:xfrm>
        <a:graphic>
          <a:graphicData uri="http://schemas.openxmlformats.org/drawingml/2006/table">
            <a:tbl>
              <a:tblPr/>
              <a:tblGrid>
                <a:gridCol w="736715">
                  <a:extLst>
                    <a:ext uri="{9D8B030D-6E8A-4147-A177-3AD203B41FA5}">
                      <a16:colId xmlns:a16="http://schemas.microsoft.com/office/drawing/2014/main" val="3136394381"/>
                    </a:ext>
                  </a:extLst>
                </a:gridCol>
                <a:gridCol w="2861644">
                  <a:extLst>
                    <a:ext uri="{9D8B030D-6E8A-4147-A177-3AD203B41FA5}">
                      <a16:colId xmlns:a16="http://schemas.microsoft.com/office/drawing/2014/main" val="4203563819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3368363969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202955420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2477600745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192913489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4168303749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3052888228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371318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27052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1.361.769.917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38.177.389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849.698.513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41759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129.806.994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-865.299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117.588.765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3716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44.076.457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-3.511.136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32.239.578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6580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2.848.139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2.531.370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5.171.749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20315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408.650.032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-136.922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300.960.755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0913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25.454.763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852.250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16.192.125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9003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809323,3%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16154,2%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1468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6.266.347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-621.519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3.331.814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3873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314.633.525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65946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41.762.698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19996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11.896.328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6.135.976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079979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11.261.186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4.453.533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11.438.731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978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3E3BD1-D03E-4572-8937-B7959B6F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741818"/>
              </p:ext>
            </p:extLst>
          </p:nvPr>
        </p:nvGraphicFramePr>
        <p:xfrm>
          <a:off x="738678" y="1700808"/>
          <a:ext cx="7666643" cy="4351335"/>
        </p:xfrm>
        <a:graphic>
          <a:graphicData uri="http://schemas.openxmlformats.org/drawingml/2006/table">
            <a:tbl>
              <a:tblPr/>
              <a:tblGrid>
                <a:gridCol w="294451">
                  <a:extLst>
                    <a:ext uri="{9D8B030D-6E8A-4147-A177-3AD203B41FA5}">
                      <a16:colId xmlns:a16="http://schemas.microsoft.com/office/drawing/2014/main" val="432848545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1431489013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199957846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347464089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423341656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181579411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469181219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977650959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456935630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266232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322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219.843.022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-2.817.653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182.164.980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66217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61.947.072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-2.777.360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53.740.755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62124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123.019.114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1048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745.875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8832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12.113.175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9.558.234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28742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11.360.673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10.390.430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6532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40.584.927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-828.055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32.931.363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132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29.538.058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21252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6.193.305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2463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40.389.077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2.098.707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30.381.836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6946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1.013.914.805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35.241.094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575.299.488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90197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43.990.372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1.805.691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38.061.336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88304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36.540.741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4981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1.520.595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1423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5.893.151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06283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29.313.140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19.086.067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68355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14.674.319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848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4.411.748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44782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42.846.030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4075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44.041.436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-716.657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29.421.114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7365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3.570.783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51015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6.316.011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20083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3.674.534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10763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5.121.295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19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CB54F9-61FF-4FDD-9D2E-3508E62D5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940647"/>
              </p:ext>
            </p:extLst>
          </p:nvPr>
        </p:nvGraphicFramePr>
        <p:xfrm>
          <a:off x="680691" y="1913052"/>
          <a:ext cx="7782618" cy="4324258"/>
        </p:xfrm>
        <a:graphic>
          <a:graphicData uri="http://schemas.openxmlformats.org/drawingml/2006/table">
            <a:tbl>
              <a:tblPr/>
              <a:tblGrid>
                <a:gridCol w="270606">
                  <a:extLst>
                    <a:ext uri="{9D8B030D-6E8A-4147-A177-3AD203B41FA5}">
                      <a16:colId xmlns:a16="http://schemas.microsoft.com/office/drawing/2014/main" val="90514898"/>
                    </a:ext>
                  </a:extLst>
                </a:gridCol>
                <a:gridCol w="270606">
                  <a:extLst>
                    <a:ext uri="{9D8B030D-6E8A-4147-A177-3AD203B41FA5}">
                      <a16:colId xmlns:a16="http://schemas.microsoft.com/office/drawing/2014/main" val="3862325656"/>
                    </a:ext>
                  </a:extLst>
                </a:gridCol>
                <a:gridCol w="270606">
                  <a:extLst>
                    <a:ext uri="{9D8B030D-6E8A-4147-A177-3AD203B41FA5}">
                      <a16:colId xmlns:a16="http://schemas.microsoft.com/office/drawing/2014/main" val="1925957081"/>
                    </a:ext>
                  </a:extLst>
                </a:gridCol>
                <a:gridCol w="2825122">
                  <a:extLst>
                    <a:ext uri="{9D8B030D-6E8A-4147-A177-3AD203B41FA5}">
                      <a16:colId xmlns:a16="http://schemas.microsoft.com/office/drawing/2014/main" val="2857706213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3405842013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944710287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2949510914"/>
                    </a:ext>
                  </a:extLst>
                </a:gridCol>
                <a:gridCol w="649453">
                  <a:extLst>
                    <a:ext uri="{9D8B030D-6E8A-4147-A177-3AD203B41FA5}">
                      <a16:colId xmlns:a16="http://schemas.microsoft.com/office/drawing/2014/main" val="2930069398"/>
                    </a:ext>
                  </a:extLst>
                </a:gridCol>
                <a:gridCol w="660278">
                  <a:extLst>
                    <a:ext uri="{9D8B030D-6E8A-4147-A177-3AD203B41FA5}">
                      <a16:colId xmlns:a16="http://schemas.microsoft.com/office/drawing/2014/main" val="928926284"/>
                    </a:ext>
                  </a:extLst>
                </a:gridCol>
                <a:gridCol w="660278">
                  <a:extLst>
                    <a:ext uri="{9D8B030D-6E8A-4147-A177-3AD203B41FA5}">
                      <a16:colId xmlns:a16="http://schemas.microsoft.com/office/drawing/2014/main" val="1259860918"/>
                    </a:ext>
                  </a:extLst>
                </a:gridCol>
              </a:tblGrid>
              <a:tr h="170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659703"/>
                  </a:ext>
                </a:extLst>
              </a:tr>
              <a:tr h="272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92576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61.947.072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-2.777.360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53.740.755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73469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8.049.305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-135.407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7.579.174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7757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2.057.307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-179.859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1.706.832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997673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484882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740597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43.925.452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-2.709.396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37.040.848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45330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17.316.015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516481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830746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16.966.889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1787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23.330.817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-3.125.124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17.855.194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7810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12132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2.561.421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-2.181.567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2.195.445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656561"/>
                  </a:ext>
                </a:extLst>
              </a:tr>
              <a:tr h="160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3.580.345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1.744.669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067960"/>
                  </a:ext>
                </a:extLst>
              </a:tr>
              <a:tr h="150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1.115.113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36366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823.506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48742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3.205.018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-538.397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3.125.047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770257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08385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483.534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1663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942969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441279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3.017.020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70672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9417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2.212.019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05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847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BE5CCE2-142F-452F-AEE3-A9996671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EB29EA-7BB3-4871-8037-5FD664C30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475668"/>
              </p:ext>
            </p:extLst>
          </p:nvPr>
        </p:nvGraphicFramePr>
        <p:xfrm>
          <a:off x="628649" y="1894898"/>
          <a:ext cx="7886701" cy="400430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791174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616752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1704721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91039760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619052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9498280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3407400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160544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394042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71258293"/>
                    </a:ext>
                  </a:extLst>
                </a:gridCol>
              </a:tblGrid>
              <a:tr h="169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91250"/>
                  </a:ext>
                </a:extLst>
              </a:tr>
              <a:tr h="271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583944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197371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85411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18598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73318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95045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961465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29654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989802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206557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39425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54131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021724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018609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732335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805449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5.803.101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5.494.685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342936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481.447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86612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4.259.199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03553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-124.037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917227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104586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591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2E8833-EBD7-4661-88E8-1DD8E5A03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41635"/>
              </p:ext>
            </p:extLst>
          </p:nvPr>
        </p:nvGraphicFramePr>
        <p:xfrm>
          <a:off x="628649" y="1988840"/>
          <a:ext cx="7886701" cy="3733845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9201255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3130230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0812896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74432516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292280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675563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1930443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3447913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1598216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80529783"/>
                    </a:ext>
                  </a:extLst>
                </a:gridCol>
              </a:tblGrid>
              <a:tr h="170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304143"/>
                  </a:ext>
                </a:extLst>
              </a:tr>
              <a:tr h="273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72571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123.019.114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148373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-22.390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420.845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64123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335.951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98227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122.366.181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572537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02968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428475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121.463.043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792128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791734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27.304.077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-523.137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460767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20.184.622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684967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139704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5.135.017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422810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36.384.430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582463"/>
                  </a:ext>
                </a:extLst>
              </a:tr>
              <a:tr h="217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2.586.743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664214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4.014.801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248872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57211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096248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855380"/>
                  </a:ext>
                </a:extLst>
              </a:tr>
              <a:tr h="170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3.426.965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563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3331</TotalTime>
  <Words>8682</Words>
  <Application>Microsoft Office PowerPoint</Application>
  <PresentationFormat>Presentación en pantalla (4:3)</PresentationFormat>
  <Paragraphs>4972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07: MINISTERIO DE ECONOMÍA, FOMENTO Y TURISMO</vt:lpstr>
      <vt:lpstr>EJECUCIÓN ACUMULADA DE GASTOS A NOVIEMBRE DE 2018  PARTIDA 07 MINISTERIO DE ECONOMÍA, FOMENTO Y TURISMO</vt:lpstr>
      <vt:lpstr>EJECUCIÓN ACUMULADA DE GASTOS A NOVIEMBRE DE 2018  PARTIDA 07 MINISTERIO DE ECONOMÍA, FOMENTO Y TURISMO</vt:lpstr>
      <vt:lpstr>Presentación de PowerPoint</vt:lpstr>
      <vt:lpstr>EJECUCIÓN ACUMULADA DE GASTOS A NOVIEMBRE DE 2018  PARTIDA 07 MINISTERIO DE ECONOMÍA, FOMENTO Y TURISMO</vt:lpstr>
      <vt:lpstr>EJECUCIÓN ACUMULADA DE GASTOS A NOVIEMBRE DE 2018  PARTIDA 07 RESUMEN POR CAPÍTULOS</vt:lpstr>
      <vt:lpstr>EJECUCIÓN ACUMULADA DE GASTOS A NOVIEMBRE DE 2018  PARTIDA 07. CAPÍTULO 01. PROGRAMA 01: SUBSECRETARÍA DE ECONOMÍA Y EMPRESAS DE MENOR TAMAÑO</vt:lpstr>
      <vt:lpstr>EJECUCIÓN ACUMULADA DE GASTOS A NOVIEMBRE DE 2018  PARTIDA 07. CAPÍTULO 01. PROGRAMA 01: SUBSECRETARÍA DE ECONOMÍA Y EMPRESAS DE MENOR TAMAÑO</vt:lpstr>
      <vt:lpstr>EJECUCIÓN ACUMULADA DE GASTOS A NOVIEMBRE DE 2018  PARTIDA 07. CAPÍTULO 01. PROGRAMA 07: PROGRAMA FONDO DE INNOVACIÓN PARA LA COMPETITIVIDAD</vt:lpstr>
      <vt:lpstr>EJECUCIÓN ACUMULADA DE GASTOS A NOVIEMBRE DE 2018  PARTIDA 07. CAPÍTULO 01. PROGRAMA 07: PROGRAMA FONDO DE INNOVACIÓN PARA LA COMPETITIVIDAD</vt:lpstr>
      <vt:lpstr>EJECUCIÓN ACUMULADA DE GASTOS A NOVIEMBRE DE 2018  PARTIDA 07. CAPÍTULO 01. PROGRAMA 08: SECRETARÍA EJECUTIVA CONSEJO NACIONAL DE INNOVACIÓN</vt:lpstr>
      <vt:lpstr>EJECUCIÓN ACUMULADA DE GASTOS A NOVIEMBRE DE 2018  PARTIDA 07. CAPÍTULO 01. PROGRAMA 11: PROGRAMA INICIATIVA CIENTÍFICA MILLENIUM</vt:lpstr>
      <vt:lpstr>EJECUCIÓN ACUMULADA DE GASTOS A NOVIEMBRE DE 2018  PARTIDA 07. CAPÍTULO 02. PROGRAMA 01: SERVICIO NACIONAL DEL CONSUMIDOR</vt:lpstr>
      <vt:lpstr>EJECUCIÓN ACUMULADA DE GASTOS A NOVIEMBRE DE 2018  PARTIDA 07. CAPÍTULO 03. PROGRAMA 01: SUBSECRETARÍA DE PESCA Y ACUICULTURA</vt:lpstr>
      <vt:lpstr>EJECUCIÓN ACUMULADA DE GASTOS A NOVIEMBRE DE 2018  PARTIDA 07. CAPÍTULO 03. PROGRAMA 02: FONDO DE ADMINISTRACIÓN PESQUERO</vt:lpstr>
      <vt:lpstr>EJECUCIÓN ACUMULADA DE GASTOS A NOVIEMBRE DE 2018  PARTIDA 07. CAPÍTULO 04. PROGRAMA 01: SERVICIO NACIONAL DE PESCA Y ACUICULTURA</vt:lpstr>
      <vt:lpstr>EJECUCIÓN ACUMULADA DE GASTOS A NOVIEMBRE DE 2018  PARTIDA 07. CAPÍTULO 06. PROGRAMA 01: CORPORACIÓN DE FOMENTO DE LA PRODUCCIÓN</vt:lpstr>
      <vt:lpstr>EJECUCIÓN ACUMULADA DE GASTOS A NOVIEMBRE DE 2018  PARTIDA 07. CAPÍTULO 06. PROGRAMA 01: CORPORACIÓN DE FOMENTO DE LA PRODUCCIÓN</vt:lpstr>
      <vt:lpstr>EJECUCIÓN ACUMULADA DE GASTOS A NOVIEMBRE DE 2018  PARTIDA 07. CAPÍTULO 06. PROGRAMA 01: CORPORACIÓN DE FOMENTO DE LA PRODUCCIÓN</vt:lpstr>
      <vt:lpstr>EJECUCIÓN ACUMULADA DE GASTOS A NOVIEMBRE DE 2018  PARTIDA 07. CAPÍTULO 06. PROGRAMA 01: CORPORACIÓN DE FOMENTO DE LA PRODUCCIÓN</vt:lpstr>
      <vt:lpstr>EJECUCIÓN ACUMULADA DE GASTOS A NOVIEMBRE DE 2018  PARTIDA 07. CAPÍTULO 07. PROGRAMA 01: INSTITUTO NACIONAL DE ESTADÍSTICAS</vt:lpstr>
      <vt:lpstr>EJECUCIÓN ACUMULADA DE GASTOS A NOVIEMBRE DE 2018  PARTIDA 07. CAPÍTULO 07. PROGRAMA 01: INSTITUTO NACIONAL DE ESTADÍSTICAS</vt:lpstr>
      <vt:lpstr>EJECUCIÓN ACUMULADA DE GASTOS A NOVIEMBRE DE 2018  PARTIDA 07. CAPÍTULO 07. PROGRAMA 02: PROGRAMA CENSOS</vt:lpstr>
      <vt:lpstr>EJECUCIÓN ACUMULADA DE GASTOS A NOVIEMBRE DE 2018  PARTIDA 07. CAPÍTULO 07. PROGRAMA 08: FISCALÍA NACIONAL ECONÓMICA</vt:lpstr>
      <vt:lpstr>EJECUCIÓN ACUMULADA DE GASTOS A NOVIEMBRE DE 2018  PARTIDA 07. CAPÍTULO 09. PROGRAMA 01: SERVICIO NACIONAL DE TURISMO</vt:lpstr>
      <vt:lpstr>EJECUCIÓN ACUMULADA DE GASTOS A NOVIEMBRE DE 2018  PARTIDA 07. CAPÍTULO 09. PROGRAMA 03: PROGRAMA DE PROMOCIÓN INTERNACIONAL</vt:lpstr>
      <vt:lpstr>EJECUCIÓN ACUMULADA DE GASTOS A NOVIEMBRE DE 2018  PARTIDA 07. CAPÍTULO 16. PROGRAMA 01: SERVICIO DE COOPERACIÓN TÉCNICA</vt:lpstr>
      <vt:lpstr>EJECUCIÓN ACUMULADA DE GASTOS A NOVIEMBRE DE 2018  PARTIDA 07. CAPÍTULO 19. PROGRAMA 01: COMITÉ INNOVA CHILE</vt:lpstr>
      <vt:lpstr>EJECUCIÓN ACUMULADA DE GASTOS A NOVIEMBRE DE 2018  PARTIDA 07. CAPÍTULO 21. PROGRAMA 01: AGENCIA DE PROMOCIÓN DE LA INVERSIÓN EXTRANJERA</vt:lpstr>
      <vt:lpstr>EJECUCIÓN ACUMULADA DE GASTOS A NOVIEMBRE DE 2018  PARTIDA 07. CAPÍTULO 23. PROGRAMA 01: INSTITUTO NACIONAL DE PROPIEDAD INDUSTRIAL</vt:lpstr>
      <vt:lpstr>EJECUCIÓN ACUMULADA DE GASTOS A NOVIEMBRE DE 2018  PARTIDA 07. CAPÍTULO 24. PROGRAMA 01: SUBSECRETARÍA DE TURISMO</vt:lpstr>
      <vt:lpstr>EJECUCIÓN ACUMULADA DE GASTOS A NOVIEMBRE DE 2018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209</cp:revision>
  <cp:lastPrinted>2016-07-04T14:42:46Z</cp:lastPrinted>
  <dcterms:created xsi:type="dcterms:W3CDTF">2016-06-23T13:38:47Z</dcterms:created>
  <dcterms:modified xsi:type="dcterms:W3CDTF">2019-01-17T18:16:24Z</dcterms:modified>
</cp:coreProperties>
</file>