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5"/>
  </p:notesMasterIdLst>
  <p:handoutMasterIdLst>
    <p:handoutMasterId r:id="rId36"/>
  </p:handoutMasterIdLst>
  <p:sldIdLst>
    <p:sldId id="256" r:id="rId3"/>
    <p:sldId id="298" r:id="rId4"/>
    <p:sldId id="299" r:id="rId5"/>
    <p:sldId id="300" r:id="rId6"/>
    <p:sldId id="264" r:id="rId7"/>
    <p:sldId id="263" r:id="rId8"/>
    <p:sldId id="265" r:id="rId9"/>
    <p:sldId id="307" r:id="rId10"/>
    <p:sldId id="267" r:id="rId11"/>
    <p:sldId id="308" r:id="rId12"/>
    <p:sldId id="268" r:id="rId13"/>
    <p:sldId id="269" r:id="rId14"/>
    <p:sldId id="271" r:id="rId15"/>
    <p:sldId id="273" r:id="rId16"/>
    <p:sldId id="303" r:id="rId17"/>
    <p:sldId id="274" r:id="rId18"/>
    <p:sldId id="275" r:id="rId19"/>
    <p:sldId id="309" r:id="rId20"/>
    <p:sldId id="310" r:id="rId21"/>
    <p:sldId id="311" r:id="rId22"/>
    <p:sldId id="276" r:id="rId23"/>
    <p:sldId id="312" r:id="rId24"/>
    <p:sldId id="304" r:id="rId25"/>
    <p:sldId id="277" r:id="rId26"/>
    <p:sldId id="278" r:id="rId27"/>
    <p:sldId id="305" r:id="rId28"/>
    <p:sldId id="272" r:id="rId29"/>
    <p:sldId id="280" r:id="rId30"/>
    <p:sldId id="281" r:id="rId31"/>
    <p:sldId id="282" r:id="rId32"/>
    <p:sldId id="302" r:id="rId33"/>
    <p:sldId id="306" r:id="rId34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84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7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NOVIEMBRE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07: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ECONOMÍA, FOMENTO Y TURISMO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enero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37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E429385E-BC96-4CDD-8F25-19D5B4F8E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62068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07: PROGRAMA FONDO DE INNOVACIÓN PARA LA COMPETITIVIDAD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B755E06-D21A-464E-BFE1-063818E1C2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426690"/>
              </p:ext>
            </p:extLst>
          </p:nvPr>
        </p:nvGraphicFramePr>
        <p:xfrm>
          <a:off x="628649" y="2064339"/>
          <a:ext cx="7886701" cy="223767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565764641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945972670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067827323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84756890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28514870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91952313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946168648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82303717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73904251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224916613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3988378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50555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CORFO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8.425.581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8.425.581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7.800.000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21663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Tecnológicos - CORFO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12.766.518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12.766.518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9.610.000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54636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Consorcios Tecnológicos - Comité Innova Chile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1.099.872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527.360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-572.512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4667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Excelencia - CORFO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2.889.443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2.889.443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853.900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68688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Consorcios Tecnológicos - CORFO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2.759.704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2.759.704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03984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89655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19554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24.962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03654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24.962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17812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56.574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423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56.574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416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377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34EBE63E-C751-4A07-B48D-5EC34D6CB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62068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08: SECRETARÍA EJECUTIVA CONSEJO NACIONAL DE INNOVACIÓN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BF0A467-EED6-4F6A-AAD1-288FDBE155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580795"/>
              </p:ext>
            </p:extLst>
          </p:nvPr>
        </p:nvGraphicFramePr>
        <p:xfrm>
          <a:off x="628649" y="1963862"/>
          <a:ext cx="7886701" cy="1321123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424427056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208502025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832037991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77912922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82445473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62846473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909256408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415699006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611082759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187037056"/>
                    </a:ext>
                  </a:extLst>
                </a:gridCol>
              </a:tblGrid>
              <a:tr h="1738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6596824"/>
                  </a:ext>
                </a:extLst>
              </a:tr>
              <a:tr h="278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883546"/>
                  </a:ext>
                </a:extLst>
              </a:tr>
              <a:tr h="1738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962.537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-37.463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745.875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825301"/>
                  </a:ext>
                </a:extLst>
              </a:tr>
              <a:tr h="173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677.440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643.568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-33.872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543.317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974873"/>
                  </a:ext>
                </a:extLst>
              </a:tr>
              <a:tr h="173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322.560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287.232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-35.328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173.729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299128"/>
                  </a:ext>
                </a:extLst>
              </a:tr>
              <a:tr h="173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597695"/>
                  </a:ext>
                </a:extLst>
              </a:tr>
              <a:tr h="173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203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D93E535-61C1-4232-B437-2713633A2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11: PROGRAMA INICIATIVA CIENTÍFICA MILLENIUM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2148587-3297-4F50-A2E9-F471C0E6D8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892054"/>
              </p:ext>
            </p:extLst>
          </p:nvPr>
        </p:nvGraphicFramePr>
        <p:xfrm>
          <a:off x="628649" y="1963862"/>
          <a:ext cx="7886701" cy="223767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08530883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433413500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851917014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2963764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45796779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51485083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113393667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802935515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979851281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03564419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8617059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51094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12.098.958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12.113.175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9.558.234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43352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405.969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430.939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398.728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07615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173.247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155.080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-18.167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112.108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74852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9.038.767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8784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9.038.767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40606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Iniciativa Científica Millenium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9.038.767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33607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48441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10480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9871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17434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762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BEACC92F-0CA9-4A1A-AEE2-4AF4056C6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940" y="5733256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02. PROGRAMA 01: SERVICIO NACIONAL DEL CONSUMIDOR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99A5A03-8EDC-43B4-BE12-30CEAF1797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502415"/>
              </p:ext>
            </p:extLst>
          </p:nvPr>
        </p:nvGraphicFramePr>
        <p:xfrm>
          <a:off x="628650" y="1927307"/>
          <a:ext cx="7886699" cy="3746758"/>
        </p:xfrm>
        <a:graphic>
          <a:graphicData uri="http://schemas.openxmlformats.org/drawingml/2006/table">
            <a:tbl>
              <a:tblPr/>
              <a:tblGrid>
                <a:gridCol w="288996">
                  <a:extLst>
                    <a:ext uri="{9D8B030D-6E8A-4147-A177-3AD203B41FA5}">
                      <a16:colId xmlns:a16="http://schemas.microsoft.com/office/drawing/2014/main" val="773953500"/>
                    </a:ext>
                  </a:extLst>
                </a:gridCol>
                <a:gridCol w="288996">
                  <a:extLst>
                    <a:ext uri="{9D8B030D-6E8A-4147-A177-3AD203B41FA5}">
                      <a16:colId xmlns:a16="http://schemas.microsoft.com/office/drawing/2014/main" val="2454853954"/>
                    </a:ext>
                  </a:extLst>
                </a:gridCol>
                <a:gridCol w="288996">
                  <a:extLst>
                    <a:ext uri="{9D8B030D-6E8A-4147-A177-3AD203B41FA5}">
                      <a16:colId xmlns:a16="http://schemas.microsoft.com/office/drawing/2014/main" val="654751272"/>
                    </a:ext>
                  </a:extLst>
                </a:gridCol>
                <a:gridCol w="2592293">
                  <a:extLst>
                    <a:ext uri="{9D8B030D-6E8A-4147-A177-3AD203B41FA5}">
                      <a16:colId xmlns:a16="http://schemas.microsoft.com/office/drawing/2014/main" val="1755417964"/>
                    </a:ext>
                  </a:extLst>
                </a:gridCol>
                <a:gridCol w="774509">
                  <a:extLst>
                    <a:ext uri="{9D8B030D-6E8A-4147-A177-3AD203B41FA5}">
                      <a16:colId xmlns:a16="http://schemas.microsoft.com/office/drawing/2014/main" val="3277215341"/>
                    </a:ext>
                  </a:extLst>
                </a:gridCol>
                <a:gridCol w="774509">
                  <a:extLst>
                    <a:ext uri="{9D8B030D-6E8A-4147-A177-3AD203B41FA5}">
                      <a16:colId xmlns:a16="http://schemas.microsoft.com/office/drawing/2014/main" val="1393146735"/>
                    </a:ext>
                  </a:extLst>
                </a:gridCol>
                <a:gridCol w="774509">
                  <a:extLst>
                    <a:ext uri="{9D8B030D-6E8A-4147-A177-3AD203B41FA5}">
                      <a16:colId xmlns:a16="http://schemas.microsoft.com/office/drawing/2014/main" val="647424810"/>
                    </a:ext>
                  </a:extLst>
                </a:gridCol>
                <a:gridCol w="693591">
                  <a:extLst>
                    <a:ext uri="{9D8B030D-6E8A-4147-A177-3AD203B41FA5}">
                      <a16:colId xmlns:a16="http://schemas.microsoft.com/office/drawing/2014/main" val="1720503481"/>
                    </a:ext>
                  </a:extLst>
                </a:gridCol>
                <a:gridCol w="705150">
                  <a:extLst>
                    <a:ext uri="{9D8B030D-6E8A-4147-A177-3AD203B41FA5}">
                      <a16:colId xmlns:a16="http://schemas.microsoft.com/office/drawing/2014/main" val="670646436"/>
                    </a:ext>
                  </a:extLst>
                </a:gridCol>
                <a:gridCol w="705150">
                  <a:extLst>
                    <a:ext uri="{9D8B030D-6E8A-4147-A177-3AD203B41FA5}">
                      <a16:colId xmlns:a16="http://schemas.microsoft.com/office/drawing/2014/main" val="963399231"/>
                    </a:ext>
                  </a:extLst>
                </a:gridCol>
              </a:tblGrid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93398"/>
                  </a:ext>
                </a:extLst>
              </a:tr>
              <a:tr h="2775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066595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11.405.056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11.360.673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-44.383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10.390.430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966223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6.680.727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6.689.644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8.917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6.580.478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941997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2.921.816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2.673.015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-248.801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1.892.120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030231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725728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13840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1.659.438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1.847.878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188.440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1.105.032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894899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416.597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416.597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414.566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235711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Aplicación Ley N°19.955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416.597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416.597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414.566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437933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1.242.841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1.431.281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188.440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690.466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91131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Educación Financiera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620.766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620.766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314.031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730342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622.075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810.515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188.440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376.435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11121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6.753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6.753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996012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6.753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6.753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285978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143.065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143.373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150454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10.278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10.278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9.429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116283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12.681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13.901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585685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130.384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118.082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-12.302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42.194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164663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747.276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757332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747.276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9803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115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3B648104-7AC3-417D-A72A-F9FD1834A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424" y="566124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03. PROGRAMA 01: SUBSECRETARÍA DE PESCA Y ACUICULTURA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7047E02-3A62-4967-9BDA-F00F09FDA0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424097"/>
              </p:ext>
            </p:extLst>
          </p:nvPr>
        </p:nvGraphicFramePr>
        <p:xfrm>
          <a:off x="628649" y="1866495"/>
          <a:ext cx="7886701" cy="322488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68661409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80179548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4089715236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62480637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32131229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20289730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157917400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60581111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808867691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30639884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569468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13146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36.401.193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35.917.636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-483.557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29.538.058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14679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5.725.616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5.669.782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-55.834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5.150.552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70654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2.652.184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2.292.687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-359.497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1.685.214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53605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27.575.605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27.575.605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22.539.019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83587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1.295.789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1.295.789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1.279.294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17541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 Actividades Pesca Artesanal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91361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Operacional Plataforma Científica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1.278.125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1.278.125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1.278.124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93118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22.636.362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22.636.362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19.766.889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5723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Administración Pesquero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5.108.502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5.108.502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97848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Economia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17.527.860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17.527.860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16.966.889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08365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3.643.454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3.643.454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1.492.836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09169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Investigación Pesquera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3.545.454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3.545.454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1.446.047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88182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Comités Científicos Técnicos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70834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447.788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379.562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-68.226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163.273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49021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04375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224.302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179.005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-45.297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47.272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57878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222.039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199.402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-22.637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115.610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89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115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03. PROGRAMA 02: FONDO DE ADMINISTRACIÓN PESQUERO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3B648104-7AC3-417D-A72A-F9FD1834A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509" y="3933056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6815E6A-9252-4575-82DF-DC8E97A7FA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909115"/>
              </p:ext>
            </p:extLst>
          </p:nvPr>
        </p:nvGraphicFramePr>
        <p:xfrm>
          <a:off x="628649" y="1942759"/>
          <a:ext cx="7886701" cy="1678257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597558732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38197084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447952894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29145077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74785370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73239612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885404123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74199373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637641598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512470216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7874949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10987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10.120.291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9.775.793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-344.498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6.193.305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10056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317.248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311.929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-5.319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260.502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46037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99.543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-7.475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82.363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72893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9.703.500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9.371.796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-331.704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5.850.440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55181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9.703.500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9.371.796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-331.704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5.850.440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857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Art. 173 del Decreto N° 430, de 1992, Ministerio de Economía, Fomento y Turismo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8.882.700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8.550.996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-331.704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5.700.954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47952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Repoblamiento de Algas Art.12 Ley N° 20.925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149.486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175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5079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5640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3B196A00-E769-4643-97AB-06BA874CE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04. PROGRAMA 01: SERVICIO NACIONAL DE PESCA Y ACUICULTURA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8717DB6-EC28-4E09-B5CF-FED30776CF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317445"/>
              </p:ext>
            </p:extLst>
          </p:nvPr>
        </p:nvGraphicFramePr>
        <p:xfrm>
          <a:off x="628649" y="1909479"/>
          <a:ext cx="7886701" cy="4310817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4166891535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872835118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4077686335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58105050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46615150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1807109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587732165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430699537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005089730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574066270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464741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5783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38.290.370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40.389.077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2.098.707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30.381.836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77834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19.797.754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19.899.762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102.008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18.096.778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8047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7.016.960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6.465.338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-551.622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4.645.725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92869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697.998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697.988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697.959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6979590,0%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2462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28243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697.988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697.988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697.959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05077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5.356.756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5.356.756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1.848.684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52853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5.356.756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5.356.756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1.848.684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8292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FIE-Programa para la Gestión Sanitaria en la Acuicultura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3.835.713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3.835.713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1.792.835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4345904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FIE-Sistema Integrado de Gestión Sanitaria y Ambiental de la Acuicultura con Enfoque Eco-Sistémico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1.521.043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1.521.043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55.849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37526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188.917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188.917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188.917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03024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188.917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188.917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188.917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49252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485.655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426.806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-58.849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283.529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98347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74786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146.141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126.792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-19.349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79183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90.460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76.039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-14.421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91.161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40837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246.148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219.986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-26.162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115.292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2089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27703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3.015.194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71625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3.015.194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18907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de la Pesca Artesanal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3.015.194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5438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1.720.265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1.720.265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1.605.050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90739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1.720.265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1.720.265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1.605.050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917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4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B1EF815E-F521-4C86-8A94-27BDD2EF0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64E1A11-68F3-4E63-82BE-E6277171A10B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1895246"/>
          <a:ext cx="7886701" cy="421209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742059134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5836968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782441718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2290879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19678496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58479366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199650530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240691316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264436146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794949991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327516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92829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978.673.711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1.013.914.805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35.241.094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575.299.488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27841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24.744.112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24.539.176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-204.936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22.554.037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24797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11.207.128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11.008.904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-198.224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9.278.800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07051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806.635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806.625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1.613.899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16138990,0%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80340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822.319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8223190,0%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8223190,0%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71593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806.625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806.625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791.580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55214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223.541.459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222.640.642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-900.817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164.723.396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53084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114.825.373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111.858.585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-2.966.788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72.330.490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44580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1.390.647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1.330.647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68.968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89680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Promoción de Inversiones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8.994.714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6.078.514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-2.916.200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2.962.494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81469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para la Competitividad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3.384.774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3.384.774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1.992.364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25088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Territorial y de Redes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3.135.826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3.245.826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1.426.493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83670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de Colaboración (Lota)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32.908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6830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Fomento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5.516.072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7.400.538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1.884.466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4.384.374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82509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Productivo Agropecuario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4.282.273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4.282.273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2.021.457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60513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Estratégicos de Desarrollo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5.615.372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5.215.372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3.105.081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8901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393.784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393.784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393.784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6976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Fomento Pesquero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619.523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619.523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619.523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02807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Corporaciones Regionales de Desarrollo Productivo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09486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Compensación Intereses Créditos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4.595.798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4.595.798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3.816.292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5499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Emprendimiento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29.815.755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29.388.150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-427.605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23.550.115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20258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 Tecnológica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45.596.228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44.046.355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-1.549.873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26.875.403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72589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Competitividad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1.435.587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1.828.011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392.424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1.114.142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889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4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FD68F364-E36B-457D-9348-A909065C0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D5230E6-03BC-4D26-B68A-BC03354760EE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1977513"/>
          <a:ext cx="7886701" cy="404756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015274845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229547525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400258212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44932943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70424492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10931063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786546977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447049031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611139994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058205573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190557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4945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34.144.198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31.586.953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-2.557.245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30.456.183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69180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SERCOTEC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31.438.978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29.457.233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-1.981.745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28.231.133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65902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INNOVA CHILE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2.610.110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2.034.610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-575.500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2.225.050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98660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95.110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58900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73.223.138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77.846.354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4.623.216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60.957.610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09524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Fondo Cobertura de Riesgos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32.335.591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41.729.275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9.393.684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41.167.287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94605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Primas Comité Seguros del Agro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6.094.007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6.094.007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2.570.489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06122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Agencia de Fomento de la Producción Sustentable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1.032.632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782.840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-249.792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496.273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00644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Sistema de Empresas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1.772.504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1.772.504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1.211.125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61603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Desarrollo de la Industria de Energía Solar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720.842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720.842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549.597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72816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Innovación en el Sector Público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3.246.935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3.246.935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1.294.504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01860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Antofagasta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3.932.253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3.932.253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2.319.009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12558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Biobío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8.190.737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8.190.737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5.152.323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99345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Los Ríos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4.081.152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4.081.152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2.259.701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71178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Minería No Metálica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1.196.388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1.196.388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632.183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31547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Financiamiento y Derecho Educacional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282.573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13637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Industrias Inteligentes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1.171.993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1.171.993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677.810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65892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Desarrollo y Fomento Indígena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1.522.789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1.522.789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811.134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64069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Escritorio Empresa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3.182.723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2.789.039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-393.684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1.533.602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90443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la Araucanía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2.162.579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-2.162.579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64020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O´Higgins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1.177.855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-1.177.855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15616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del Maule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786.558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-786.558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807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63851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3 de 4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28C7ED0A-67E4-4D1C-854B-008234947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2274874-F352-4882-8FEB-F9181C8CB725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2010420"/>
          <a:ext cx="7886701" cy="3981747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408652745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507008358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4198832026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421279783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80202101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87495161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054528193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292285785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638411916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4131085980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608974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44036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1.333.800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1.333.800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967.040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89024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SpA.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1.333.800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1.333.800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967.040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75958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87013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65750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24.602.493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25.048.697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446.204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15.792.812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83327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2.085.858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2.084.996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8.035.129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1128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22.516.635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22.963.701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447.066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7.757.683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87770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126.347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631735,0%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631735,0%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4046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1540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126.153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1261530,0%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1261530,0%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57017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1.822.254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1.612.940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-209.314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1.070.408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95572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91.729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-18.525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73.175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84597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63.116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-7.165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21.563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62654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143.640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114.632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-29.008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113.972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05797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1.516.604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1.361.988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-154.616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861.698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142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572.503.171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608.006.726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35.503.555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314.633.525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6016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276.277.231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311.780.786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35.503.555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291.524.887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67593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296.225.940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296.225.940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23.108.638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388425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Concesionaria de Servicios Sanitarios  S.A. (ECONSSA)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30.461.940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30.461.940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21.018.538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6029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 S.A.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97.500.000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97.500.000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16159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SACOR SpA.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168.264.000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168.264.000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2.090.100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080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633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6085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Para el año 2018 la Partida presenta un presupuesto aprobado de $1.323.593 millones, de los cuales un 74,1% se destina a transferencias corrientes y adquisición de activos financieros, con una participación de un 30,8% y 43,2% respectivamente, los que al mes de NOVIEMBRE registraron erogaciones del 64,5% y 51,7% respectivamente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La ejecución del Ministerio del mes de NOVIEMBRE ascendió a $60.340 millones, es decir, un 4,6% respecto de la ley inicial, presentando un gasto levemente inferior en 0,2 puntos porcentuales al registrado a igual mes del año 2017.  Por su parte la ejecución acumulada al décimo mes de 2018 alcanzó los $792.245 millones, equivalente a un 59,9% del presupuesto aprobado por el Congreso Nacional.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Respecto a los aumentos y disminuciones al presupuesto inicial, la Partida presenta al mes de NOVIEMBRE un incremento consolidado de $38.170 millones.  Afectando la mayoría de los subtítulos, destacando el incremento registrado en “adquisición de activos financieros” por un monto de $35.504 millones por el accionar propio de CORFO.  Asimismo, el subtítulo 22 bienes y servicios de consumo experimenta la disminución más importante por un monto de $3.511 millones, equivalente a una disminución de 7,4%</a:t>
            </a:r>
            <a:r>
              <a:rPr lang="es-CL" sz="1400" dirty="0">
                <a:latin typeface="+mn-lt"/>
              </a:rPr>
              <a:t>. 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4 de 4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17AAA36-A280-4AAF-8A39-75237F0BD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97" y="486916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1440DCE-A343-4472-BD67-746BF73EA5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629467"/>
              </p:ext>
            </p:extLst>
          </p:nvPr>
        </p:nvGraphicFramePr>
        <p:xfrm>
          <a:off x="628649" y="1935039"/>
          <a:ext cx="7886701" cy="256674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840824854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947130777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878822622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06197990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94828895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60811791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753761445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75344601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526017355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497813281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422187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03759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41.762.698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30022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Fomento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41.762.698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9368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Postgrado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4.438.476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4.438.476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87194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Refinanciamiento Créditos PYMES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62.897.024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62.897.024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21.856.031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6689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y Sociedades de Inversión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46.165.932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46.165.932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19.906.667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98530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5.472.209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5.472.209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2.604.282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503031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4.446.209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4.446.209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2.296.482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18770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4.446.209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4.446.209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2.296.482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62841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307.800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44524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SpA.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307.800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42193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1.279.423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1.277.424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1.139.284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78165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1.004.617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1.003.047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741.411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61537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274.806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274.377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397.873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618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86047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98E301E4-AD6C-4164-9F44-510408409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01: INSTITUTO NACIONAL DE ESTADÍSTICAS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7E0E0BA-0F32-4C96-B791-9615B92B9B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231366"/>
              </p:ext>
            </p:extLst>
          </p:nvPr>
        </p:nvGraphicFramePr>
        <p:xfrm>
          <a:off x="628649" y="1935036"/>
          <a:ext cx="7886701" cy="371849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004416267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279532385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442198416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423362567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32924379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28911299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197174587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304978609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677331936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680515350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261388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92384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40.364.617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41.723.304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1.358.687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36.540.741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60951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23.433.676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23.274.656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-159.020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20.416.686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54293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1.618.081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1.499.109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-118.972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1.462.022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47477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686.307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686.297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1.149.892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11498920,0%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79486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686.307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686.297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1.149.892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11498920,0%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27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13.436.820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13.262.820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-174.000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11.688.001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35135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13.436.820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13.262.820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-174.000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11.688.001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75652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Estadísticas Contínuas Intercensales Agrícolas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352.797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352.797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237.457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026422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Índice de Costo al Transporte Terrestre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308.729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308.729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307.183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44752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 Encuesta Longitudinal de Empresas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335.254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335.254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274.766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34729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Estadísticas Económicas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4.695.278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4.695.278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4.643.145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71176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Infraestructura Estadística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1.468.074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1.468.074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1.456.822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10175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Estadísticas de Hogares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2.604.840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2.604.840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2.468.189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23066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Producción con Convenios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203.372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429.372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297.494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94374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 de Modernización Institucional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582.482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582.482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574.502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20327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Nacional de Innovación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210.330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210.330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190.412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09675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CASEN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97796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Nacional Urbana de Seguridad Ciudadana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523.958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106254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1.595.222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1.195.222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468.321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16848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Población General-SENDA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245.752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746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7DD63D1A-DB4C-4A5E-AC74-7B7D71B72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224" y="4653136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01: INSTITUTO NACIONAL DE ESTADÍSTICAS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B12FE40-5E5B-4593-8F7C-F0B398901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803830"/>
              </p:ext>
            </p:extLst>
          </p:nvPr>
        </p:nvGraphicFramePr>
        <p:xfrm>
          <a:off x="628649" y="1935036"/>
          <a:ext cx="7886701" cy="256674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168728584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695884050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819448192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39963479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55135845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8444504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434964168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968348920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424920597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849057649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292898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74516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675260,0%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8708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19782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67.504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21731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111.284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02850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111.284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01527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1.876.020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1.786.407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-89.613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499.109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44928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98.933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98.933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98.932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97798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1.016.448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591.082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-425.366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95247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70.454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170.822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05491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216.902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216.902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63008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789.118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708.668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-80.450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395.987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38856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1.146.221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23713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1.146.221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056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61185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0901FF7D-42F3-4528-A0F1-68E5E1CCD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171" y="4293096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02: PROGRAMA CENSOS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AB6820E-3CB1-45AE-883C-12A2B22662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649982"/>
              </p:ext>
            </p:extLst>
          </p:nvPr>
        </p:nvGraphicFramePr>
        <p:xfrm>
          <a:off x="628649" y="1935036"/>
          <a:ext cx="7886701" cy="207314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082600267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624626962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655580134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57676356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00178929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96694600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82676593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974082507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86631339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191273790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5817567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13608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1.820.064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2.267.068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447.004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1.520.595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84081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819.973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796.264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-23.709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634.613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81767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178.027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170.905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-7.122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165.046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39665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243.007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41629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243.007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3654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VIII Censo Agropecuario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243.007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92543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1621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87181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478.075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478.075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475.901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16882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478.075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478.075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475.901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844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0092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707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807029EC-B165-47B3-AD17-3D78A9848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224" y="4365104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08: FISCALÍA NACIONAL ECONÓMICA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E4C5A7E-06D2-4977-AF2A-7AF39C6276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084520"/>
              </p:ext>
            </p:extLst>
          </p:nvPr>
        </p:nvGraphicFramePr>
        <p:xfrm>
          <a:off x="628649" y="1932414"/>
          <a:ext cx="7886701" cy="207314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262874812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74212315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296902405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12917189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77774312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63808300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089595155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756479530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763752652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494477682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648683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87467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6.981.152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6.826.704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-154.448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5.893.151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18865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5.447.202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5.286.887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-160.315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4.744.968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70500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1.354.064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1.370.995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1.123.012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74021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52.129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1662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52.129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06356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127.757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116.693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-11.064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25.171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64812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87968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79593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12834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121.255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-12.362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23.409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800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CFB9F89C-935E-40A4-8088-77B10E806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7928" y="566124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09. PROGRAMA 01: SERVICIO NACIONAL DE TURISMO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FDF15DB-23AA-414A-A27D-A8BEF9B988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810880"/>
              </p:ext>
            </p:extLst>
          </p:nvPr>
        </p:nvGraphicFramePr>
        <p:xfrm>
          <a:off x="628649" y="1916832"/>
          <a:ext cx="7886701" cy="355395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63335794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48161249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78622466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85130102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36187672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16758850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278775423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03167628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881419192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442094287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80446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43266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20.001.618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20.079.828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14.674.319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00058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8.190.416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8.115.337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-75.079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6.969.236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44693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1.958.904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1.825.409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-133.495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1.385.266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55579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223.755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223.755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431.207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18464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223.755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223.755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431.207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90946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9.313.400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9.313.400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5.385.855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32245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9.313.400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9.313.400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5.385.855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95172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Vacaciones Tercera Edad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5.549.510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5.549.510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2.594.408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4165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Giras de Estudio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2.392.718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2.392.718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1.504.263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60777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Turismo Familiar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1.371.172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1.371.172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1.287.184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93466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18414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16232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538.898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473.112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-65.786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373.941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88782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54970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3978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163.237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130.272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-32.965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115.362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04707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373.436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335.364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-38.072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257.989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02463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60859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32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5EE8303-B8C7-4983-BB42-0D1E295C4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224" y="414908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09. PROGRAMA 03: PROGRAMA DE PROMOCIÓN INTERNACIONAL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2D9C075-2FA0-4A43-9C18-2C5DFCDC11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782319"/>
              </p:ext>
            </p:extLst>
          </p:nvPr>
        </p:nvGraphicFramePr>
        <p:xfrm>
          <a:off x="628649" y="1916832"/>
          <a:ext cx="7886701" cy="190860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958640615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910773724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741441059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03865377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6153493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61295497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303664598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790372800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345205155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365092466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408392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49744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9.276.683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9.233.312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-43.371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4.411.748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50722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783.366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767.775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-15.591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639.425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98214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8.255.523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7.289.430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-966.093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3.529.630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68587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1.073.158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202.660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74527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1.073.158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202.660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63872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Campeonato Mundial Fórmula E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35406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Concursos Públicos de Promoción Internacional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82.624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9107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114.636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102.949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-11.687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4809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114.636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102.949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-11.687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037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9925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F8CE494C-2399-4DB8-A721-8FBE0AE6F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0230" y="5911694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16. PROGRAMA 01: SERVICIO DE COOPERACIÓN TÉCNICA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8EFC785-4C0D-45DC-B90F-B2250CF918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664580"/>
              </p:ext>
            </p:extLst>
          </p:nvPr>
        </p:nvGraphicFramePr>
        <p:xfrm>
          <a:off x="628649" y="1807587"/>
          <a:ext cx="7886701" cy="404756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11166662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02901801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837573096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402144429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96478147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09862769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04864057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4262013968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413035803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845620948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790094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16571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53.708.581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51.871.626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-1.836.955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42.846.030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54182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8.798.180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8.757.927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-40.253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8.348.204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18590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2.449.105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2.220.936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-228.169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1.534.630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590909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137.902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246.219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1.187.952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68725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137.902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137.902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1.079.635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5216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54480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41.777.000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39.776.917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-2.000.083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31.015.073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8977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41.777.000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39.776.917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-2.000.083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31.015.073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29637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Mejoramiento Competitividad de la MIPE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12.871.080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11.902.893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-968.187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11.012.168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49665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Emprendedores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5.968.434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5.918.444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-49.990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5.438.006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17240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Dirigido a Grupos de Empresas Asociatividad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9.451.912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8.370.016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-1.081.896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6.271.380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42589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Empresarial en los Territorios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13.485.564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13.485.564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8.293.519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25426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69265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1725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31323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546.394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514.403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-31.991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401.705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7552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74501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0349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44.250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97443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502.144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450.950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-51.194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341.807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93891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354.773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40363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354.773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419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08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8C7C9B0-59AD-45BC-A93D-BC779E2B5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820" y="4365104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19. PROGRAMA 01: COMITÉ INNOVA CHILE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25D0170-125E-41C9-ADCD-2B5F956364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040549"/>
              </p:ext>
            </p:extLst>
          </p:nvPr>
        </p:nvGraphicFramePr>
        <p:xfrm>
          <a:off x="628649" y="1913379"/>
          <a:ext cx="7886701" cy="240221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16249187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6769795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728018584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5238832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26862415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06809247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895096113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98277016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089161838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952615698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6903330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39122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44.758.093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44.041.436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-716.657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29.421.114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04156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2.310.608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2.305.474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1.892.159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03140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948.631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800.095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-148.536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656.204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75483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369330,0%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369330,0%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31942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369330,0%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369330,0%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02505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41.498.834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40.799.851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-698.983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26.699.823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70374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41.498.834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40.799.851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-698.983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26.699.823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57109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Empresarial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41.498.834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40.799.851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-698.983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26.699.823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86897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21216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75969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49960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3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270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8C73FA47-BA20-4F31-8B85-A1D7FDEFF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0950" y="4797152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62068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21. PROGRAMA 01: AGENCIA DE PROMOCIÓN DE LA INVERSIÓN EXTRANJERA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CCDD542-C6E3-40A3-9E48-B911525CF3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067066"/>
              </p:ext>
            </p:extLst>
          </p:nvPr>
        </p:nvGraphicFramePr>
        <p:xfrm>
          <a:off x="628649" y="1993785"/>
          <a:ext cx="7886701" cy="256674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579788262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47662920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976908471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99247229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83575935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02631965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03377081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67543984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4124838258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35794906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287228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03869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4.915.078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4.657.424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-257.654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3.570.783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84120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2.852.392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2.818.201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-34.191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2.256.062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27838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1.300.645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1.077.946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-222.699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711.469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9682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92535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110569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574.916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4469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574.916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65284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Promoción de Exportaciones - DIRECON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574.916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64863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75.206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-9.152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19.949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94289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10.711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81412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-6.155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38544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35609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638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400" dirty="0"/>
              <a:t>Respecto a la ejecución por Programa, las mayores tasas de ejecución del presupuesto vigente corresponde al  </a:t>
            </a:r>
            <a:r>
              <a:rPr lang="pt-BR" sz="1400" dirty="0"/>
              <a:t>Programa </a:t>
            </a:r>
            <a:r>
              <a:rPr lang="es-CL" sz="1400" dirty="0"/>
              <a:t>Servicio Nacional del Consumidor </a:t>
            </a:r>
            <a:r>
              <a:rPr lang="pt-BR" sz="1400" dirty="0"/>
              <a:t>que registra </a:t>
            </a:r>
            <a:r>
              <a:rPr lang="es-CL" sz="1400" dirty="0"/>
              <a:t>un</a:t>
            </a:r>
            <a:r>
              <a:rPr lang="pt-BR" sz="1400" dirty="0"/>
              <a:t> 83,8%; </a:t>
            </a:r>
            <a:r>
              <a:rPr lang="es-CL" sz="1400" dirty="0"/>
              <a:t>seguido del INE con</a:t>
            </a:r>
            <a:r>
              <a:rPr lang="pt-BR" sz="1400" dirty="0"/>
              <a:t> </a:t>
            </a:r>
            <a:r>
              <a:rPr lang="es-CL" sz="1400" dirty="0"/>
              <a:t>un</a:t>
            </a:r>
            <a:r>
              <a:rPr lang="pt-BR" sz="1400" dirty="0"/>
              <a:t> 82,2%.  La menor </a:t>
            </a:r>
            <a:r>
              <a:rPr lang="es-CL" sz="1400" dirty="0"/>
              <a:t>tasa de 41,5% corresponde al Programa de Promoción Internacional, manteniendo la tendencia de los meses anteriores</a:t>
            </a:r>
            <a:r>
              <a:rPr lang="pt-BR" sz="1400" dirty="0"/>
              <a:t>. Por </a:t>
            </a:r>
            <a:r>
              <a:rPr lang="es-CL" sz="1400" dirty="0"/>
              <a:t>su</a:t>
            </a:r>
            <a:r>
              <a:rPr lang="pt-BR" sz="1400" dirty="0"/>
              <a:t> parte e</a:t>
            </a:r>
            <a:r>
              <a:rPr lang="es-CL" sz="1400" dirty="0"/>
              <a:t>l Programa CORFO que concentra el 66,5% del presupuesto vigente de la Partida, alcanzó a NOVIEMBRE una ejecución de 54,6%.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400" dirty="0"/>
              <a:t>A nivel de subtítulo, el mayor gasto se registra en los subtítulo 23 </a:t>
            </a:r>
            <a:r>
              <a:rPr lang="es-CL" sz="1400" b="1" dirty="0"/>
              <a:t>“prestaciones de seguridad social” </a:t>
            </a:r>
            <a:r>
              <a:rPr lang="es-CL" sz="1400" dirty="0"/>
              <a:t>con una ejecución de </a:t>
            </a:r>
            <a:r>
              <a:rPr lang="es-CL" sz="1400" b="1" dirty="0"/>
              <a:t>178,3%</a:t>
            </a:r>
            <a:r>
              <a:rPr lang="es-CL" sz="1400" dirty="0"/>
              <a:t> explicado por la aplicación de la ley de Incentivo al Retiro; seguido del subtítulo 34 </a:t>
            </a:r>
            <a:r>
              <a:rPr lang="es-CL" sz="1400" b="1" dirty="0"/>
              <a:t>“servicio de la deuda” </a:t>
            </a:r>
            <a:r>
              <a:rPr lang="es-CL" sz="1400" dirty="0"/>
              <a:t>con una ejecución de</a:t>
            </a:r>
            <a:r>
              <a:rPr lang="es-CL" sz="1400" b="1" dirty="0"/>
              <a:t> 94,3%,</a:t>
            </a:r>
            <a:r>
              <a:rPr lang="es-CL" sz="1400" dirty="0"/>
              <a:t> destinado al pago de las obligaciones devengadas al 31 de diciembre de 2017 (deuda flotante).</a:t>
            </a:r>
            <a:endParaRPr lang="es-CL" sz="1400" b="1" dirty="0">
              <a:solidFill>
                <a:srgbClr val="FF0000"/>
              </a:solidFill>
              <a:latin typeface="+mn-lt"/>
              <a:ea typeface="Verdana" pitchFamily="34" charset="0"/>
              <a:cs typeface="Verdana" pitchFamily="34" charset="0"/>
            </a:endParaRP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184F76D2-0A20-4A3F-B163-647112FD3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4293096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23. PROGRAMA 01: INSTITUTO NACIONAL DE PROPIEDAD INDUSTRIAL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28EBC1B-98B5-4A45-920D-94AEA010E8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118693"/>
              </p:ext>
            </p:extLst>
          </p:nvPr>
        </p:nvGraphicFramePr>
        <p:xfrm>
          <a:off x="628649" y="1914181"/>
          <a:ext cx="7886701" cy="223767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000453506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4175184274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455218693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12015282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68349639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17462250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065708320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563391818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324091432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294685050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850559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16786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6.954.079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6.957.287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6.316.011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49323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5.568.575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5.553.118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-15.457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5.174.515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14100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1.105.246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994.563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-110.683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840.802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07790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126.678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45.520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51322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126.678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45.520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11643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153.580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133.192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-20.388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105.643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73480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86886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47.299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-9.552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34.859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78312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105.255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18635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149.736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149.736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149.531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41828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149.736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149.736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149.531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325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C900322C-A68E-4A3F-9AD3-85DDBFC60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3251" y="566124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24. PROGRAMA 01: SUBSECRETARÍA DE TURISMO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B418C85-B3C1-45B3-8D0D-E6C8EFC103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842678"/>
              </p:ext>
            </p:extLst>
          </p:nvPr>
        </p:nvGraphicFramePr>
        <p:xfrm>
          <a:off x="628649" y="1988840"/>
          <a:ext cx="7886701" cy="3488142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625596582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248057728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70575147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0966377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45863591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72053994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721969981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836952271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302016036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937277567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9719880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81807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4.535.707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4.527.844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-7.863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3.674.534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95363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1.125.496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1.119.290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-6.206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986.246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61273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554.469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654.855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400.310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07280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2.034.942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1.849.576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-185.366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1.659.968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64706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118.312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-56.752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03002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118.312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-56.752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03911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1.913.162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1.784.548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-128.614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1.596.500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16533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Turístico Sustentable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1.913.162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1.784.548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-128.614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1.596.500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4765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83328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de Turismo Social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97859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790.884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-29.916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516.500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57249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381.284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-29.116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256.500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89921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Naciones Unidas para el Desarrollo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256.500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256.500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940121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Regional de Desarrollo Productivo de la Araucanía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124.784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-29.116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33708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30231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03816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111.510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83175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111.510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819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802684BB-5267-49D9-AC6A-99A59CEC8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8998" y="5517232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62068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25. PROGRAMA 01: SUPERINTENDENCIA DE INSOLVENCIA Y REEMPRENDIMIENTO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D5DEAD3-A7C9-479A-BD34-904B6F4A89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972514"/>
              </p:ext>
            </p:extLst>
          </p:nvPr>
        </p:nvGraphicFramePr>
        <p:xfrm>
          <a:off x="628650" y="1988840"/>
          <a:ext cx="7886700" cy="3318982"/>
        </p:xfrm>
        <a:graphic>
          <a:graphicData uri="http://schemas.openxmlformats.org/drawingml/2006/table">
            <a:tbl>
              <a:tblPr/>
              <a:tblGrid>
                <a:gridCol w="273844">
                  <a:extLst>
                    <a:ext uri="{9D8B030D-6E8A-4147-A177-3AD203B41FA5}">
                      <a16:colId xmlns:a16="http://schemas.microsoft.com/office/drawing/2014/main" val="1667954587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47829170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3392835689"/>
                    </a:ext>
                  </a:extLst>
                </a:gridCol>
                <a:gridCol w="2869882">
                  <a:extLst>
                    <a:ext uri="{9D8B030D-6E8A-4147-A177-3AD203B41FA5}">
                      <a16:colId xmlns:a16="http://schemas.microsoft.com/office/drawing/2014/main" val="1773907709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3810479176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3552645015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177588806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579040991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1342362688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2898964159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38961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34642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6.208.237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6.123.034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-85.203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5.121.295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07372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4.271.897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4.263.416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-8.481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3.942.240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71231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850.056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804.632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-45.424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703.744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51080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867.605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853.471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-14.134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402.032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9674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866.223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852.089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-14.134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401.114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083979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Cumplimiento Artículo 37 del Libro IV del Código de Comercio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10.081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25630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Cierre de Quiebras en Regiones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37.780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34.646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-3.134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27.598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09165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Cumplimiento Artículo 40, Ley N° 20.720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818.362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807.362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-11.000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373.516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98590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70854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Reguladores por Insolvencia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6888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94911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45414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218.669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201.505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-17.164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73.279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36775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36637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52177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20.499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20.312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03126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196.097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172.674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-23.423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49.211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175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26D5044B-1995-44F2-BAD7-049A88190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NOVIEMBRE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ABD81A0-9216-4BDD-A4B1-626E738541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235" y="1882103"/>
            <a:ext cx="3837765" cy="2386733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744EAC9F-C9F8-41A0-9918-C066A4168E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8951" y="1882103"/>
            <a:ext cx="3837765" cy="238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12071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8421EB0-2BA3-4AED-8856-686CC3BF86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210227"/>
              </p:ext>
            </p:extLst>
          </p:nvPr>
        </p:nvGraphicFramePr>
        <p:xfrm>
          <a:off x="628649" y="1699000"/>
          <a:ext cx="7886701" cy="2558796"/>
        </p:xfrm>
        <a:graphic>
          <a:graphicData uri="http://schemas.openxmlformats.org/drawingml/2006/table">
            <a:tbl>
              <a:tblPr/>
              <a:tblGrid>
                <a:gridCol w="736715">
                  <a:extLst>
                    <a:ext uri="{9D8B030D-6E8A-4147-A177-3AD203B41FA5}">
                      <a16:colId xmlns:a16="http://schemas.microsoft.com/office/drawing/2014/main" val="3136394381"/>
                    </a:ext>
                  </a:extLst>
                </a:gridCol>
                <a:gridCol w="2861644">
                  <a:extLst>
                    <a:ext uri="{9D8B030D-6E8A-4147-A177-3AD203B41FA5}">
                      <a16:colId xmlns:a16="http://schemas.microsoft.com/office/drawing/2014/main" val="4203563819"/>
                    </a:ext>
                  </a:extLst>
                </a:gridCol>
                <a:gridCol w="736715">
                  <a:extLst>
                    <a:ext uri="{9D8B030D-6E8A-4147-A177-3AD203B41FA5}">
                      <a16:colId xmlns:a16="http://schemas.microsoft.com/office/drawing/2014/main" val="3368363969"/>
                    </a:ext>
                  </a:extLst>
                </a:gridCol>
                <a:gridCol w="736715">
                  <a:extLst>
                    <a:ext uri="{9D8B030D-6E8A-4147-A177-3AD203B41FA5}">
                      <a16:colId xmlns:a16="http://schemas.microsoft.com/office/drawing/2014/main" val="202955420"/>
                    </a:ext>
                  </a:extLst>
                </a:gridCol>
                <a:gridCol w="736715">
                  <a:extLst>
                    <a:ext uri="{9D8B030D-6E8A-4147-A177-3AD203B41FA5}">
                      <a16:colId xmlns:a16="http://schemas.microsoft.com/office/drawing/2014/main" val="2477600745"/>
                    </a:ext>
                  </a:extLst>
                </a:gridCol>
                <a:gridCol w="736715">
                  <a:extLst>
                    <a:ext uri="{9D8B030D-6E8A-4147-A177-3AD203B41FA5}">
                      <a16:colId xmlns:a16="http://schemas.microsoft.com/office/drawing/2014/main" val="192913489"/>
                    </a:ext>
                  </a:extLst>
                </a:gridCol>
                <a:gridCol w="670741">
                  <a:extLst>
                    <a:ext uri="{9D8B030D-6E8A-4147-A177-3AD203B41FA5}">
                      <a16:colId xmlns:a16="http://schemas.microsoft.com/office/drawing/2014/main" val="4168303749"/>
                    </a:ext>
                  </a:extLst>
                </a:gridCol>
                <a:gridCol w="670741">
                  <a:extLst>
                    <a:ext uri="{9D8B030D-6E8A-4147-A177-3AD203B41FA5}">
                      <a16:colId xmlns:a16="http://schemas.microsoft.com/office/drawing/2014/main" val="3052888228"/>
                    </a:ext>
                  </a:extLst>
                </a:gridCol>
              </a:tblGrid>
              <a:tr h="17526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371318"/>
                  </a:ext>
                </a:extLst>
              </a:tr>
              <a:tr h="28041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270523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1.323.592.528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1.361.769.917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38.177.389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849.698.513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417595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130.672.293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129.806.994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-865.299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117.588.765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437168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47.587.593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44.076.457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-3.511.136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32.239.578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165808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316.769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2.848.139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2.531.370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5.171.749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1632,7%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181,6%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203150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408.786.954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408.650.032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-136.922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300.960.755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709131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24.602.513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25.454.763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852.250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16.192.125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790032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1.503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1.473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242.797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809323,3%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16154,2%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314684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6.887.866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6.266.347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-621.519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3.331.814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938731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572.503.171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608.006.726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35.503.555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314.633.525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659461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41.762.698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199968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11.926.244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11.896.328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-29.916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6.135.976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079979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6.807.653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11.261.186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4.453.533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11.438.731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168,0%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101,6%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978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24FD9D6-5074-48E7-BC7E-27A6610DB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367834" y="65437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RESUMEN POR CAPÍTULOS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D3E3BD1-D03E-4572-8937-B7959B6FA0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741818"/>
              </p:ext>
            </p:extLst>
          </p:nvPr>
        </p:nvGraphicFramePr>
        <p:xfrm>
          <a:off x="738678" y="1700808"/>
          <a:ext cx="7666643" cy="4351335"/>
        </p:xfrm>
        <a:graphic>
          <a:graphicData uri="http://schemas.openxmlformats.org/drawingml/2006/table">
            <a:tbl>
              <a:tblPr/>
              <a:tblGrid>
                <a:gridCol w="294451">
                  <a:extLst>
                    <a:ext uri="{9D8B030D-6E8A-4147-A177-3AD203B41FA5}">
                      <a16:colId xmlns:a16="http://schemas.microsoft.com/office/drawing/2014/main" val="432848545"/>
                    </a:ext>
                  </a:extLst>
                </a:gridCol>
                <a:gridCol w="272640">
                  <a:extLst>
                    <a:ext uri="{9D8B030D-6E8A-4147-A177-3AD203B41FA5}">
                      <a16:colId xmlns:a16="http://schemas.microsoft.com/office/drawing/2014/main" val="1431489013"/>
                    </a:ext>
                  </a:extLst>
                </a:gridCol>
                <a:gridCol w="2846364">
                  <a:extLst>
                    <a:ext uri="{9D8B030D-6E8A-4147-A177-3AD203B41FA5}">
                      <a16:colId xmlns:a16="http://schemas.microsoft.com/office/drawing/2014/main" val="1999578468"/>
                    </a:ext>
                  </a:extLst>
                </a:gridCol>
                <a:gridCol w="730676">
                  <a:extLst>
                    <a:ext uri="{9D8B030D-6E8A-4147-A177-3AD203B41FA5}">
                      <a16:colId xmlns:a16="http://schemas.microsoft.com/office/drawing/2014/main" val="1347464089"/>
                    </a:ext>
                  </a:extLst>
                </a:gridCol>
                <a:gridCol w="730676">
                  <a:extLst>
                    <a:ext uri="{9D8B030D-6E8A-4147-A177-3AD203B41FA5}">
                      <a16:colId xmlns:a16="http://schemas.microsoft.com/office/drawing/2014/main" val="1423341656"/>
                    </a:ext>
                  </a:extLst>
                </a:gridCol>
                <a:gridCol w="730676">
                  <a:extLst>
                    <a:ext uri="{9D8B030D-6E8A-4147-A177-3AD203B41FA5}">
                      <a16:colId xmlns:a16="http://schemas.microsoft.com/office/drawing/2014/main" val="1181579411"/>
                    </a:ext>
                  </a:extLst>
                </a:gridCol>
                <a:gridCol w="730676">
                  <a:extLst>
                    <a:ext uri="{9D8B030D-6E8A-4147-A177-3AD203B41FA5}">
                      <a16:colId xmlns:a16="http://schemas.microsoft.com/office/drawing/2014/main" val="2469181219"/>
                    </a:ext>
                  </a:extLst>
                </a:gridCol>
                <a:gridCol w="665242">
                  <a:extLst>
                    <a:ext uri="{9D8B030D-6E8A-4147-A177-3AD203B41FA5}">
                      <a16:colId xmlns:a16="http://schemas.microsoft.com/office/drawing/2014/main" val="977650959"/>
                    </a:ext>
                  </a:extLst>
                </a:gridCol>
                <a:gridCol w="665242">
                  <a:extLst>
                    <a:ext uri="{9D8B030D-6E8A-4147-A177-3AD203B41FA5}">
                      <a16:colId xmlns:a16="http://schemas.microsoft.com/office/drawing/2014/main" val="456935630"/>
                    </a:ext>
                  </a:extLst>
                </a:gridCol>
              </a:tblGrid>
              <a:tr h="163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266232"/>
                  </a:ext>
                </a:extLst>
              </a:tr>
              <a:tr h="261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93223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222.660.675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219.843.022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-2.817.653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182.164.980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662177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 Economía y Empresas de Menor Tamaño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64.724.432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61.947.072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-2.777.360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53.740.755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621249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Fondo de Innovación para Competitividad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151.296.283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151.279.236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-17.047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123.019.114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010488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Secretaría Ejecutiva Consejo Nacional de Innovación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962.537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-37.463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745.875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888326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Iniciativa Científica Millenium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12.098.958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12.113.175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14.217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9.558.234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287424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Consumidor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11.405.056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11.360.673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-44.383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10.390.430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465323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Pesca y Acuicultura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41.412.982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40.584.927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-828.055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32.931.363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91324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 Pesca y Acuicultura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36.401.193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35.917.636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-483.557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29.538.058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212520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Fondo de Administración Pesquero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10.120.291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9.775.793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-344.498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6.193.305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824634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Pesca y Acuicultura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38.290.370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40.389.077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2.098.707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30.381.836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694614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978.673.711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1.013.914.805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35.241.094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575.299.488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901979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Estadísticas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42.184.681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43.990.372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1.805.691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38.061.336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883042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Instituto Nacional de Estadísticas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40.364.617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41.723.304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1.358.687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36.540.741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498198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Censos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1.820.064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2.267.068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447.004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1.520.595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514235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Fiscalía Nacional Económica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6.981.152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6.826.704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-154.448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5.893.151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062833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Turismo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29.278.301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29.313.140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34.839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19.086.067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683557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Servicio Nacional de Turismo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20.001.618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20.079.828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78.210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14.674.319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18487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de Promoción Internacional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9.276.683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9.233.312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-43.371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4.411.748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447828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Cooperación Técnica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53.708.581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51.871.626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-1.836.955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42.846.030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940755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Innova Chile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44.758.093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44.041.436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-716.657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29.421.114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673659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Promoción de la Inversión Extranjera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4.915.078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4.657.424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-257.654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3.570.783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510156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la Propiedad Industrial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6.954.079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6.957.287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6.316.011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200833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Turismo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4.535.707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4.527.844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-7.863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3.674.534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107632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Insolvencia y Reemprendimiento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6.208.237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6.123.034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-85.203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5.121.295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198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56792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9120232F-255F-4BBB-858F-AB1E7A24A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39847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01: SUBSECRETARÍA DE ECONOMÍA Y EMPRESAS DE MENOR TAMAÑO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FCB54F9-61FF-4FDD-9D2E-3508E62D54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940647"/>
              </p:ext>
            </p:extLst>
          </p:nvPr>
        </p:nvGraphicFramePr>
        <p:xfrm>
          <a:off x="680691" y="1913052"/>
          <a:ext cx="7782618" cy="4324258"/>
        </p:xfrm>
        <a:graphic>
          <a:graphicData uri="http://schemas.openxmlformats.org/drawingml/2006/table">
            <a:tbl>
              <a:tblPr/>
              <a:tblGrid>
                <a:gridCol w="270606">
                  <a:extLst>
                    <a:ext uri="{9D8B030D-6E8A-4147-A177-3AD203B41FA5}">
                      <a16:colId xmlns:a16="http://schemas.microsoft.com/office/drawing/2014/main" val="90514898"/>
                    </a:ext>
                  </a:extLst>
                </a:gridCol>
                <a:gridCol w="270606">
                  <a:extLst>
                    <a:ext uri="{9D8B030D-6E8A-4147-A177-3AD203B41FA5}">
                      <a16:colId xmlns:a16="http://schemas.microsoft.com/office/drawing/2014/main" val="3862325656"/>
                    </a:ext>
                  </a:extLst>
                </a:gridCol>
                <a:gridCol w="270606">
                  <a:extLst>
                    <a:ext uri="{9D8B030D-6E8A-4147-A177-3AD203B41FA5}">
                      <a16:colId xmlns:a16="http://schemas.microsoft.com/office/drawing/2014/main" val="1925957081"/>
                    </a:ext>
                  </a:extLst>
                </a:gridCol>
                <a:gridCol w="2825122">
                  <a:extLst>
                    <a:ext uri="{9D8B030D-6E8A-4147-A177-3AD203B41FA5}">
                      <a16:colId xmlns:a16="http://schemas.microsoft.com/office/drawing/2014/main" val="2857706213"/>
                    </a:ext>
                  </a:extLst>
                </a:gridCol>
                <a:gridCol w="725223">
                  <a:extLst>
                    <a:ext uri="{9D8B030D-6E8A-4147-A177-3AD203B41FA5}">
                      <a16:colId xmlns:a16="http://schemas.microsoft.com/office/drawing/2014/main" val="3405842013"/>
                    </a:ext>
                  </a:extLst>
                </a:gridCol>
                <a:gridCol w="725223">
                  <a:extLst>
                    <a:ext uri="{9D8B030D-6E8A-4147-A177-3AD203B41FA5}">
                      <a16:colId xmlns:a16="http://schemas.microsoft.com/office/drawing/2014/main" val="944710287"/>
                    </a:ext>
                  </a:extLst>
                </a:gridCol>
                <a:gridCol w="725223">
                  <a:extLst>
                    <a:ext uri="{9D8B030D-6E8A-4147-A177-3AD203B41FA5}">
                      <a16:colId xmlns:a16="http://schemas.microsoft.com/office/drawing/2014/main" val="2949510914"/>
                    </a:ext>
                  </a:extLst>
                </a:gridCol>
                <a:gridCol w="649453">
                  <a:extLst>
                    <a:ext uri="{9D8B030D-6E8A-4147-A177-3AD203B41FA5}">
                      <a16:colId xmlns:a16="http://schemas.microsoft.com/office/drawing/2014/main" val="2930069398"/>
                    </a:ext>
                  </a:extLst>
                </a:gridCol>
                <a:gridCol w="660278">
                  <a:extLst>
                    <a:ext uri="{9D8B030D-6E8A-4147-A177-3AD203B41FA5}">
                      <a16:colId xmlns:a16="http://schemas.microsoft.com/office/drawing/2014/main" val="928926284"/>
                    </a:ext>
                  </a:extLst>
                </a:gridCol>
                <a:gridCol w="660278">
                  <a:extLst>
                    <a:ext uri="{9D8B030D-6E8A-4147-A177-3AD203B41FA5}">
                      <a16:colId xmlns:a16="http://schemas.microsoft.com/office/drawing/2014/main" val="1259860918"/>
                    </a:ext>
                  </a:extLst>
                </a:gridCol>
              </a:tblGrid>
              <a:tr h="1700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7659703"/>
                  </a:ext>
                </a:extLst>
              </a:tr>
              <a:tr h="2720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92576"/>
                  </a:ext>
                </a:extLst>
              </a:tr>
              <a:tr h="1700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64.724.432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61.947.072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-2.777.360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53.740.755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373469"/>
                  </a:ext>
                </a:extLst>
              </a:tr>
              <a:tr h="170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8.184.712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8.049.305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-135.407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7.579.174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177574"/>
                  </a:ext>
                </a:extLst>
              </a:tr>
              <a:tr h="170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2.237.166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2.057.307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-179.859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1.706.832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997673"/>
                  </a:ext>
                </a:extLst>
              </a:tr>
              <a:tr h="170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484882"/>
                  </a:ext>
                </a:extLst>
              </a:tr>
              <a:tr h="170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740597"/>
                  </a:ext>
                </a:extLst>
              </a:tr>
              <a:tr h="170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46.634.848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43.925.452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-2.709.396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37.040.848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145330"/>
                  </a:ext>
                </a:extLst>
              </a:tr>
              <a:tr h="170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17.876.986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17.876.986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17.316.015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516481"/>
                  </a:ext>
                </a:extLst>
              </a:tr>
              <a:tr h="170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349.126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349.126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349.126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830746"/>
                  </a:ext>
                </a:extLst>
              </a:tr>
              <a:tr h="170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Fomento Pesquero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17.527.860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17.527.860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16.966.889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417874"/>
                  </a:ext>
                </a:extLst>
              </a:tr>
              <a:tr h="170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26.455.941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23.330.817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-3.125.124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17.855.194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478108"/>
                  </a:ext>
                </a:extLst>
              </a:tr>
              <a:tr h="170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Estadísticas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335.254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335.254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335.254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312132"/>
                  </a:ext>
                </a:extLst>
              </a:tr>
              <a:tr h="170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FIE-Iniciativas de Fomento Integradas (CORFO)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4.742.988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2.561.421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-2.181.567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2.195.445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656561"/>
                  </a:ext>
                </a:extLst>
              </a:tr>
              <a:tr h="160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FIE-Programa Estratégico de Especialización Inteligente (CORFO)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3.591.821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3.580.345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-11.476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1.744.669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067960"/>
                  </a:ext>
                </a:extLst>
              </a:tr>
              <a:tr h="150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FIE-Sistema Integrado de Gestión Sanitaria Acuicultura SERNAPESCA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1.521.043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1.521.043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1.115.113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363664"/>
                  </a:ext>
                </a:extLst>
              </a:tr>
              <a:tr h="170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FIE-Innovación e IyD empresarial (Comité Innova)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1.394.563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1.394.563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823.506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48742"/>
                  </a:ext>
                </a:extLst>
              </a:tr>
              <a:tr h="170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FIE-Minería (CORFO)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3.743.415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3.205.018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-538.397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3.125.047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770257"/>
                  </a:ext>
                </a:extLst>
              </a:tr>
              <a:tr h="170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FIE-Minería (Subsecretaría de Minería)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1.018.342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1.018.342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800.000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208385"/>
                  </a:ext>
                </a:extLst>
              </a:tr>
              <a:tr h="170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FIE-Alimentos Saludables (Servicio Agrícola y Ganadero)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567.786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567.786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483.534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1663"/>
                  </a:ext>
                </a:extLst>
              </a:tr>
              <a:tr h="170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FIE-Alimentos Saludables (Subsecretaría de Agricultura)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1.518.706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1.518.706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942969"/>
                  </a:ext>
                </a:extLst>
              </a:tr>
              <a:tr h="170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FIE-Industria Solar (Subsecretaría de Energía)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903.976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903.976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903.976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441279"/>
                  </a:ext>
                </a:extLst>
              </a:tr>
              <a:tr h="170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FIE-Acuícola (SERNAPESCA)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3.835.713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3.835.713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3.017.020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870672"/>
                  </a:ext>
                </a:extLst>
              </a:tr>
              <a:tr h="170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072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FIE-Alimentos Sustentables (Subsecretaría de Agricultura)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99.611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99.611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99.611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194178"/>
                  </a:ext>
                </a:extLst>
              </a:tr>
              <a:tr h="170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075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CORFO - Escritorio Empresas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3.182.723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2.789.039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-393.684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2.212.019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052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84784"/>
            <a:ext cx="822960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FBE5CCE2-142F-452F-AEE3-A99966711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39847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01: SUBSECRETARÍA DE ECONOMÍA Y EMPRESAS DE MENOR TAMAÑO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EEB29EA-7BB3-4871-8037-5FD664C309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475668"/>
              </p:ext>
            </p:extLst>
          </p:nvPr>
        </p:nvGraphicFramePr>
        <p:xfrm>
          <a:off x="628649" y="1894898"/>
          <a:ext cx="7886701" cy="4004307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979117472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661675254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417047215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91039760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66190527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99498280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034074002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416054437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4039404211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4271258293"/>
                    </a:ext>
                  </a:extLst>
                </a:gridCol>
              </a:tblGrid>
              <a:tr h="1696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4591250"/>
                  </a:ext>
                </a:extLst>
              </a:tr>
              <a:tr h="2714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583944"/>
                  </a:ext>
                </a:extLst>
              </a:tr>
              <a:tr h="169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2.301.921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2.234.049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-67.872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1.869.639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197371"/>
                  </a:ext>
                </a:extLst>
              </a:tr>
              <a:tr h="169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Arbitral de Propiedad Industrial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547.317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547.317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440.683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785411"/>
                  </a:ext>
                </a:extLst>
              </a:tr>
              <a:tr h="169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la Productividad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1.071.430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1.071.430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905.823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318598"/>
                  </a:ext>
                </a:extLst>
              </a:tr>
              <a:tr h="169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del Fondo de Inversión Estratégica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461.700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405.451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-56.249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347.001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73318"/>
                  </a:ext>
                </a:extLst>
              </a:tr>
              <a:tr h="169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Agenda Digital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221.474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209.851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-11.623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176.132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895045"/>
                  </a:ext>
                </a:extLst>
              </a:tr>
              <a:tr h="169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961465"/>
                  </a:ext>
                </a:extLst>
              </a:tr>
              <a:tr h="169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OCDE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129654"/>
                  </a:ext>
                </a:extLst>
              </a:tr>
              <a:tr h="169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292.676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268.697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-23.979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183.260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989802"/>
                  </a:ext>
                </a:extLst>
              </a:tr>
              <a:tr h="169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206557"/>
                  </a:ext>
                </a:extLst>
              </a:tr>
              <a:tr h="169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539425"/>
                  </a:ext>
                </a:extLst>
              </a:tr>
              <a:tr h="169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57.638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-8.240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58.201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954131"/>
                  </a:ext>
                </a:extLst>
              </a:tr>
              <a:tr h="169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231.960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208.535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-23.425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117.597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21724"/>
                  </a:ext>
                </a:extLst>
              </a:tr>
              <a:tr h="169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1.843.200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1.735.956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018609"/>
                  </a:ext>
                </a:extLst>
              </a:tr>
              <a:tr h="169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1.843.200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1.735.956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732335"/>
                  </a:ext>
                </a:extLst>
              </a:tr>
              <a:tr h="169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FIE-Capital Minería (CORFO)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1.843.200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1.735.956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805449"/>
                  </a:ext>
                </a:extLst>
              </a:tr>
              <a:tr h="169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5.528.220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5.803.101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274.881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5.494.685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342936"/>
                  </a:ext>
                </a:extLst>
              </a:tr>
              <a:tr h="169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358.540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481.447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122.907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481.447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286612"/>
                  </a:ext>
                </a:extLst>
              </a:tr>
              <a:tr h="169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4.265.866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4.259.199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3.962.812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103553"/>
                  </a:ext>
                </a:extLst>
              </a:tr>
              <a:tr h="169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364.438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240.401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-124.037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230.619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3917227"/>
                  </a:ext>
                </a:extLst>
              </a:tr>
              <a:tr h="169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539.376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538.533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538.533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104586"/>
                  </a:ext>
                </a:extLst>
              </a:tr>
              <a:tr h="169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283.521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283.521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281.274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591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829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E5E3A3F-6979-41ED-A28B-CCCAF6CC2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62068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07: PROGRAMA FONDO DE INNOVACIÓN PARA LA COMPETITIVIDAD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02E8833-EBD7-4661-88E8-1DD8E5A038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641635"/>
              </p:ext>
            </p:extLst>
          </p:nvPr>
        </p:nvGraphicFramePr>
        <p:xfrm>
          <a:off x="628649" y="1988840"/>
          <a:ext cx="7886701" cy="3733845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592012552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131302307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708128964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74432516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82922803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46755637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319304438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934479130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715982160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380529783"/>
                    </a:ext>
                  </a:extLst>
                </a:gridCol>
              </a:tblGrid>
              <a:tr h="170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0304143"/>
                  </a:ext>
                </a:extLst>
              </a:tr>
              <a:tr h="2731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372571"/>
                  </a:ext>
                </a:extLst>
              </a:tr>
              <a:tr h="170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151.296.283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151.279.236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-17.047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123.019.114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148373"/>
                  </a:ext>
                </a:extLst>
              </a:tr>
              <a:tr h="170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536.934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514.544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-22.390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420.845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564123"/>
                  </a:ext>
                </a:extLst>
              </a:tr>
              <a:tr h="170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384.238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335.951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-48.287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150.552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398227"/>
                  </a:ext>
                </a:extLst>
              </a:tr>
              <a:tr h="170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150.344.331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150.344.331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122.366.181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572537"/>
                  </a:ext>
                </a:extLst>
              </a:tr>
              <a:tr h="170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1.053.060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1.053.060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903.138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002968"/>
                  </a:ext>
                </a:extLst>
              </a:tr>
              <a:tr h="170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1.053.060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1.053.060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903.138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428475"/>
                  </a:ext>
                </a:extLst>
              </a:tr>
              <a:tr h="170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149.278.301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149.278.301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121.463.043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792128"/>
                  </a:ext>
                </a:extLst>
              </a:tr>
              <a:tr h="170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de Interés Público - Comité Innova Chile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979.717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3.204.774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2.225.057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979.717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791734"/>
                  </a:ext>
                </a:extLst>
              </a:tr>
              <a:tr h="170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Empresarial - Comité Innova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27.827.214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27.304.077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-523.137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22.235.600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460767"/>
                  </a:ext>
                </a:extLst>
              </a:tr>
              <a:tr h="170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Empresarial - CORFO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24.310.513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24.310.513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20.184.622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684967"/>
                  </a:ext>
                </a:extLst>
              </a:tr>
              <a:tr h="170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Sensibilización del país sobre Innovación - CONICYT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694.687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694.687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694.687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139704"/>
                  </a:ext>
                </a:extLst>
              </a:tr>
              <a:tr h="170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Comité Innova Chile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6.264.425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5.135.017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-1.129.408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422810"/>
                  </a:ext>
                </a:extLst>
              </a:tr>
              <a:tr h="170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CONICYT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41.442.278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41.442.278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36.384.430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582463"/>
                  </a:ext>
                </a:extLst>
              </a:tr>
              <a:tr h="217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Subsecretaría de Agricultura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2.752.014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2.752.014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2.586.743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664214"/>
                  </a:ext>
                </a:extLst>
              </a:tr>
              <a:tr h="170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de Capital Humano - CONICYT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4.229.491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4.229.491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4.014.801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248872"/>
                  </a:ext>
                </a:extLst>
              </a:tr>
              <a:tr h="170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de Innovación - Instituto Nacional de Estadísticas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210.330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210.330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757211"/>
                  </a:ext>
                </a:extLst>
              </a:tr>
              <a:tr h="170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Iniciativa Científica Millenium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6.458.998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6.458.998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4.898.998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096248"/>
                  </a:ext>
                </a:extLst>
              </a:tr>
              <a:tr h="170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Impulso I+D - CONICYT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1.216.238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1.216.238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1.210.580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855380"/>
                  </a:ext>
                </a:extLst>
              </a:tr>
              <a:tr h="170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de Interés Público - CORFO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4.951.278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4.951.278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3.426.965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563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3331</TotalTime>
  <Words>8682</Words>
  <Application>Microsoft Office PowerPoint</Application>
  <PresentationFormat>Presentación en pantalla (4:3)</PresentationFormat>
  <Paragraphs>4972</Paragraphs>
  <Slides>32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9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NOVIEMBRE DE 2018 PARTIDA 07: MINISTERIO DE ECONOMÍA, FOMENTO Y TURISMO</vt:lpstr>
      <vt:lpstr>EJECUCIÓN ACUMULADA DE GASTOS A NOVIEMBRE DE 2018  PARTIDA 07 MINISTERIO DE ECONOMÍA, FOMENTO Y TURISMO</vt:lpstr>
      <vt:lpstr>EJECUCIÓN ACUMULADA DE GASTOS A NOVIEMBRE DE 2018  PARTIDA 07 MINISTERIO DE ECONOMÍA, FOMENTO Y TURISMO</vt:lpstr>
      <vt:lpstr>Presentación de PowerPoint</vt:lpstr>
      <vt:lpstr>EJECUCIÓN ACUMULADA DE GASTOS A NOVIEMBRE DE 2018  PARTIDA 07 MINISTERIO DE ECONOMÍA, FOMENTO Y TURISMO</vt:lpstr>
      <vt:lpstr>EJECUCIÓN ACUMULADA DE GASTOS A NOVIEMBRE DE 2018  PARTIDA 07 RESUMEN POR CAPÍTULOS</vt:lpstr>
      <vt:lpstr>EJECUCIÓN ACUMULADA DE GASTOS A NOVIEMBRE DE 2018  PARTIDA 07. CAPÍTULO 01. PROGRAMA 01: SUBSECRETARÍA DE ECONOMÍA Y EMPRESAS DE MENOR TAMAÑO</vt:lpstr>
      <vt:lpstr>EJECUCIÓN ACUMULADA DE GASTOS A NOVIEMBRE DE 2018  PARTIDA 07. CAPÍTULO 01. PROGRAMA 01: SUBSECRETARÍA DE ECONOMÍA Y EMPRESAS DE MENOR TAMAÑO</vt:lpstr>
      <vt:lpstr>EJECUCIÓN ACUMULADA DE GASTOS A NOVIEMBRE DE 2018  PARTIDA 07. CAPÍTULO 01. PROGRAMA 07: PROGRAMA FONDO DE INNOVACIÓN PARA LA COMPETITIVIDAD</vt:lpstr>
      <vt:lpstr>EJECUCIÓN ACUMULADA DE GASTOS A NOVIEMBRE DE 2018  PARTIDA 07. CAPÍTULO 01. PROGRAMA 07: PROGRAMA FONDO DE INNOVACIÓN PARA LA COMPETITIVIDAD</vt:lpstr>
      <vt:lpstr>EJECUCIÓN ACUMULADA DE GASTOS A NOVIEMBRE DE 2018  PARTIDA 07. CAPÍTULO 01. PROGRAMA 08: SECRETARÍA EJECUTIVA CONSEJO NACIONAL DE INNOVACIÓN</vt:lpstr>
      <vt:lpstr>EJECUCIÓN ACUMULADA DE GASTOS A NOVIEMBRE DE 2018  PARTIDA 07. CAPÍTULO 01. PROGRAMA 11: PROGRAMA INICIATIVA CIENTÍFICA MILLENIUM</vt:lpstr>
      <vt:lpstr>EJECUCIÓN ACUMULADA DE GASTOS A NOVIEMBRE DE 2018  PARTIDA 07. CAPÍTULO 02. PROGRAMA 01: SERVICIO NACIONAL DEL CONSUMIDOR</vt:lpstr>
      <vt:lpstr>EJECUCIÓN ACUMULADA DE GASTOS A NOVIEMBRE DE 2018  PARTIDA 07. CAPÍTULO 03. PROGRAMA 01: SUBSECRETARÍA DE PESCA Y ACUICULTURA</vt:lpstr>
      <vt:lpstr>EJECUCIÓN ACUMULADA DE GASTOS A NOVIEMBRE DE 2018  PARTIDA 07. CAPÍTULO 03. PROGRAMA 02: FONDO DE ADMINISTRACIÓN PESQUERO</vt:lpstr>
      <vt:lpstr>EJECUCIÓN ACUMULADA DE GASTOS A NOVIEMBRE DE 2018  PARTIDA 07. CAPÍTULO 04. PROGRAMA 01: SERVICIO NACIONAL DE PESCA Y ACUICULTURA</vt:lpstr>
      <vt:lpstr>EJECUCIÓN ACUMULADA DE GASTOS A NOVIEMBRE DE 2018  PARTIDA 07. CAPÍTULO 06. PROGRAMA 01: CORPORACIÓN DE FOMENTO DE LA PRODUCCIÓN</vt:lpstr>
      <vt:lpstr>EJECUCIÓN ACUMULADA DE GASTOS A NOVIEMBRE DE 2018  PARTIDA 07. CAPÍTULO 06. PROGRAMA 01: CORPORACIÓN DE FOMENTO DE LA PRODUCCIÓN</vt:lpstr>
      <vt:lpstr>EJECUCIÓN ACUMULADA DE GASTOS A NOVIEMBRE DE 2018  PARTIDA 07. CAPÍTULO 06. PROGRAMA 01: CORPORACIÓN DE FOMENTO DE LA PRODUCCIÓN</vt:lpstr>
      <vt:lpstr>EJECUCIÓN ACUMULADA DE GASTOS A NOVIEMBRE DE 2018  PARTIDA 07. CAPÍTULO 06. PROGRAMA 01: CORPORACIÓN DE FOMENTO DE LA PRODUCCIÓN</vt:lpstr>
      <vt:lpstr>EJECUCIÓN ACUMULADA DE GASTOS A NOVIEMBRE DE 2018  PARTIDA 07. CAPÍTULO 07. PROGRAMA 01: INSTITUTO NACIONAL DE ESTADÍSTICAS</vt:lpstr>
      <vt:lpstr>EJECUCIÓN ACUMULADA DE GASTOS A NOVIEMBRE DE 2018  PARTIDA 07. CAPÍTULO 07. PROGRAMA 01: INSTITUTO NACIONAL DE ESTADÍSTICAS</vt:lpstr>
      <vt:lpstr>EJECUCIÓN ACUMULADA DE GASTOS A NOVIEMBRE DE 2018  PARTIDA 07. CAPÍTULO 07. PROGRAMA 02: PROGRAMA CENSOS</vt:lpstr>
      <vt:lpstr>EJECUCIÓN ACUMULADA DE GASTOS A NOVIEMBRE DE 2018  PARTIDA 07. CAPÍTULO 07. PROGRAMA 08: FISCALÍA NACIONAL ECONÓMICA</vt:lpstr>
      <vt:lpstr>EJECUCIÓN ACUMULADA DE GASTOS A NOVIEMBRE DE 2018  PARTIDA 07. CAPÍTULO 09. PROGRAMA 01: SERVICIO NACIONAL DE TURISMO</vt:lpstr>
      <vt:lpstr>EJECUCIÓN ACUMULADA DE GASTOS A NOVIEMBRE DE 2018  PARTIDA 07. CAPÍTULO 09. PROGRAMA 03: PROGRAMA DE PROMOCIÓN INTERNACIONAL</vt:lpstr>
      <vt:lpstr>EJECUCIÓN ACUMULADA DE GASTOS A NOVIEMBRE DE 2018  PARTIDA 07. CAPÍTULO 16. PROGRAMA 01: SERVICIO DE COOPERACIÓN TÉCNICA</vt:lpstr>
      <vt:lpstr>EJECUCIÓN ACUMULADA DE GASTOS A NOVIEMBRE DE 2018  PARTIDA 07. CAPÍTULO 19. PROGRAMA 01: COMITÉ INNOVA CHILE</vt:lpstr>
      <vt:lpstr>EJECUCIÓN ACUMULADA DE GASTOS A NOVIEMBRE DE 2018  PARTIDA 07. CAPÍTULO 21. PROGRAMA 01: AGENCIA DE PROMOCIÓN DE LA INVERSIÓN EXTRANJERA</vt:lpstr>
      <vt:lpstr>EJECUCIÓN ACUMULADA DE GASTOS A NOVIEMBRE DE 2018  PARTIDA 07. CAPÍTULO 23. PROGRAMA 01: INSTITUTO NACIONAL DE PROPIEDAD INDUSTRIAL</vt:lpstr>
      <vt:lpstr>EJECUCIÓN ACUMULADA DE GASTOS A NOVIEMBRE DE 2018  PARTIDA 07. CAPÍTULO 24. PROGRAMA 01: SUBSECRETARÍA DE TURISMO</vt:lpstr>
      <vt:lpstr>EJECUCIÓN ACUMULADA DE GASTOS A NOVIEMBRE DE 2018  PARTIDA 07. CAPÍTULO 25. PROGRAMA 01: SUPERINTENDENCIA DE INSOLVENCIA Y REEMPRENDIMIENTO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209</cp:revision>
  <cp:lastPrinted>2016-07-04T14:42:46Z</cp:lastPrinted>
  <dcterms:created xsi:type="dcterms:W3CDTF">2016-06-23T13:38:47Z</dcterms:created>
  <dcterms:modified xsi:type="dcterms:W3CDTF">2019-01-17T18:16:24Z</dcterms:modified>
</cp:coreProperties>
</file>