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6"/>
  </p:notesMasterIdLst>
  <p:handoutMasterIdLst>
    <p:handoutMasterId r:id="rId37"/>
  </p:handoutMasterIdLst>
  <p:sldIdLst>
    <p:sldId id="256" r:id="rId3"/>
    <p:sldId id="298" r:id="rId4"/>
    <p:sldId id="300" r:id="rId5"/>
    <p:sldId id="301" r:id="rId6"/>
    <p:sldId id="264" r:id="rId7"/>
    <p:sldId id="263" r:id="rId8"/>
    <p:sldId id="265" r:id="rId9"/>
    <p:sldId id="304" r:id="rId10"/>
    <p:sldId id="269" r:id="rId11"/>
    <p:sldId id="271" r:id="rId12"/>
    <p:sldId id="273" r:id="rId13"/>
    <p:sldId id="274" r:id="rId14"/>
    <p:sldId id="275" r:id="rId15"/>
    <p:sldId id="276" r:id="rId16"/>
    <p:sldId id="278" r:id="rId17"/>
    <p:sldId id="272" r:id="rId18"/>
    <p:sldId id="280" r:id="rId19"/>
    <p:sldId id="281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7" r:id="rId32"/>
    <p:sldId id="303" r:id="rId33"/>
    <p:sldId id="295" r:id="rId34"/>
    <p:sldId id="296" r:id="rId3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16-01-2019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16-01-2019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16-01-2019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16-01-2019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16-01-2019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16-01-2019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16-01-2019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16-01-2019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16-01-2019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16-01-2019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16-01-2019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16-01-2019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16-01-2019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16-01-2019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16-01-2019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NOVIEMBRE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>
                <a:latin typeface="+mn-lt"/>
              </a:rPr>
              <a:t>05: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INTERIOR Y SEGURIDAD 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01: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DESARROLLO REGIONAL Y ADMINISTRATIVO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304217A-D675-40F9-B575-35679E5ED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467049"/>
              </p:ext>
            </p:extLst>
          </p:nvPr>
        </p:nvGraphicFramePr>
        <p:xfrm>
          <a:off x="840070" y="1916832"/>
          <a:ext cx="7463860" cy="4351340"/>
        </p:xfrm>
        <a:graphic>
          <a:graphicData uri="http://schemas.openxmlformats.org/drawingml/2006/table">
            <a:tbl>
              <a:tblPr/>
              <a:tblGrid>
                <a:gridCol w="247763">
                  <a:extLst>
                    <a:ext uri="{9D8B030D-6E8A-4147-A177-3AD203B41FA5}">
                      <a16:colId xmlns:a16="http://schemas.microsoft.com/office/drawing/2014/main" val="1137215713"/>
                    </a:ext>
                  </a:extLst>
                </a:gridCol>
                <a:gridCol w="247763">
                  <a:extLst>
                    <a:ext uri="{9D8B030D-6E8A-4147-A177-3AD203B41FA5}">
                      <a16:colId xmlns:a16="http://schemas.microsoft.com/office/drawing/2014/main" val="703004476"/>
                    </a:ext>
                  </a:extLst>
                </a:gridCol>
                <a:gridCol w="247763">
                  <a:extLst>
                    <a:ext uri="{9D8B030D-6E8A-4147-A177-3AD203B41FA5}">
                      <a16:colId xmlns:a16="http://schemas.microsoft.com/office/drawing/2014/main" val="1917634088"/>
                    </a:ext>
                  </a:extLst>
                </a:gridCol>
                <a:gridCol w="2704746">
                  <a:extLst>
                    <a:ext uri="{9D8B030D-6E8A-4147-A177-3AD203B41FA5}">
                      <a16:colId xmlns:a16="http://schemas.microsoft.com/office/drawing/2014/main" val="383652296"/>
                    </a:ext>
                  </a:extLst>
                </a:gridCol>
                <a:gridCol w="691672">
                  <a:extLst>
                    <a:ext uri="{9D8B030D-6E8A-4147-A177-3AD203B41FA5}">
                      <a16:colId xmlns:a16="http://schemas.microsoft.com/office/drawing/2014/main" val="2948294177"/>
                    </a:ext>
                  </a:extLst>
                </a:gridCol>
                <a:gridCol w="691672">
                  <a:extLst>
                    <a:ext uri="{9D8B030D-6E8A-4147-A177-3AD203B41FA5}">
                      <a16:colId xmlns:a16="http://schemas.microsoft.com/office/drawing/2014/main" val="1128720524"/>
                    </a:ext>
                  </a:extLst>
                </a:gridCol>
                <a:gridCol w="691672">
                  <a:extLst>
                    <a:ext uri="{9D8B030D-6E8A-4147-A177-3AD203B41FA5}">
                      <a16:colId xmlns:a16="http://schemas.microsoft.com/office/drawing/2014/main" val="3950503820"/>
                    </a:ext>
                  </a:extLst>
                </a:gridCol>
                <a:gridCol w="701995">
                  <a:extLst>
                    <a:ext uri="{9D8B030D-6E8A-4147-A177-3AD203B41FA5}">
                      <a16:colId xmlns:a16="http://schemas.microsoft.com/office/drawing/2014/main" val="3173374536"/>
                    </a:ext>
                  </a:extLst>
                </a:gridCol>
                <a:gridCol w="619407">
                  <a:extLst>
                    <a:ext uri="{9D8B030D-6E8A-4147-A177-3AD203B41FA5}">
                      <a16:colId xmlns:a16="http://schemas.microsoft.com/office/drawing/2014/main" val="2555766926"/>
                    </a:ext>
                  </a:extLst>
                </a:gridCol>
                <a:gridCol w="619407">
                  <a:extLst>
                    <a:ext uri="{9D8B030D-6E8A-4147-A177-3AD203B41FA5}">
                      <a16:colId xmlns:a16="http://schemas.microsoft.com/office/drawing/2014/main" val="2126727576"/>
                    </a:ext>
                  </a:extLst>
                </a:gridCol>
              </a:tblGrid>
              <a:tr h="1548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583209"/>
                  </a:ext>
                </a:extLst>
              </a:tr>
              <a:tr h="5264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019415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44.516.403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46.172.699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1.656.296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44.215.627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409499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13.674.621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13.393.420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-281.201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12.184.106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200429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2.828.152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3.406.550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578.398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2.398.569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28778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856985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604496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213.329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623.993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410.664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237.457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291228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213.329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260.743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47.414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227.425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106,6%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368274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en Desarrollo Regional y Comunal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13.017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130000,0%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818314"/>
                  </a:ext>
                </a:extLst>
              </a:tr>
              <a:tr h="26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Revitalización de Barrios e Infraestructura Patrimonial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124.504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158.901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34.397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134.201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898059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Donación Española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88.815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88.815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80.224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073210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908790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Banco Interamericano de Desarrollo (BID)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124562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296.273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509.216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212.943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374.472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625178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34.528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50.775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82.941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141346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54.094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48.964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51.694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1007,7%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06415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31.345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26.215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30.987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336061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147.447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89.564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107.818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422862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193.602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191.027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-2.575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101.032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832454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27.504.028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27.992.878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488.850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28.774.381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104,6%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249529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22.859.227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22.719.945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-139.282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22.758.677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789541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4.381.061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4.372.521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-8.540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4.710.351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041537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262.740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401.510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138.770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806.456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671593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498.902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497.902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498.897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49889,7%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777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02: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FORTALECIMIENTO DE LA GESTIÓN SUBNACIONAL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60ADEB4-A304-4FC7-B2D3-A601D9146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600175"/>
              </p:ext>
            </p:extLst>
          </p:nvPr>
        </p:nvGraphicFramePr>
        <p:xfrm>
          <a:off x="628650" y="1934607"/>
          <a:ext cx="7886699" cy="2966434"/>
        </p:xfrm>
        <a:graphic>
          <a:graphicData uri="http://schemas.openxmlformats.org/drawingml/2006/table">
            <a:tbl>
              <a:tblPr/>
              <a:tblGrid>
                <a:gridCol w="261799">
                  <a:extLst>
                    <a:ext uri="{9D8B030D-6E8A-4147-A177-3AD203B41FA5}">
                      <a16:colId xmlns:a16="http://schemas.microsoft.com/office/drawing/2014/main" val="2442258134"/>
                    </a:ext>
                  </a:extLst>
                </a:gridCol>
                <a:gridCol w="261799">
                  <a:extLst>
                    <a:ext uri="{9D8B030D-6E8A-4147-A177-3AD203B41FA5}">
                      <a16:colId xmlns:a16="http://schemas.microsoft.com/office/drawing/2014/main" val="4245811729"/>
                    </a:ext>
                  </a:extLst>
                </a:gridCol>
                <a:gridCol w="261799">
                  <a:extLst>
                    <a:ext uri="{9D8B030D-6E8A-4147-A177-3AD203B41FA5}">
                      <a16:colId xmlns:a16="http://schemas.microsoft.com/office/drawing/2014/main" val="380862855"/>
                    </a:ext>
                  </a:extLst>
                </a:gridCol>
                <a:gridCol w="2857974">
                  <a:extLst>
                    <a:ext uri="{9D8B030D-6E8A-4147-A177-3AD203B41FA5}">
                      <a16:colId xmlns:a16="http://schemas.microsoft.com/office/drawing/2014/main" val="166693410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1262009609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2728750286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2025048372"/>
                    </a:ext>
                  </a:extLst>
                </a:gridCol>
                <a:gridCol w="741764">
                  <a:extLst>
                    <a:ext uri="{9D8B030D-6E8A-4147-A177-3AD203B41FA5}">
                      <a16:colId xmlns:a16="http://schemas.microsoft.com/office/drawing/2014/main" val="2478621121"/>
                    </a:ext>
                  </a:extLst>
                </a:gridCol>
                <a:gridCol w="654498">
                  <a:extLst>
                    <a:ext uri="{9D8B030D-6E8A-4147-A177-3AD203B41FA5}">
                      <a16:colId xmlns:a16="http://schemas.microsoft.com/office/drawing/2014/main" val="3557470005"/>
                    </a:ext>
                  </a:extLst>
                </a:gridCol>
                <a:gridCol w="654498">
                  <a:extLst>
                    <a:ext uri="{9D8B030D-6E8A-4147-A177-3AD203B41FA5}">
                      <a16:colId xmlns:a16="http://schemas.microsoft.com/office/drawing/2014/main" val="3516314192"/>
                    </a:ext>
                  </a:extLst>
                </a:gridCol>
              </a:tblGrid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021869"/>
                  </a:ext>
                </a:extLst>
              </a:tr>
              <a:tr h="5563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414380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8.670.842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9.088.887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4.057.548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666317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2.977.180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294840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2.977.180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384848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Academia Capacitación Municipal y Regional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1.801.685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1.831.685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453.806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386453"/>
                  </a:ext>
                </a:extLst>
              </a:tr>
              <a:tr h="278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Acreditación de Calidad de Servicios Municipales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189.928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189.928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71.227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210731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 Becas - Ley N°20.742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2.561.935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2.561.935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1.701.940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495453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(Prevención y Mitigación de Riesgos)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354.418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354.418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189.125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974049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Modernización)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2.700.164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2.670.164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561.082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735917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661.323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384531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661.323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385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Modernización)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661.323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071602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41904,5%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14370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41904,5%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652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03: PROGRAMA DE DESARROLLO LOCAL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52805CE-4570-49AD-819E-907377F175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171342"/>
              </p:ext>
            </p:extLst>
          </p:nvPr>
        </p:nvGraphicFramePr>
        <p:xfrm>
          <a:off x="826741" y="1915892"/>
          <a:ext cx="7490518" cy="4351340"/>
        </p:xfrm>
        <a:graphic>
          <a:graphicData uri="http://schemas.openxmlformats.org/drawingml/2006/table">
            <a:tbl>
              <a:tblPr/>
              <a:tblGrid>
                <a:gridCol w="248648">
                  <a:extLst>
                    <a:ext uri="{9D8B030D-6E8A-4147-A177-3AD203B41FA5}">
                      <a16:colId xmlns:a16="http://schemas.microsoft.com/office/drawing/2014/main" val="2126680490"/>
                    </a:ext>
                  </a:extLst>
                </a:gridCol>
                <a:gridCol w="248648">
                  <a:extLst>
                    <a:ext uri="{9D8B030D-6E8A-4147-A177-3AD203B41FA5}">
                      <a16:colId xmlns:a16="http://schemas.microsoft.com/office/drawing/2014/main" val="2995292782"/>
                    </a:ext>
                  </a:extLst>
                </a:gridCol>
                <a:gridCol w="248648">
                  <a:extLst>
                    <a:ext uri="{9D8B030D-6E8A-4147-A177-3AD203B41FA5}">
                      <a16:colId xmlns:a16="http://schemas.microsoft.com/office/drawing/2014/main" val="3501797458"/>
                    </a:ext>
                  </a:extLst>
                </a:gridCol>
                <a:gridCol w="2714406">
                  <a:extLst>
                    <a:ext uri="{9D8B030D-6E8A-4147-A177-3AD203B41FA5}">
                      <a16:colId xmlns:a16="http://schemas.microsoft.com/office/drawing/2014/main" val="3501725611"/>
                    </a:ext>
                  </a:extLst>
                </a:gridCol>
                <a:gridCol w="694142">
                  <a:extLst>
                    <a:ext uri="{9D8B030D-6E8A-4147-A177-3AD203B41FA5}">
                      <a16:colId xmlns:a16="http://schemas.microsoft.com/office/drawing/2014/main" val="1586189024"/>
                    </a:ext>
                  </a:extLst>
                </a:gridCol>
                <a:gridCol w="694142">
                  <a:extLst>
                    <a:ext uri="{9D8B030D-6E8A-4147-A177-3AD203B41FA5}">
                      <a16:colId xmlns:a16="http://schemas.microsoft.com/office/drawing/2014/main" val="808248788"/>
                    </a:ext>
                  </a:extLst>
                </a:gridCol>
                <a:gridCol w="694142">
                  <a:extLst>
                    <a:ext uri="{9D8B030D-6E8A-4147-A177-3AD203B41FA5}">
                      <a16:colId xmlns:a16="http://schemas.microsoft.com/office/drawing/2014/main" val="3997105187"/>
                    </a:ext>
                  </a:extLst>
                </a:gridCol>
                <a:gridCol w="704502">
                  <a:extLst>
                    <a:ext uri="{9D8B030D-6E8A-4147-A177-3AD203B41FA5}">
                      <a16:colId xmlns:a16="http://schemas.microsoft.com/office/drawing/2014/main" val="1775608944"/>
                    </a:ext>
                  </a:extLst>
                </a:gridCol>
                <a:gridCol w="621620">
                  <a:extLst>
                    <a:ext uri="{9D8B030D-6E8A-4147-A177-3AD203B41FA5}">
                      <a16:colId xmlns:a16="http://schemas.microsoft.com/office/drawing/2014/main" val="2165025079"/>
                    </a:ext>
                  </a:extLst>
                </a:gridCol>
                <a:gridCol w="621620">
                  <a:extLst>
                    <a:ext uri="{9D8B030D-6E8A-4147-A177-3AD203B41FA5}">
                      <a16:colId xmlns:a16="http://schemas.microsoft.com/office/drawing/2014/main" val="352124083"/>
                    </a:ext>
                  </a:extLst>
                </a:gridCol>
              </a:tblGrid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558234"/>
                  </a:ext>
                </a:extLst>
              </a:tr>
              <a:tr h="2486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713651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182.961.999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229.255.140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46.293.141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172.920.007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60830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70.870.515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-1.357.559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68.501.694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681181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132.809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132.809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132.809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836879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la Dirección de Arquitectura - MOP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66.402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66.402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66.402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6234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Consejo de Monumentos 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66.407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66.407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66.407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825077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70.737.706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-1.490.368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68.368.885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955140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(Compensación por Predios Exentos)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62.744.676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62.744.676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62.725.444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686437"/>
                  </a:ext>
                </a:extLst>
              </a:tr>
              <a:tr h="248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Esterilización y Atención Sanitaria de Animales de Compañia)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9.483.398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7.993.030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-1.490.368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5.643.441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14022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5.537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96032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5.537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40610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2.695.540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79748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2.695.540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46697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2.695.540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11366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100.592.065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139.881.186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39.289.121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93.366.191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67620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100.592.065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139.881.186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39.289.121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93.366.191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643460"/>
                  </a:ext>
                </a:extLst>
              </a:tr>
              <a:tr h="248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Mejoramiento Urbano y Equipamiento Comunal)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36.807.564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53.281.723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16.474.159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35.122.384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737462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Mejoramiento de Barrios)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23.296.820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41.244.591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17.947.771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25.270.178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108,5%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71682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(Fondo Recuperación de Ciudades)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14.675.062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19.675.062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12.771.942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226760"/>
                  </a:ext>
                </a:extLst>
              </a:tr>
              <a:tr h="248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(Fondo de Incentivo al Mejoramiento de la Gestión Municipal)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16.956.803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16.956.803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16.956.803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385197"/>
                  </a:ext>
                </a:extLst>
              </a:tr>
              <a:tr h="248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Revitalización de Barrios e Infraestructura Patrimonial Emblemática)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8.855.816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8.723.007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-132.809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3.244.884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67652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8.351.503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8.350.503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8.351.045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835104,5%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418427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8.351.503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8.350.503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8.351.045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835104,5%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76712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230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217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     	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05: TRANSFERENCIAS A LOS GOBIERNOS REGIONALES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0AF2C4C-0BC6-4E9D-A3E9-638B7B6464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069718"/>
              </p:ext>
            </p:extLst>
          </p:nvPr>
        </p:nvGraphicFramePr>
        <p:xfrm>
          <a:off x="827584" y="1917512"/>
          <a:ext cx="7488831" cy="4356656"/>
        </p:xfrm>
        <a:graphic>
          <a:graphicData uri="http://schemas.openxmlformats.org/drawingml/2006/table">
            <a:tbl>
              <a:tblPr/>
              <a:tblGrid>
                <a:gridCol w="248592">
                  <a:extLst>
                    <a:ext uri="{9D8B030D-6E8A-4147-A177-3AD203B41FA5}">
                      <a16:colId xmlns:a16="http://schemas.microsoft.com/office/drawing/2014/main" val="1511248280"/>
                    </a:ext>
                  </a:extLst>
                </a:gridCol>
                <a:gridCol w="248592">
                  <a:extLst>
                    <a:ext uri="{9D8B030D-6E8A-4147-A177-3AD203B41FA5}">
                      <a16:colId xmlns:a16="http://schemas.microsoft.com/office/drawing/2014/main" val="2319346078"/>
                    </a:ext>
                  </a:extLst>
                </a:gridCol>
                <a:gridCol w="248592">
                  <a:extLst>
                    <a:ext uri="{9D8B030D-6E8A-4147-A177-3AD203B41FA5}">
                      <a16:colId xmlns:a16="http://schemas.microsoft.com/office/drawing/2014/main" val="2780580145"/>
                    </a:ext>
                  </a:extLst>
                </a:gridCol>
                <a:gridCol w="2713795">
                  <a:extLst>
                    <a:ext uri="{9D8B030D-6E8A-4147-A177-3AD203B41FA5}">
                      <a16:colId xmlns:a16="http://schemas.microsoft.com/office/drawing/2014/main" val="1983664297"/>
                    </a:ext>
                  </a:extLst>
                </a:gridCol>
                <a:gridCol w="693985">
                  <a:extLst>
                    <a:ext uri="{9D8B030D-6E8A-4147-A177-3AD203B41FA5}">
                      <a16:colId xmlns:a16="http://schemas.microsoft.com/office/drawing/2014/main" val="4051842460"/>
                    </a:ext>
                  </a:extLst>
                </a:gridCol>
                <a:gridCol w="693985">
                  <a:extLst>
                    <a:ext uri="{9D8B030D-6E8A-4147-A177-3AD203B41FA5}">
                      <a16:colId xmlns:a16="http://schemas.microsoft.com/office/drawing/2014/main" val="1004146663"/>
                    </a:ext>
                  </a:extLst>
                </a:gridCol>
                <a:gridCol w="693985">
                  <a:extLst>
                    <a:ext uri="{9D8B030D-6E8A-4147-A177-3AD203B41FA5}">
                      <a16:colId xmlns:a16="http://schemas.microsoft.com/office/drawing/2014/main" val="1003749240"/>
                    </a:ext>
                  </a:extLst>
                </a:gridCol>
                <a:gridCol w="704343">
                  <a:extLst>
                    <a:ext uri="{9D8B030D-6E8A-4147-A177-3AD203B41FA5}">
                      <a16:colId xmlns:a16="http://schemas.microsoft.com/office/drawing/2014/main" val="198637127"/>
                    </a:ext>
                  </a:extLst>
                </a:gridCol>
                <a:gridCol w="621481">
                  <a:extLst>
                    <a:ext uri="{9D8B030D-6E8A-4147-A177-3AD203B41FA5}">
                      <a16:colId xmlns:a16="http://schemas.microsoft.com/office/drawing/2014/main" val="4219184099"/>
                    </a:ext>
                  </a:extLst>
                </a:gridCol>
                <a:gridCol w="621481">
                  <a:extLst>
                    <a:ext uri="{9D8B030D-6E8A-4147-A177-3AD203B41FA5}">
                      <a16:colId xmlns:a16="http://schemas.microsoft.com/office/drawing/2014/main" val="2604399831"/>
                    </a:ext>
                  </a:extLst>
                </a:gridCol>
              </a:tblGrid>
              <a:tr h="1445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250397"/>
                  </a:ext>
                </a:extLst>
              </a:tr>
              <a:tr h="4915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208998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142.217.235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-28.291.641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104.279.929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499903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22.527.705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22.527.705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18.856.524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855883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22.527.705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22.527.705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18.856.524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760645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Consejo de Monumentos 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193.516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193.516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193.516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850298"/>
                  </a:ext>
                </a:extLst>
              </a:tr>
              <a:tr h="245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01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818.353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818.353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353.218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989005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- Programa 01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20.054.653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20.054.653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17.503.313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657486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I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445601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II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41.375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568586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III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825010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IV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645554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109.912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109.912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17.261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249629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VI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229869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VII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22.420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22.420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22.420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400963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VIII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327.266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327.266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190.600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98850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IX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825641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73.080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73.080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73.080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298320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XI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54.991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54.991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54.991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982184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XII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145.385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145.385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76.917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918874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Metropolitana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198.754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198.754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705712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XIV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105.500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105.500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21.833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747957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XV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377721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115.713.936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-54.794.940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85.423.405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538201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28.252.457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94.103.801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65.851.344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85.423.405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302,4%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165084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7.229.800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5.690.800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6.304.524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409,7%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685694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2.052.000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4.008.817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1.956.817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4.005.963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195,2%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231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05: TRANSFERENCIAS A LOS GOBIERNOS REGIONALES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A14901D-C184-4EF1-8E21-BA63D4101F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811123"/>
              </p:ext>
            </p:extLst>
          </p:nvPr>
        </p:nvGraphicFramePr>
        <p:xfrm>
          <a:off x="755576" y="1825629"/>
          <a:ext cx="7560840" cy="4452913"/>
        </p:xfrm>
        <a:graphic>
          <a:graphicData uri="http://schemas.openxmlformats.org/drawingml/2006/table">
            <a:tbl>
              <a:tblPr/>
              <a:tblGrid>
                <a:gridCol w="250981">
                  <a:extLst>
                    <a:ext uri="{9D8B030D-6E8A-4147-A177-3AD203B41FA5}">
                      <a16:colId xmlns:a16="http://schemas.microsoft.com/office/drawing/2014/main" val="814666845"/>
                    </a:ext>
                  </a:extLst>
                </a:gridCol>
                <a:gridCol w="250981">
                  <a:extLst>
                    <a:ext uri="{9D8B030D-6E8A-4147-A177-3AD203B41FA5}">
                      <a16:colId xmlns:a16="http://schemas.microsoft.com/office/drawing/2014/main" val="274600133"/>
                    </a:ext>
                  </a:extLst>
                </a:gridCol>
                <a:gridCol w="250981">
                  <a:extLst>
                    <a:ext uri="{9D8B030D-6E8A-4147-A177-3AD203B41FA5}">
                      <a16:colId xmlns:a16="http://schemas.microsoft.com/office/drawing/2014/main" val="1225702828"/>
                    </a:ext>
                  </a:extLst>
                </a:gridCol>
                <a:gridCol w="2739889">
                  <a:extLst>
                    <a:ext uri="{9D8B030D-6E8A-4147-A177-3AD203B41FA5}">
                      <a16:colId xmlns:a16="http://schemas.microsoft.com/office/drawing/2014/main" val="2490774306"/>
                    </a:ext>
                  </a:extLst>
                </a:gridCol>
                <a:gridCol w="700659">
                  <a:extLst>
                    <a:ext uri="{9D8B030D-6E8A-4147-A177-3AD203B41FA5}">
                      <a16:colId xmlns:a16="http://schemas.microsoft.com/office/drawing/2014/main" val="3862012853"/>
                    </a:ext>
                  </a:extLst>
                </a:gridCol>
                <a:gridCol w="700659">
                  <a:extLst>
                    <a:ext uri="{9D8B030D-6E8A-4147-A177-3AD203B41FA5}">
                      <a16:colId xmlns:a16="http://schemas.microsoft.com/office/drawing/2014/main" val="2402143052"/>
                    </a:ext>
                  </a:extLst>
                </a:gridCol>
                <a:gridCol w="700659">
                  <a:extLst>
                    <a:ext uri="{9D8B030D-6E8A-4147-A177-3AD203B41FA5}">
                      <a16:colId xmlns:a16="http://schemas.microsoft.com/office/drawing/2014/main" val="2804214534"/>
                    </a:ext>
                  </a:extLst>
                </a:gridCol>
                <a:gridCol w="711117">
                  <a:extLst>
                    <a:ext uri="{9D8B030D-6E8A-4147-A177-3AD203B41FA5}">
                      <a16:colId xmlns:a16="http://schemas.microsoft.com/office/drawing/2014/main" val="855970227"/>
                    </a:ext>
                  </a:extLst>
                </a:gridCol>
                <a:gridCol w="627457">
                  <a:extLst>
                    <a:ext uri="{9D8B030D-6E8A-4147-A177-3AD203B41FA5}">
                      <a16:colId xmlns:a16="http://schemas.microsoft.com/office/drawing/2014/main" val="2529437782"/>
                    </a:ext>
                  </a:extLst>
                </a:gridCol>
                <a:gridCol w="627457">
                  <a:extLst>
                    <a:ext uri="{9D8B030D-6E8A-4147-A177-3AD203B41FA5}">
                      <a16:colId xmlns:a16="http://schemas.microsoft.com/office/drawing/2014/main" val="3038937799"/>
                    </a:ext>
                  </a:extLst>
                </a:gridCol>
              </a:tblGrid>
              <a:tr h="1452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802128"/>
                  </a:ext>
                </a:extLst>
              </a:tr>
              <a:tr h="4937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22219"/>
                  </a:ext>
                </a:extLst>
              </a:tr>
              <a:tr h="14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974.700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6.199.757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5.225.057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6.199.757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636,1%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143055"/>
                  </a:ext>
                </a:extLst>
              </a:tr>
              <a:tr h="14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8.945.587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6.380.587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8.945.587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348,8%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1578"/>
                  </a:ext>
                </a:extLst>
              </a:tr>
              <a:tr h="14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2.667.600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8.687.776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6.020.176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7.977.910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299,1%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6103"/>
                  </a:ext>
                </a:extLst>
              </a:tr>
              <a:tr h="14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5.388.342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4.977.942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3.959.507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964,8%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768441"/>
                  </a:ext>
                </a:extLst>
              </a:tr>
              <a:tr h="14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769.500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2.019.553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1.250.053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2.019.553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262,5%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794261"/>
                  </a:ext>
                </a:extLst>
              </a:tr>
              <a:tr h="14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VIII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3.731.562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10.004.806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6.273.244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10.004.806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268,1%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952134"/>
                  </a:ext>
                </a:extLst>
              </a:tr>
              <a:tr h="14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IX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9.119.696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6.554.696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9.119.696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355,5%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186012"/>
                  </a:ext>
                </a:extLst>
              </a:tr>
              <a:tr h="14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8.395.697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5.830.697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8.339.778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325,1%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759105"/>
                  </a:ext>
                </a:extLst>
              </a:tr>
              <a:tr h="14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1.920.159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1.099.359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1.920.159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233,9%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415720"/>
                  </a:ext>
                </a:extLst>
              </a:tr>
              <a:tr h="14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2.988.844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2.578.444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2.988.844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728,3%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662046"/>
                  </a:ext>
                </a:extLst>
              </a:tr>
              <a:tr h="14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6.610.829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3.019.829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4.500.000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125,3%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956171"/>
                  </a:ext>
                </a:extLst>
              </a:tr>
              <a:tr h="14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XIV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3.180.095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6.614.339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3.434.244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5.720.948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179,9%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342030"/>
                  </a:ext>
                </a:extLst>
              </a:tr>
              <a:tr h="14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2.301.710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1.891.310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1.910.400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465,5%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764533"/>
                  </a:ext>
                </a:extLst>
              </a:tr>
              <a:tr h="18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03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2.162.116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2.162.116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677678"/>
                  </a:ext>
                </a:extLst>
              </a:tr>
              <a:tr h="14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- Programa 01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1.505.973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1.505.973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1.505.973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56454"/>
                  </a:ext>
                </a:extLst>
              </a:tr>
              <a:tr h="14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142.256.419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21.610.135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-120.646.284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502347"/>
                  </a:ext>
                </a:extLst>
              </a:tr>
              <a:tr h="14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Fondo Nacional de Desarrollo Regional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50.434.920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-50.434.920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030588"/>
                  </a:ext>
                </a:extLst>
              </a:tr>
              <a:tr h="14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Programa Infraestructura Rural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4.205.961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20.497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-4.185.464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60012"/>
                  </a:ext>
                </a:extLst>
              </a:tr>
              <a:tr h="14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Puesta en Valor del Patrimonio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7.840.218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140.000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-7.700.218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064093"/>
                  </a:ext>
                </a:extLst>
              </a:tr>
              <a:tr h="14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de Apoyo a la Gestión Subnacional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2.439.446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110.910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-2.328.536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645356"/>
                  </a:ext>
                </a:extLst>
              </a:tr>
              <a:tr h="14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Saneamiento Sanitario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13.129.632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2.255.456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-10.874.176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630492"/>
                  </a:ext>
                </a:extLst>
              </a:tr>
              <a:tr h="14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Programa Residuos Sólidos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5.130.000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-5.130.000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630315"/>
                  </a:ext>
                </a:extLst>
              </a:tr>
              <a:tr h="14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Ley N°20.378 - Fondo de Apoyo Regional (FAR)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43.327.980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15.128.339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-28.199.641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34047"/>
                  </a:ext>
                </a:extLst>
              </a:tr>
              <a:tr h="14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Regularización Mayores Ingresos Propios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4.273.693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3.954.933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-318.760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27843"/>
                  </a:ext>
                </a:extLst>
              </a:tr>
              <a:tr h="14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Energización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11.474.569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-11.474.569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21533"/>
                  </a:ext>
                </a:extLst>
              </a:tr>
              <a:tr h="14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3.975.594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3.975.594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385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0883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06: PROGRAMAS DE CONVERGENCIA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D0082DE-A99F-4804-84BB-925CDFDC31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876666"/>
              </p:ext>
            </p:extLst>
          </p:nvPr>
        </p:nvGraphicFramePr>
        <p:xfrm>
          <a:off x="683568" y="1825621"/>
          <a:ext cx="7776864" cy="4452912"/>
        </p:xfrm>
        <a:graphic>
          <a:graphicData uri="http://schemas.openxmlformats.org/drawingml/2006/table">
            <a:tbl>
              <a:tblPr/>
              <a:tblGrid>
                <a:gridCol w="258153">
                  <a:extLst>
                    <a:ext uri="{9D8B030D-6E8A-4147-A177-3AD203B41FA5}">
                      <a16:colId xmlns:a16="http://schemas.microsoft.com/office/drawing/2014/main" val="1845669196"/>
                    </a:ext>
                  </a:extLst>
                </a:gridCol>
                <a:gridCol w="258153">
                  <a:extLst>
                    <a:ext uri="{9D8B030D-6E8A-4147-A177-3AD203B41FA5}">
                      <a16:colId xmlns:a16="http://schemas.microsoft.com/office/drawing/2014/main" val="2994753861"/>
                    </a:ext>
                  </a:extLst>
                </a:gridCol>
                <a:gridCol w="258153">
                  <a:extLst>
                    <a:ext uri="{9D8B030D-6E8A-4147-A177-3AD203B41FA5}">
                      <a16:colId xmlns:a16="http://schemas.microsoft.com/office/drawing/2014/main" val="1436459667"/>
                    </a:ext>
                  </a:extLst>
                </a:gridCol>
                <a:gridCol w="2818171">
                  <a:extLst>
                    <a:ext uri="{9D8B030D-6E8A-4147-A177-3AD203B41FA5}">
                      <a16:colId xmlns:a16="http://schemas.microsoft.com/office/drawing/2014/main" val="2512502128"/>
                    </a:ext>
                  </a:extLst>
                </a:gridCol>
                <a:gridCol w="720678">
                  <a:extLst>
                    <a:ext uri="{9D8B030D-6E8A-4147-A177-3AD203B41FA5}">
                      <a16:colId xmlns:a16="http://schemas.microsoft.com/office/drawing/2014/main" val="1107780209"/>
                    </a:ext>
                  </a:extLst>
                </a:gridCol>
                <a:gridCol w="720678">
                  <a:extLst>
                    <a:ext uri="{9D8B030D-6E8A-4147-A177-3AD203B41FA5}">
                      <a16:colId xmlns:a16="http://schemas.microsoft.com/office/drawing/2014/main" val="1199932176"/>
                    </a:ext>
                  </a:extLst>
                </a:gridCol>
                <a:gridCol w="720678">
                  <a:extLst>
                    <a:ext uri="{9D8B030D-6E8A-4147-A177-3AD203B41FA5}">
                      <a16:colId xmlns:a16="http://schemas.microsoft.com/office/drawing/2014/main" val="3294161014"/>
                    </a:ext>
                  </a:extLst>
                </a:gridCol>
                <a:gridCol w="731434">
                  <a:extLst>
                    <a:ext uri="{9D8B030D-6E8A-4147-A177-3AD203B41FA5}">
                      <a16:colId xmlns:a16="http://schemas.microsoft.com/office/drawing/2014/main" val="978132116"/>
                    </a:ext>
                  </a:extLst>
                </a:gridCol>
                <a:gridCol w="645383">
                  <a:extLst>
                    <a:ext uri="{9D8B030D-6E8A-4147-A177-3AD203B41FA5}">
                      <a16:colId xmlns:a16="http://schemas.microsoft.com/office/drawing/2014/main" val="295473789"/>
                    </a:ext>
                  </a:extLst>
                </a:gridCol>
                <a:gridCol w="645383">
                  <a:extLst>
                    <a:ext uri="{9D8B030D-6E8A-4147-A177-3AD203B41FA5}">
                      <a16:colId xmlns:a16="http://schemas.microsoft.com/office/drawing/2014/main" val="1519895324"/>
                    </a:ext>
                  </a:extLst>
                </a:gridCol>
              </a:tblGrid>
              <a:tr h="1637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995546"/>
                  </a:ext>
                </a:extLst>
              </a:tr>
              <a:tr h="2619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307207"/>
                  </a:ext>
                </a:extLst>
              </a:tr>
              <a:tr h="1637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189.487.405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-7.277.600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161.758.374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688559"/>
                  </a:ext>
                </a:extLst>
              </a:tr>
              <a:tr h="163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152265"/>
                  </a:ext>
                </a:extLst>
              </a:tr>
              <a:tr h="163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624462"/>
                  </a:ext>
                </a:extLst>
              </a:tr>
              <a:tr h="163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VII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467284"/>
                  </a:ext>
                </a:extLst>
              </a:tr>
              <a:tr h="163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XIV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694711"/>
                  </a:ext>
                </a:extLst>
              </a:tr>
              <a:tr h="163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189.469.405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-7.295.600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161.750.374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259973"/>
                  </a:ext>
                </a:extLst>
              </a:tr>
              <a:tr h="163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102.622.513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168.559.871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65.937.358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161.750.374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946149"/>
                  </a:ext>
                </a:extLst>
              </a:tr>
              <a:tr h="163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5.024.001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5.024.001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5.024.001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789933"/>
                  </a:ext>
                </a:extLst>
              </a:tr>
              <a:tr h="163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14.618.849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14.618.849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14.175.384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683764"/>
                  </a:ext>
                </a:extLst>
              </a:tr>
              <a:tr h="163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1.196.737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1.196.737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1.196.737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905142"/>
                  </a:ext>
                </a:extLst>
              </a:tr>
              <a:tr h="163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3.591.000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130901"/>
                  </a:ext>
                </a:extLst>
              </a:tr>
              <a:tr h="163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2.030.436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3.030.436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2.030.436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369068"/>
                  </a:ext>
                </a:extLst>
              </a:tr>
              <a:tr h="163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VIII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9.524.270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10.191.401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667.131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9.582.770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763648"/>
                  </a:ext>
                </a:extLst>
              </a:tr>
              <a:tr h="163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IX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24.924.465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24.924.465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24.924.465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959816"/>
                  </a:ext>
                </a:extLst>
              </a:tr>
              <a:tr h="163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3.491.224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12.613.412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9.122.188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12.613.412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361,3%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417932"/>
                  </a:ext>
                </a:extLst>
              </a:tr>
              <a:tr h="163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8.008.378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16.474.204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8.465.826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16.474.204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205,7%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007491"/>
                  </a:ext>
                </a:extLst>
              </a:tr>
              <a:tr h="163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5.628.481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32.536.706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26.908.225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31.936.706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567,4%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951639"/>
                  </a:ext>
                </a:extLst>
              </a:tr>
              <a:tr h="163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18.588.617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18.588.617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18.588.617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495558"/>
                  </a:ext>
                </a:extLst>
              </a:tr>
              <a:tr h="163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XIV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1.355.192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1.095.808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2.418.878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178,5%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450579"/>
                  </a:ext>
                </a:extLst>
              </a:tr>
              <a:tr h="163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4.640.863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22.955.957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18.315.094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19.193.764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418813"/>
                  </a:ext>
                </a:extLst>
              </a:tr>
              <a:tr h="261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03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363.086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363.086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582423"/>
                  </a:ext>
                </a:extLst>
              </a:tr>
              <a:tr h="163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94.142.492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20.909.534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-73.232.958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69753"/>
                  </a:ext>
                </a:extLst>
              </a:tr>
              <a:tr h="163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Regiones Extremas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88.495.480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18.406.547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-70.088.933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644535"/>
                  </a:ext>
                </a:extLst>
              </a:tr>
              <a:tr h="163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Territorios Rezagados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5.647.012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2.502.987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-3.144.025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427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491" y="143967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07. PROGRAMA 01: AGENCIA NACIONAL DE INTELIGENCIA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AAD4CC3-BD9B-41DF-969E-FEFD4EE8E6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753233"/>
              </p:ext>
            </p:extLst>
          </p:nvPr>
        </p:nvGraphicFramePr>
        <p:xfrm>
          <a:off x="628649" y="1895010"/>
          <a:ext cx="7886702" cy="1913930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2706221316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714047144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1171143500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312829732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818061792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3451427682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3042872000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1399225588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1589416585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3003729924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511289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59732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6.052.740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-110.204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5.987.578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38098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4.710.885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4.690.067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-20.818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4.815.317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29758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1.042.523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998.419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-44.104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851.168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98627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409.536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364.254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-45.282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321.093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28252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356.505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320.159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-36.346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293.815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36740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02240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98287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32.613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-6.586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38375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-1.464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194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08. PROGRAMA 01: SUBSECRETARÍA DE PREVENCIÓN DEL DELITO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8E37D8D-65FB-49EE-B50B-35636CFB0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384851"/>
              </p:ext>
            </p:extLst>
          </p:nvPr>
        </p:nvGraphicFramePr>
        <p:xfrm>
          <a:off x="628650" y="1916832"/>
          <a:ext cx="7886699" cy="3960447"/>
        </p:xfrm>
        <a:graphic>
          <a:graphicData uri="http://schemas.openxmlformats.org/drawingml/2006/table">
            <a:tbl>
              <a:tblPr/>
              <a:tblGrid>
                <a:gridCol w="234176">
                  <a:extLst>
                    <a:ext uri="{9D8B030D-6E8A-4147-A177-3AD203B41FA5}">
                      <a16:colId xmlns:a16="http://schemas.microsoft.com/office/drawing/2014/main" val="2127310026"/>
                    </a:ext>
                  </a:extLst>
                </a:gridCol>
                <a:gridCol w="234176">
                  <a:extLst>
                    <a:ext uri="{9D8B030D-6E8A-4147-A177-3AD203B41FA5}">
                      <a16:colId xmlns:a16="http://schemas.microsoft.com/office/drawing/2014/main" val="3574983235"/>
                    </a:ext>
                  </a:extLst>
                </a:gridCol>
                <a:gridCol w="234176">
                  <a:extLst>
                    <a:ext uri="{9D8B030D-6E8A-4147-A177-3AD203B41FA5}">
                      <a16:colId xmlns:a16="http://schemas.microsoft.com/office/drawing/2014/main" val="2982045839"/>
                    </a:ext>
                  </a:extLst>
                </a:gridCol>
                <a:gridCol w="2910468">
                  <a:extLst>
                    <a:ext uri="{9D8B030D-6E8A-4147-A177-3AD203B41FA5}">
                      <a16:colId xmlns:a16="http://schemas.microsoft.com/office/drawing/2014/main" val="566810281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2316842290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2444387821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1581877738"/>
                    </a:ext>
                  </a:extLst>
                </a:gridCol>
                <a:gridCol w="669073">
                  <a:extLst>
                    <a:ext uri="{9D8B030D-6E8A-4147-A177-3AD203B41FA5}">
                      <a16:colId xmlns:a16="http://schemas.microsoft.com/office/drawing/2014/main" val="3382704261"/>
                    </a:ext>
                  </a:extLst>
                </a:gridCol>
                <a:gridCol w="694164">
                  <a:extLst>
                    <a:ext uri="{9D8B030D-6E8A-4147-A177-3AD203B41FA5}">
                      <a16:colId xmlns:a16="http://schemas.microsoft.com/office/drawing/2014/main" val="2858310162"/>
                    </a:ext>
                  </a:extLst>
                </a:gridCol>
                <a:gridCol w="669073">
                  <a:extLst>
                    <a:ext uri="{9D8B030D-6E8A-4147-A177-3AD203B41FA5}">
                      <a16:colId xmlns:a16="http://schemas.microsoft.com/office/drawing/2014/main" val="3620166905"/>
                    </a:ext>
                  </a:extLst>
                </a:gridCol>
              </a:tblGrid>
              <a:tr h="183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467330"/>
                  </a:ext>
                </a:extLst>
              </a:tr>
              <a:tr h="293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896012"/>
                  </a:ext>
                </a:extLst>
              </a:tr>
              <a:tr h="183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32.836.372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33.975.709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1.139.337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27.042.445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259538"/>
                  </a:ext>
                </a:extLst>
              </a:tr>
              <a:tr h="183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8.543.184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8.495.872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-47.312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7.960.481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931123"/>
                  </a:ext>
                </a:extLst>
              </a:tr>
              <a:tr h="183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2.198.564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1.960.159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-238.405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1.175.425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427570"/>
                  </a:ext>
                </a:extLst>
              </a:tr>
              <a:tr h="183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21.373.298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21.373.298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16.114.824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090892"/>
                  </a:ext>
                </a:extLst>
              </a:tr>
              <a:tr h="183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388378"/>
                  </a:ext>
                </a:extLst>
              </a:tr>
              <a:tr h="183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Urbana de Seguridad Ciudadana - INE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160759"/>
                  </a:ext>
                </a:extLst>
              </a:tr>
              <a:tr h="183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20.563.554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20.563.554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15.305.080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364238"/>
                  </a:ext>
                </a:extLst>
              </a:tr>
              <a:tr h="183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Prevención del Delito y Seguridad Ciudadana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11.079.213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11.079.213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8.486.624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719398"/>
                  </a:ext>
                </a:extLst>
              </a:tr>
              <a:tr h="183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Gestión en Seguridad Ciudadana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4.065.608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4.065.608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3.488.640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08127"/>
                  </a:ext>
                </a:extLst>
              </a:tr>
              <a:tr h="183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Comunal Seguridad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5.418.733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5.418.733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3.329.816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599506"/>
                  </a:ext>
                </a:extLst>
              </a:tr>
              <a:tr h="183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356.439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308.688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-47.751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142.541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904253"/>
                  </a:ext>
                </a:extLst>
              </a:tr>
              <a:tr h="183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15.557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-3.937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5.543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899022"/>
                  </a:ext>
                </a:extLst>
              </a:tr>
              <a:tr h="183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467723"/>
                  </a:ext>
                </a:extLst>
              </a:tr>
              <a:tr h="183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94.629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75.282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-19.347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51.597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240967"/>
                  </a:ext>
                </a:extLst>
              </a:tr>
              <a:tr h="183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240.059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215.585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-24.474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83.322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191047"/>
                  </a:ext>
                </a:extLst>
              </a:tr>
              <a:tr h="183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364.887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1.837.692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1.649.174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131427"/>
                  </a:ext>
                </a:extLst>
              </a:tr>
              <a:tr h="183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329.942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329.942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153.220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205188"/>
                  </a:ext>
                </a:extLst>
              </a:tr>
              <a:tr h="183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34.945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34.877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835928"/>
                  </a:ext>
                </a:extLst>
              </a:tr>
              <a:tr h="183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1.472.630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588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08. PROGRAMA 02: CENTROS REGIONALES DE ATENCIÓN Y ORIENTACIÓN A VÍCTIMAS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A5C4271-0528-4538-BB28-CCD01CA3FD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118891"/>
              </p:ext>
            </p:extLst>
          </p:nvPr>
        </p:nvGraphicFramePr>
        <p:xfrm>
          <a:off x="628650" y="1916832"/>
          <a:ext cx="7886699" cy="2160245"/>
        </p:xfrm>
        <a:graphic>
          <a:graphicData uri="http://schemas.openxmlformats.org/drawingml/2006/table">
            <a:tbl>
              <a:tblPr/>
              <a:tblGrid>
                <a:gridCol w="234176">
                  <a:extLst>
                    <a:ext uri="{9D8B030D-6E8A-4147-A177-3AD203B41FA5}">
                      <a16:colId xmlns:a16="http://schemas.microsoft.com/office/drawing/2014/main" val="2144745716"/>
                    </a:ext>
                  </a:extLst>
                </a:gridCol>
                <a:gridCol w="234176">
                  <a:extLst>
                    <a:ext uri="{9D8B030D-6E8A-4147-A177-3AD203B41FA5}">
                      <a16:colId xmlns:a16="http://schemas.microsoft.com/office/drawing/2014/main" val="2345587275"/>
                    </a:ext>
                  </a:extLst>
                </a:gridCol>
                <a:gridCol w="234176">
                  <a:extLst>
                    <a:ext uri="{9D8B030D-6E8A-4147-A177-3AD203B41FA5}">
                      <a16:colId xmlns:a16="http://schemas.microsoft.com/office/drawing/2014/main" val="3899294571"/>
                    </a:ext>
                  </a:extLst>
                </a:gridCol>
                <a:gridCol w="2910468">
                  <a:extLst>
                    <a:ext uri="{9D8B030D-6E8A-4147-A177-3AD203B41FA5}">
                      <a16:colId xmlns:a16="http://schemas.microsoft.com/office/drawing/2014/main" val="1819356332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2371610952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1869174556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2825229430"/>
                    </a:ext>
                  </a:extLst>
                </a:gridCol>
                <a:gridCol w="669073">
                  <a:extLst>
                    <a:ext uri="{9D8B030D-6E8A-4147-A177-3AD203B41FA5}">
                      <a16:colId xmlns:a16="http://schemas.microsoft.com/office/drawing/2014/main" val="654238123"/>
                    </a:ext>
                  </a:extLst>
                </a:gridCol>
                <a:gridCol w="694164">
                  <a:extLst>
                    <a:ext uri="{9D8B030D-6E8A-4147-A177-3AD203B41FA5}">
                      <a16:colId xmlns:a16="http://schemas.microsoft.com/office/drawing/2014/main" val="2889143502"/>
                    </a:ext>
                  </a:extLst>
                </a:gridCol>
                <a:gridCol w="669073">
                  <a:extLst>
                    <a:ext uri="{9D8B030D-6E8A-4147-A177-3AD203B41FA5}">
                      <a16:colId xmlns:a16="http://schemas.microsoft.com/office/drawing/2014/main" val="2194847991"/>
                    </a:ext>
                  </a:extLst>
                </a:gridCol>
              </a:tblGrid>
              <a:tr h="1714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704152"/>
                  </a:ext>
                </a:extLst>
              </a:tr>
              <a:tr h="2743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609614"/>
                  </a:ext>
                </a:extLst>
              </a:tr>
              <a:tr h="1714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3.995.364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3.785.896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-209.468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3.245.215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131017"/>
                  </a:ext>
                </a:extLst>
              </a:tr>
              <a:tr h="171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2.673.921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2.488.172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-185.749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2.172.415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214810"/>
                  </a:ext>
                </a:extLst>
              </a:tr>
              <a:tr h="171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1.231.073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1.175.746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-55.327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984.416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844089"/>
                  </a:ext>
                </a:extLst>
              </a:tr>
              <a:tr h="171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90.370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-13.068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48.264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847571"/>
                  </a:ext>
                </a:extLst>
              </a:tr>
              <a:tr h="171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326648"/>
                  </a:ext>
                </a:extLst>
              </a:tr>
              <a:tr h="171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-1.046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316122"/>
                  </a:ext>
                </a:extLst>
              </a:tr>
              <a:tr h="171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28.297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22.583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-5.714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22.541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423917"/>
                  </a:ext>
                </a:extLst>
              </a:tr>
              <a:tr h="171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41.553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37.317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-4.236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15.473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76465"/>
                  </a:ext>
                </a:extLst>
              </a:tr>
              <a:tr h="171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40.120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42647"/>
                  </a:ext>
                </a:extLst>
              </a:tr>
              <a:tr h="171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40.120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526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09. PROGRAMA 01: SERV. NACIONAL PARA PREVENCIÓN Y REHABIL. CONSUMO DE DROGAS Y ALCOHOL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06BF4A8-4E5C-477E-BF83-DEB527978C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986653"/>
              </p:ext>
            </p:extLst>
          </p:nvPr>
        </p:nvGraphicFramePr>
        <p:xfrm>
          <a:off x="628651" y="1940124"/>
          <a:ext cx="7886698" cy="3910213"/>
        </p:xfrm>
        <a:graphic>
          <a:graphicData uri="http://schemas.openxmlformats.org/drawingml/2006/table">
            <a:tbl>
              <a:tblPr/>
              <a:tblGrid>
                <a:gridCol w="265099">
                  <a:extLst>
                    <a:ext uri="{9D8B030D-6E8A-4147-A177-3AD203B41FA5}">
                      <a16:colId xmlns:a16="http://schemas.microsoft.com/office/drawing/2014/main" val="3818861160"/>
                    </a:ext>
                  </a:extLst>
                </a:gridCol>
                <a:gridCol w="265099">
                  <a:extLst>
                    <a:ext uri="{9D8B030D-6E8A-4147-A177-3AD203B41FA5}">
                      <a16:colId xmlns:a16="http://schemas.microsoft.com/office/drawing/2014/main" val="486502406"/>
                    </a:ext>
                  </a:extLst>
                </a:gridCol>
                <a:gridCol w="265099">
                  <a:extLst>
                    <a:ext uri="{9D8B030D-6E8A-4147-A177-3AD203B41FA5}">
                      <a16:colId xmlns:a16="http://schemas.microsoft.com/office/drawing/2014/main" val="2837660444"/>
                    </a:ext>
                  </a:extLst>
                </a:gridCol>
                <a:gridCol w="2882953">
                  <a:extLst>
                    <a:ext uri="{9D8B030D-6E8A-4147-A177-3AD203B41FA5}">
                      <a16:colId xmlns:a16="http://schemas.microsoft.com/office/drawing/2014/main" val="169289519"/>
                    </a:ext>
                  </a:extLst>
                </a:gridCol>
                <a:gridCol w="740068">
                  <a:extLst>
                    <a:ext uri="{9D8B030D-6E8A-4147-A177-3AD203B41FA5}">
                      <a16:colId xmlns:a16="http://schemas.microsoft.com/office/drawing/2014/main" val="2999908485"/>
                    </a:ext>
                  </a:extLst>
                </a:gridCol>
                <a:gridCol w="740068">
                  <a:extLst>
                    <a:ext uri="{9D8B030D-6E8A-4147-A177-3AD203B41FA5}">
                      <a16:colId xmlns:a16="http://schemas.microsoft.com/office/drawing/2014/main" val="3455219992"/>
                    </a:ext>
                  </a:extLst>
                </a:gridCol>
                <a:gridCol w="740068">
                  <a:extLst>
                    <a:ext uri="{9D8B030D-6E8A-4147-A177-3AD203B41FA5}">
                      <a16:colId xmlns:a16="http://schemas.microsoft.com/office/drawing/2014/main" val="74518096"/>
                    </a:ext>
                  </a:extLst>
                </a:gridCol>
                <a:gridCol w="662748">
                  <a:extLst>
                    <a:ext uri="{9D8B030D-6E8A-4147-A177-3AD203B41FA5}">
                      <a16:colId xmlns:a16="http://schemas.microsoft.com/office/drawing/2014/main" val="3402958493"/>
                    </a:ext>
                  </a:extLst>
                </a:gridCol>
                <a:gridCol w="662748">
                  <a:extLst>
                    <a:ext uri="{9D8B030D-6E8A-4147-A177-3AD203B41FA5}">
                      <a16:colId xmlns:a16="http://schemas.microsoft.com/office/drawing/2014/main" val="2168932293"/>
                    </a:ext>
                  </a:extLst>
                </a:gridCol>
                <a:gridCol w="662748">
                  <a:extLst>
                    <a:ext uri="{9D8B030D-6E8A-4147-A177-3AD203B41FA5}">
                      <a16:colId xmlns:a16="http://schemas.microsoft.com/office/drawing/2014/main" val="4158875016"/>
                    </a:ext>
                  </a:extLst>
                </a:gridCol>
              </a:tblGrid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349632"/>
                  </a:ext>
                </a:extLst>
              </a:tr>
              <a:tr h="2650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06374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66.150.447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157.585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55.977.277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67936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8.372.670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8.301.119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-71.551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7.543.964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48684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3.634.803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3.342.569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-292.234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2.152.811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291548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101.740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101.740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101.739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99997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101.740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101.740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101.739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85827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53.948.732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54.373.183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424.451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46.158.760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80612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45004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 Población General-INE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43092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53.681.683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54.106.134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424.451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45.891.711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36120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Tratamiento y Rehabilitación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43.776.177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43.076.177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35.455.514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69863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Programas de Prevención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3.173.164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3.173.164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3.067.808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079018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Capacitación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1.261.388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953.866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-307.522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692.429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65622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- Programa PREVIENE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4.398.113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5.830.086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1.431.973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5.818.255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68294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Control Cero Alcohol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1.072.841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1.072.841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857.705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71154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653668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282588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26.887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22.085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23780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-1.088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3637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97512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15.218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44516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4.027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445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Para el año 2018 la Partida presenta un presupuesto aprobado de </a:t>
            </a:r>
            <a:r>
              <a:rPr lang="es-CL" sz="1400" b="1" dirty="0">
                <a:latin typeface="+mn-lt"/>
              </a:rPr>
              <a:t>$3.270.614 millones</a:t>
            </a:r>
            <a:r>
              <a:rPr lang="es-CL" sz="1400" dirty="0">
                <a:latin typeface="+mn-lt"/>
              </a:rPr>
              <a:t>, de los cuales un 40% se destina a gastos en personal, un 21% a iniciativas de inversión y un 20% a transferencias de capital, manteniendo la distribución de los ejercicios presupuestarios anteriores. 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ejecución del Ministerio del mes de NOVIEMBRE ascendió a </a:t>
            </a:r>
            <a:r>
              <a:rPr lang="es-CL" sz="1400" b="1" dirty="0">
                <a:latin typeface="+mn-lt"/>
              </a:rPr>
              <a:t>$264.788 millones</a:t>
            </a:r>
            <a:r>
              <a:rPr lang="es-CL" sz="1400" dirty="0">
                <a:latin typeface="+mn-lt"/>
              </a:rPr>
              <a:t>, es decir, un </a:t>
            </a:r>
            <a:r>
              <a:rPr lang="es-CL" sz="1400" b="1" dirty="0">
                <a:latin typeface="+mn-lt"/>
              </a:rPr>
              <a:t>8,1%</a:t>
            </a:r>
            <a:r>
              <a:rPr lang="es-CL" sz="1400" dirty="0">
                <a:latin typeface="+mn-lt"/>
              </a:rPr>
              <a:t> respecto de la ley inicial, gasto levemente superior respecto del registrado a igual mes del año 2017 (0,1 puntos porcentuales).  Por su parte, la ejecución acumulada </a:t>
            </a:r>
            <a:r>
              <a:rPr lang="es-CL" sz="1400" dirty="0"/>
              <a:t>al undécimo mes de 2018 </a:t>
            </a:r>
            <a:r>
              <a:rPr lang="es-CL" sz="1400" dirty="0">
                <a:latin typeface="+mn-lt"/>
              </a:rPr>
              <a:t>alcanzó a </a:t>
            </a:r>
            <a:r>
              <a:rPr lang="es-CL" sz="1400" b="1" dirty="0">
                <a:latin typeface="+mn-lt"/>
              </a:rPr>
              <a:t>$2.782.447 millones</a:t>
            </a:r>
            <a:r>
              <a:rPr lang="es-CL" sz="1400" dirty="0">
                <a:latin typeface="+mn-lt"/>
              </a:rPr>
              <a:t>, lo que equivale a un gasto acumulado de </a:t>
            </a:r>
            <a:r>
              <a:rPr lang="es-CL" sz="1400" b="1" dirty="0">
                <a:latin typeface="+mn-lt"/>
              </a:rPr>
              <a:t>83,3%</a:t>
            </a:r>
            <a:r>
              <a:rPr lang="es-CL" sz="1400" dirty="0">
                <a:latin typeface="+mn-lt"/>
              </a:rPr>
              <a:t> respecto al presupuesto vigente y de un </a:t>
            </a:r>
            <a:r>
              <a:rPr lang="es-CL" sz="1400" b="1" dirty="0">
                <a:latin typeface="+mn-lt"/>
              </a:rPr>
              <a:t>85,1%</a:t>
            </a:r>
            <a:r>
              <a:rPr lang="es-CL" sz="1400" dirty="0">
                <a:latin typeface="+mn-lt"/>
              </a:rPr>
              <a:t> del presupuesto inicial.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400" dirty="0"/>
              <a:t>Respecto a los aumentos y disminuciones al presupuesto inicial, la Partida presenta al mes de NOVIEMBRE un aumento consolidado del </a:t>
            </a:r>
            <a:r>
              <a:rPr lang="es-CL" sz="1400" b="1" dirty="0"/>
              <a:t>$68.529 millones</a:t>
            </a:r>
            <a:r>
              <a:rPr lang="es-CL" sz="1400" dirty="0"/>
              <a:t>.  Destacando por su monto, los incrementos registrados en los subtítulos 34 “servicio de la deuda”, con $63.898 millones; 24 “transferencias corrientes”, con $68.293 millones; y, subtítulo 29 “adquisición de activos no financieros”, con $43.880 millones.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400" dirty="0"/>
              <a:t>Por su parte, se registró reducciones en los subtítulos 21 “gastos en personal”, 22 “bienes y servicios de consumo”, 31 “iniciativas de inversión” y 33 “transferencia de capital” que equivalen a disminuciones de </a:t>
            </a:r>
            <a:r>
              <a:rPr lang="es-CL" sz="1400" b="1" dirty="0"/>
              <a:t>0,4%</a:t>
            </a:r>
            <a:r>
              <a:rPr lang="es-CL" sz="1400" dirty="0"/>
              <a:t> ($4.702 millones), </a:t>
            </a:r>
            <a:r>
              <a:rPr lang="es-CL" sz="1400" b="1" dirty="0"/>
              <a:t>4,5%</a:t>
            </a:r>
            <a:r>
              <a:rPr lang="es-CL" sz="1400" dirty="0"/>
              <a:t> ($10.794 millones), </a:t>
            </a:r>
            <a:r>
              <a:rPr lang="es-CL" sz="1400" b="1" dirty="0"/>
              <a:t>10%</a:t>
            </a:r>
            <a:r>
              <a:rPr lang="es-CL" sz="1400" dirty="0"/>
              <a:t> ($68.130 millones) y </a:t>
            </a:r>
            <a:r>
              <a:rPr lang="es-CL" sz="1400" b="1" dirty="0"/>
              <a:t>5,6%</a:t>
            </a:r>
            <a:r>
              <a:rPr lang="es-CL" sz="1400" dirty="0"/>
              <a:t> ($35.515 millones) respectivamente.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01: SUBSECRETARÍA DEL INTERIOR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C85577A-B4A5-41B2-9630-BC40EC04F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312302"/>
              </p:ext>
            </p:extLst>
          </p:nvPr>
        </p:nvGraphicFramePr>
        <p:xfrm>
          <a:off x="628650" y="1916832"/>
          <a:ext cx="7886700" cy="3662444"/>
        </p:xfrm>
        <a:graphic>
          <a:graphicData uri="http://schemas.openxmlformats.org/drawingml/2006/table">
            <a:tbl>
              <a:tblPr/>
              <a:tblGrid>
                <a:gridCol w="280896">
                  <a:extLst>
                    <a:ext uri="{9D8B030D-6E8A-4147-A177-3AD203B41FA5}">
                      <a16:colId xmlns:a16="http://schemas.microsoft.com/office/drawing/2014/main" val="1189988721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887588946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1086308647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1552341240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92429088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3136177711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1407070495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2280832004"/>
                    </a:ext>
                  </a:extLst>
                </a:gridCol>
                <a:gridCol w="745455">
                  <a:extLst>
                    <a:ext uri="{9D8B030D-6E8A-4147-A177-3AD203B41FA5}">
                      <a16:colId xmlns:a16="http://schemas.microsoft.com/office/drawing/2014/main" val="1955529826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175006798"/>
                    </a:ext>
                  </a:extLst>
                </a:gridCol>
              </a:tblGrid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106050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85431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30.973.198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90.424.771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59.451.573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92.964.372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94579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14.556.471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14.556.647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13.700.033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69135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3.001.666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2.712.665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-289.001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2.613.925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51169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120.553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2379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120.553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1379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10.067.219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67.813.786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57.746.567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70.988.838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63710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3.297.237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3.467.637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170.400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3.159.706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66704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Social (ORASMI)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2.618.834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2.789.234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170.400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2.658.268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35495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678.393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678.393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501.438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36474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de Daños y Damnificados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224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3843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Microtráfico Cero - Policía de Investigaciones de Chile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34471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5.712.720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63.288.887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57.576.167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66.771.870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1168,8%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59690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Atender Situaciones de Emergencia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57.632.177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57.632.167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62.230.599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622305990,0%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2481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Estadio Seguro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714.175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714.175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485.338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830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Diario Oficial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1.137.344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1.081.344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819.296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36799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Migraciones y Extranjería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3.455.868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3.455.868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2.960.449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32475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Riesgos Socionaturales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70903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Seguimiento de Causas Judiciales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200.123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200.123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173.588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07550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Acción contra la Trata de Personas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885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796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7B5DBC4F-610A-413E-8ECC-417BEB6BCAFE}"/>
              </a:ext>
            </a:extLst>
          </p:cNvPr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01: SUBSECRETARÍA DEL INTERIOR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8334BCC-26A0-4507-A497-DB79025729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032282"/>
              </p:ext>
            </p:extLst>
          </p:nvPr>
        </p:nvGraphicFramePr>
        <p:xfrm>
          <a:off x="628650" y="1916832"/>
          <a:ext cx="7886700" cy="3273513"/>
        </p:xfrm>
        <a:graphic>
          <a:graphicData uri="http://schemas.openxmlformats.org/drawingml/2006/table">
            <a:tbl>
              <a:tblPr/>
              <a:tblGrid>
                <a:gridCol w="280896">
                  <a:extLst>
                    <a:ext uri="{9D8B030D-6E8A-4147-A177-3AD203B41FA5}">
                      <a16:colId xmlns:a16="http://schemas.microsoft.com/office/drawing/2014/main" val="4062278130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2667659564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2333785124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3362849404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4192619514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2608111213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2381347139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1584570600"/>
                    </a:ext>
                  </a:extLst>
                </a:gridCol>
                <a:gridCol w="745455">
                  <a:extLst>
                    <a:ext uri="{9D8B030D-6E8A-4147-A177-3AD203B41FA5}">
                      <a16:colId xmlns:a16="http://schemas.microsoft.com/office/drawing/2014/main" val="2814909602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575329408"/>
                    </a:ext>
                  </a:extLst>
                </a:gridCol>
              </a:tblGrid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54003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82710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312.921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312.922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49947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312.921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312.922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4096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224.862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167.804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-57.058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76366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58.546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-28.546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34889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55.274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44.111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-11.163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4.137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0920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4.431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409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60.279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48.105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-12.174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24.501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90628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46.332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41.609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-4.723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9.060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91476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2.809.448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4.724.789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1.915.341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3.783.339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34711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2.809.438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2.690.002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-119.436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8318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- Carabineros de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1.236.929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-119.436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946732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- Policía de Investigaciones de Chile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69925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2.034.787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2.034.777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2.330.266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23302660,0%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89432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Atender Situaciones de Emergencia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2.034.787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2.034.777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2.330.266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23302660,0%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77221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1.404.106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3763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1.404.106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61753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136.159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136.159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81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403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02: RED DE CONECTIVIDAD DEL ESTADO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1C70B2C-CA55-4100-8C90-4B2D4CFD96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168136"/>
              </p:ext>
            </p:extLst>
          </p:nvPr>
        </p:nvGraphicFramePr>
        <p:xfrm>
          <a:off x="628650" y="1988840"/>
          <a:ext cx="7886700" cy="1717784"/>
        </p:xfrm>
        <a:graphic>
          <a:graphicData uri="http://schemas.openxmlformats.org/drawingml/2006/table">
            <a:tbl>
              <a:tblPr/>
              <a:tblGrid>
                <a:gridCol w="280896">
                  <a:extLst>
                    <a:ext uri="{9D8B030D-6E8A-4147-A177-3AD203B41FA5}">
                      <a16:colId xmlns:a16="http://schemas.microsoft.com/office/drawing/2014/main" val="2957892789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982884442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1847929833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2850827958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1555939825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3632090135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3127498457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828243064"/>
                    </a:ext>
                  </a:extLst>
                </a:gridCol>
                <a:gridCol w="745455">
                  <a:extLst>
                    <a:ext uri="{9D8B030D-6E8A-4147-A177-3AD203B41FA5}">
                      <a16:colId xmlns:a16="http://schemas.microsoft.com/office/drawing/2014/main" val="2574714122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1518268516"/>
                    </a:ext>
                  </a:extLst>
                </a:gridCol>
              </a:tblGrid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911910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77952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5.272.555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-194.174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2.787.394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28968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1.244.416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1.190.824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-53.592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1.077.899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36832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3.488.053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3.470.652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1.424.618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05310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734.260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611.079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-123.181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147.861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98596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483.246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385.655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-97.591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18.830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72982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251.014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225.424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-25.590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129.031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93177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137.016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02428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137.016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60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592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03: FONDO SOCIAL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D7179C7-80BF-4034-9D51-9E5CD83F8A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86732"/>
              </p:ext>
            </p:extLst>
          </p:nvPr>
        </p:nvGraphicFramePr>
        <p:xfrm>
          <a:off x="628650" y="1934607"/>
          <a:ext cx="7886700" cy="1638405"/>
        </p:xfrm>
        <a:graphic>
          <a:graphicData uri="http://schemas.openxmlformats.org/drawingml/2006/table">
            <a:tbl>
              <a:tblPr/>
              <a:tblGrid>
                <a:gridCol w="280896">
                  <a:extLst>
                    <a:ext uri="{9D8B030D-6E8A-4147-A177-3AD203B41FA5}">
                      <a16:colId xmlns:a16="http://schemas.microsoft.com/office/drawing/2014/main" val="1994545827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2826487244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2410330896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1652408076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1757377650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4266049150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2115123026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213041392"/>
                    </a:ext>
                  </a:extLst>
                </a:gridCol>
                <a:gridCol w="745455">
                  <a:extLst>
                    <a:ext uri="{9D8B030D-6E8A-4147-A177-3AD203B41FA5}">
                      <a16:colId xmlns:a16="http://schemas.microsoft.com/office/drawing/2014/main" val="3137965387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248088510"/>
                    </a:ext>
                  </a:extLst>
                </a:gridCol>
              </a:tblGrid>
              <a:tr h="1706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526886"/>
                  </a:ext>
                </a:extLst>
              </a:tr>
              <a:tr h="2730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074368"/>
                  </a:ext>
                </a:extLst>
              </a:tr>
              <a:tr h="170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4.025.699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5.025.699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896.914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820289"/>
                  </a:ext>
                </a:extLst>
              </a:tr>
              <a:tr h="170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404.816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429867"/>
                  </a:ext>
                </a:extLst>
              </a:tr>
              <a:tr h="170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404.816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366070"/>
                  </a:ext>
                </a:extLst>
              </a:tr>
              <a:tr h="170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404.816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71899"/>
                  </a:ext>
                </a:extLst>
              </a:tr>
              <a:tr h="170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4.254.314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492.098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567239"/>
                  </a:ext>
                </a:extLst>
              </a:tr>
              <a:tr h="170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4.254.314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492.098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85507"/>
                  </a:ext>
                </a:extLst>
              </a:tr>
              <a:tr h="170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4.254.314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492.098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318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04: BOMBEROS DE 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8452C77-9DF2-4312-8702-751E64468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747075"/>
              </p:ext>
            </p:extLst>
          </p:nvPr>
        </p:nvGraphicFramePr>
        <p:xfrm>
          <a:off x="628650" y="1916832"/>
          <a:ext cx="7886700" cy="2841021"/>
        </p:xfrm>
        <a:graphic>
          <a:graphicData uri="http://schemas.openxmlformats.org/drawingml/2006/table">
            <a:tbl>
              <a:tblPr/>
              <a:tblGrid>
                <a:gridCol w="280896">
                  <a:extLst>
                    <a:ext uri="{9D8B030D-6E8A-4147-A177-3AD203B41FA5}">
                      <a16:colId xmlns:a16="http://schemas.microsoft.com/office/drawing/2014/main" val="481975870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2214266201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2521880831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4210341613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675682285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1665607568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3666312147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4249604599"/>
                    </a:ext>
                  </a:extLst>
                </a:gridCol>
                <a:gridCol w="745455">
                  <a:extLst>
                    <a:ext uri="{9D8B030D-6E8A-4147-A177-3AD203B41FA5}">
                      <a16:colId xmlns:a16="http://schemas.microsoft.com/office/drawing/2014/main" val="742159075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3997808510"/>
                    </a:ext>
                  </a:extLst>
                </a:gridCol>
              </a:tblGrid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342364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91424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42.729.744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87959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22.973.714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00447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22.973.714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0478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Operación de Cuerpo de Bomberos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18.851.720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18.851.720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17.855.136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046721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 Extraordinaria, Reparaciones y Mantenciones de Cuerpos de Bomberos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1.565.733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1.565.733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1.435.618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22086"/>
                  </a:ext>
                </a:extLst>
              </a:tr>
              <a:tr h="183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Funcionamiento de la Junta Nacional y Organismos Dependientes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3.682.960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3.682.960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3.682.960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60089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16.675.765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93595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16.675.765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22764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de Cuerpos de Bomberos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4.505.386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4.505.386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4.376.181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678696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Importaciones y Compromisos en Moneda Extranjera para Cuerpos de Bomberos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8.130.730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8.130.730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7.924.688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238310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Adquisiciones y Compromisos en Moneda Nacional para Cuerpos de Bomberos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4.488.643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4.488.643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4.374.896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42238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3.080.265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644236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3.080.265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747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31. PROGRAMA 01: CARABINEROS DE 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70E620F-2171-42E9-B37F-C8B720550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829200"/>
              </p:ext>
            </p:extLst>
          </p:nvPr>
        </p:nvGraphicFramePr>
        <p:xfrm>
          <a:off x="628649" y="1915603"/>
          <a:ext cx="7886701" cy="4277530"/>
        </p:xfrm>
        <a:graphic>
          <a:graphicData uri="http://schemas.openxmlformats.org/drawingml/2006/table">
            <a:tbl>
              <a:tblPr/>
              <a:tblGrid>
                <a:gridCol w="292100">
                  <a:extLst>
                    <a:ext uri="{9D8B030D-6E8A-4147-A177-3AD203B41FA5}">
                      <a16:colId xmlns:a16="http://schemas.microsoft.com/office/drawing/2014/main" val="3106441594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3782687338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968299178"/>
                    </a:ext>
                  </a:extLst>
                </a:gridCol>
                <a:gridCol w="2770777">
                  <a:extLst>
                    <a:ext uri="{9D8B030D-6E8A-4147-A177-3AD203B41FA5}">
                      <a16:colId xmlns:a16="http://schemas.microsoft.com/office/drawing/2014/main" val="3672648138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286421834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3838199111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2264704454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690310020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2159090518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2639769252"/>
                    </a:ext>
                  </a:extLst>
                </a:gridCol>
              </a:tblGrid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404018"/>
                  </a:ext>
                </a:extLst>
              </a:tr>
              <a:tr h="267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96138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1.082.692.664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1.098.236.556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15.543.892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984.682.930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71672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882.671.068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880.121.867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-2.549.201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833.965.394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24090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154.097.649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145.176.514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-8.921.135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107.664.114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32020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909.774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61862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909.774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7891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3.595.501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11.486.672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7.891.171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3.561.795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14800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263.912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263.912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230.206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82694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7126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230.206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25521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3.331.589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11.222.760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7.891.171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3.331.589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39103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Histórico y Centro Cultural de Carabineros de Chile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448.132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448.132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65479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Bienestar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1.268.214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1.268.214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1.268.214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52906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Modelo de Integración Carabineros-Comunidad MICC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1.615.243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1.615.243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1.615.243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58318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Desahucio Carabineros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7.891.171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7.891.171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01437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7.075.047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-13.818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2.888.785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33800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7.075.047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-13.818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2.888.785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98967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4.862.508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20.332.020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15.469.512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16.800.086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88944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15.567.991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15.567.991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13.975.516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02388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244.331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194.989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-49.342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194.191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7103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3.148.450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2.833.953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-314.497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1.676.857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32107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1.051.617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839.244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-212.373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766.343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81533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173.826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676.463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502.637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141.596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41513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244.284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219.380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-24.904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45.583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80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EB32F75F-698C-4E01-8217-A727F5E7DAEF}"/>
              </a:ext>
            </a:extLst>
          </p:cNvPr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31. PROGRAMA 01: CARABINEROS DE 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C56243A-1864-4075-A509-8914F97E6A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073320"/>
              </p:ext>
            </p:extLst>
          </p:nvPr>
        </p:nvGraphicFramePr>
        <p:xfrm>
          <a:off x="628649" y="1916832"/>
          <a:ext cx="7886701" cy="2105347"/>
        </p:xfrm>
        <a:graphic>
          <a:graphicData uri="http://schemas.openxmlformats.org/drawingml/2006/table">
            <a:tbl>
              <a:tblPr/>
              <a:tblGrid>
                <a:gridCol w="292100">
                  <a:extLst>
                    <a:ext uri="{9D8B030D-6E8A-4147-A177-3AD203B41FA5}">
                      <a16:colId xmlns:a16="http://schemas.microsoft.com/office/drawing/2014/main" val="2964026528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4025054180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943557624"/>
                    </a:ext>
                  </a:extLst>
                </a:gridCol>
                <a:gridCol w="2770777">
                  <a:extLst>
                    <a:ext uri="{9D8B030D-6E8A-4147-A177-3AD203B41FA5}">
                      <a16:colId xmlns:a16="http://schemas.microsoft.com/office/drawing/2014/main" val="3341682205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809473996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4158777468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666889103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3805229872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4124546951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227774110"/>
                    </a:ext>
                  </a:extLst>
                </a:gridCol>
              </a:tblGrid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275752"/>
                  </a:ext>
                </a:extLst>
              </a:tr>
              <a:tr h="267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85612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23.495.988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-2.522.862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11.818.191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62983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23.495.988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-2.522.862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11.818.191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45096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835.635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48273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835.635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00117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1.236.929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-119.436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73519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1.236.929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-119.436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94558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1.236.929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-119.436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59767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6.188.443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6.239.157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12021,5%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38670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6.188.443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6.239.157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12021,5%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67647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121.218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121.218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437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31. PROGRAMA 01: CARABINEROS DE 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B7ABA4E-16C4-4EDF-956E-6336CB848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830529"/>
              </p:ext>
            </p:extLst>
          </p:nvPr>
        </p:nvGraphicFramePr>
        <p:xfrm>
          <a:off x="628649" y="1916832"/>
          <a:ext cx="7886701" cy="1771165"/>
        </p:xfrm>
        <a:graphic>
          <a:graphicData uri="http://schemas.openxmlformats.org/drawingml/2006/table">
            <a:tbl>
              <a:tblPr/>
              <a:tblGrid>
                <a:gridCol w="292100">
                  <a:extLst>
                    <a:ext uri="{9D8B030D-6E8A-4147-A177-3AD203B41FA5}">
                      <a16:colId xmlns:a16="http://schemas.microsoft.com/office/drawing/2014/main" val="1239533946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3729089486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47347310"/>
                    </a:ext>
                  </a:extLst>
                </a:gridCol>
                <a:gridCol w="2770777">
                  <a:extLst>
                    <a:ext uri="{9D8B030D-6E8A-4147-A177-3AD203B41FA5}">
                      <a16:colId xmlns:a16="http://schemas.microsoft.com/office/drawing/2014/main" val="3259129382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1407694648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929413278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1330214105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3946080113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2103878373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4259606445"/>
                    </a:ext>
                  </a:extLst>
                </a:gridCol>
              </a:tblGrid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475469"/>
                  </a:ext>
                </a:extLst>
              </a:tr>
              <a:tr h="267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59150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80.038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-28.888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25.876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00628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02451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21.476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87504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-27.556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46687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-28.760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97932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78946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243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94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32. PROGRAMA 01: HOSPITAL DE CARABINEROS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24A9880-D90A-480A-8AFC-3A9E6ABE1B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779542"/>
              </p:ext>
            </p:extLst>
          </p:nvPr>
        </p:nvGraphicFramePr>
        <p:xfrm>
          <a:off x="707744" y="1916832"/>
          <a:ext cx="7886698" cy="2096464"/>
        </p:xfrm>
        <a:graphic>
          <a:graphicData uri="http://schemas.openxmlformats.org/drawingml/2006/table">
            <a:tbl>
              <a:tblPr/>
              <a:tblGrid>
                <a:gridCol w="255125">
                  <a:extLst>
                    <a:ext uri="{9D8B030D-6E8A-4147-A177-3AD203B41FA5}">
                      <a16:colId xmlns:a16="http://schemas.microsoft.com/office/drawing/2014/main" val="3100849084"/>
                    </a:ext>
                  </a:extLst>
                </a:gridCol>
                <a:gridCol w="255125">
                  <a:extLst>
                    <a:ext uri="{9D8B030D-6E8A-4147-A177-3AD203B41FA5}">
                      <a16:colId xmlns:a16="http://schemas.microsoft.com/office/drawing/2014/main" val="2064618575"/>
                    </a:ext>
                  </a:extLst>
                </a:gridCol>
                <a:gridCol w="255125">
                  <a:extLst>
                    <a:ext uri="{9D8B030D-6E8A-4147-A177-3AD203B41FA5}">
                      <a16:colId xmlns:a16="http://schemas.microsoft.com/office/drawing/2014/main" val="2634113301"/>
                    </a:ext>
                  </a:extLst>
                </a:gridCol>
                <a:gridCol w="2895118">
                  <a:extLst>
                    <a:ext uri="{9D8B030D-6E8A-4147-A177-3AD203B41FA5}">
                      <a16:colId xmlns:a16="http://schemas.microsoft.com/office/drawing/2014/main" val="3505959056"/>
                    </a:ext>
                  </a:extLst>
                </a:gridCol>
                <a:gridCol w="743191">
                  <a:extLst>
                    <a:ext uri="{9D8B030D-6E8A-4147-A177-3AD203B41FA5}">
                      <a16:colId xmlns:a16="http://schemas.microsoft.com/office/drawing/2014/main" val="1864490943"/>
                    </a:ext>
                  </a:extLst>
                </a:gridCol>
                <a:gridCol w="743191">
                  <a:extLst>
                    <a:ext uri="{9D8B030D-6E8A-4147-A177-3AD203B41FA5}">
                      <a16:colId xmlns:a16="http://schemas.microsoft.com/office/drawing/2014/main" val="2467294777"/>
                    </a:ext>
                  </a:extLst>
                </a:gridCol>
                <a:gridCol w="743191">
                  <a:extLst>
                    <a:ext uri="{9D8B030D-6E8A-4147-A177-3AD203B41FA5}">
                      <a16:colId xmlns:a16="http://schemas.microsoft.com/office/drawing/2014/main" val="2465764970"/>
                    </a:ext>
                  </a:extLst>
                </a:gridCol>
                <a:gridCol w="665544">
                  <a:extLst>
                    <a:ext uri="{9D8B030D-6E8A-4147-A177-3AD203B41FA5}">
                      <a16:colId xmlns:a16="http://schemas.microsoft.com/office/drawing/2014/main" val="2571253908"/>
                    </a:ext>
                  </a:extLst>
                </a:gridCol>
                <a:gridCol w="665544">
                  <a:extLst>
                    <a:ext uri="{9D8B030D-6E8A-4147-A177-3AD203B41FA5}">
                      <a16:colId xmlns:a16="http://schemas.microsoft.com/office/drawing/2014/main" val="2912393358"/>
                    </a:ext>
                  </a:extLst>
                </a:gridCol>
                <a:gridCol w="665544">
                  <a:extLst>
                    <a:ext uri="{9D8B030D-6E8A-4147-A177-3AD203B41FA5}">
                      <a16:colId xmlns:a16="http://schemas.microsoft.com/office/drawing/2014/main" val="3013603547"/>
                    </a:ext>
                  </a:extLst>
                </a:gridCol>
              </a:tblGrid>
              <a:tr h="1663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588962"/>
                  </a:ext>
                </a:extLst>
              </a:tr>
              <a:tr h="2662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853601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29.668.466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31.988.004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2.319.538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25.700.106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877196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19.640.896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19.610.825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-30.071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16.936.845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940067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9.737.565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9.675.246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-62.319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6.072.039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632033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169.083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344287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169.083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751023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13.663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-3.457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141761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11.308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9.024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-2.284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2.895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024619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5.812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4.639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-1.173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90221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2.415.385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2427,0%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030561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2.415.385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2427,0%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35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41183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33. PROGRAMA 01: POLICÍA DE INVESTIGACIONES DE 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64B9228-CA55-4405-BD7E-569D410795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699872"/>
              </p:ext>
            </p:extLst>
          </p:nvPr>
        </p:nvGraphicFramePr>
        <p:xfrm>
          <a:off x="628651" y="1863314"/>
          <a:ext cx="7886698" cy="4008521"/>
        </p:xfrm>
        <a:graphic>
          <a:graphicData uri="http://schemas.openxmlformats.org/drawingml/2006/table">
            <a:tbl>
              <a:tblPr/>
              <a:tblGrid>
                <a:gridCol w="304170">
                  <a:extLst>
                    <a:ext uri="{9D8B030D-6E8A-4147-A177-3AD203B41FA5}">
                      <a16:colId xmlns:a16="http://schemas.microsoft.com/office/drawing/2014/main" val="793307960"/>
                    </a:ext>
                  </a:extLst>
                </a:gridCol>
                <a:gridCol w="304170">
                  <a:extLst>
                    <a:ext uri="{9D8B030D-6E8A-4147-A177-3AD203B41FA5}">
                      <a16:colId xmlns:a16="http://schemas.microsoft.com/office/drawing/2014/main" val="2364653133"/>
                    </a:ext>
                  </a:extLst>
                </a:gridCol>
                <a:gridCol w="304170">
                  <a:extLst>
                    <a:ext uri="{9D8B030D-6E8A-4147-A177-3AD203B41FA5}">
                      <a16:colId xmlns:a16="http://schemas.microsoft.com/office/drawing/2014/main" val="748667863"/>
                    </a:ext>
                  </a:extLst>
                </a:gridCol>
                <a:gridCol w="2835301">
                  <a:extLst>
                    <a:ext uri="{9D8B030D-6E8A-4147-A177-3AD203B41FA5}">
                      <a16:colId xmlns:a16="http://schemas.microsoft.com/office/drawing/2014/main" val="2358054160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2601793053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2898899607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2622540468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718488805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204406679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697487153"/>
                    </a:ext>
                  </a:extLst>
                </a:gridCol>
              </a:tblGrid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650715"/>
                  </a:ext>
                </a:extLst>
              </a:tr>
              <a:tr h="2607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24575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321.692.030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330.085.457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8.393.427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293.157.089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32702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265.394.987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264.192.823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-1.202.164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245.069.931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56140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35.851.361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34.318.212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-1.533.149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26.987.180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64536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488.953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543.322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43591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488.953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543.322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19319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975.639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54445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975.639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80838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Microtráfico Cero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262.311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70254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778.176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778.176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713.328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65230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6.128.092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5.028.394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-1.099.698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3.236.466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72529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3.470.407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2.769.561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-700.846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1.503.072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84326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391.766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312.649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346.150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28048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557.857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500.984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-56.873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416.801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17310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887.262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708.080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-179.182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331.087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37801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737.120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-83.680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639.356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62395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10.540.126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3.427.612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18930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10.540.126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3.427.612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87954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689.761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59055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689.761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07129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689.761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02153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12.227.178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61304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12.227.178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236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400" dirty="0"/>
              <a:t>En cuanto a las instituciones dependientes del Ministerio, </a:t>
            </a:r>
            <a:r>
              <a:rPr lang="es-CL" sz="1400" b="1" dirty="0"/>
              <a:t>el 82% </a:t>
            </a:r>
            <a:r>
              <a:rPr lang="es-CL" sz="1400" dirty="0"/>
              <a:t>del presupuesto inicial, se concentra en la </a:t>
            </a:r>
            <a:r>
              <a:rPr lang="es-CL" sz="1400" b="1" dirty="0"/>
              <a:t>Subsecretaría de Desarrollo Regional y Administrativo, Carabineros de Chile </a:t>
            </a:r>
            <a:r>
              <a:rPr lang="es-CL" sz="1400" dirty="0"/>
              <a:t>y </a:t>
            </a:r>
            <a:r>
              <a:rPr lang="es-CL" sz="1400" b="1" dirty="0"/>
              <a:t>los Gobiernos Regionales</a:t>
            </a:r>
            <a:r>
              <a:rPr lang="es-CL" sz="1400" dirty="0"/>
              <a:t> (que representan a su vez el 18%, 31% y 32% respectivamente), los que al mes de NOVIEMBRE alcanzaron niveles de ejecución de </a:t>
            </a:r>
            <a:r>
              <a:rPr lang="es-CL" sz="1400" b="1" dirty="0"/>
              <a:t>95,8%, 89,7% y 78,1% respectivamente</a:t>
            </a:r>
            <a:r>
              <a:rPr lang="es-CL" sz="1400" dirty="0"/>
              <a:t>, todos calculados respecto al presupuesto vigente.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400" dirty="0"/>
              <a:t>Las mayores tasas de gastos se registraron en la </a:t>
            </a:r>
            <a:r>
              <a:rPr lang="es-CL" sz="1400" b="1" dirty="0"/>
              <a:t>Subsecretaría del Interior (102,8%)</a:t>
            </a:r>
            <a:r>
              <a:rPr lang="es-CL" sz="1400" dirty="0"/>
              <a:t> y </a:t>
            </a:r>
            <a:r>
              <a:rPr lang="es-CL" sz="1400" b="1" dirty="0"/>
              <a:t>Bomberos de Chile (103,6%)</a:t>
            </a:r>
            <a:r>
              <a:rPr lang="es-CL" sz="1400" dirty="0"/>
              <a:t>.  En el caso de la Subsecretaría del Interior, la ejecución se explica por el nivel de gasto en las transferencias corrientes que al mes de NOVIEMBRE presenta una ejecución de </a:t>
            </a:r>
            <a:r>
              <a:rPr lang="es-CL" sz="1400" b="1" dirty="0"/>
              <a:t>104,7%, </a:t>
            </a:r>
            <a:r>
              <a:rPr lang="es-CL" sz="1400" dirty="0"/>
              <a:t>representando a su vez el 75% del presupuesto vigente de la Subsecretaría, producto de los </a:t>
            </a:r>
            <a:r>
              <a:rPr lang="es-CL" sz="1400" b="1" u="sng" dirty="0"/>
              <a:t>mayores incrementos derivados de las emergencias vividas en el país ($59.667 millones), faltando por decretar a la fecha $4.894 millones</a:t>
            </a:r>
            <a:r>
              <a:rPr lang="es-CL" sz="1400" dirty="0"/>
              <a:t>.  Por su parte, el mayor gasto en Bomberos se explica por el desembolso registrado en el subtítulo 34 “servicio de la deuda” destinados al pago de la deuda flotante que a la fecha no cuenta con los aumentos presupuestarios respectivos, según se informa en el punto 8 siguiente.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400" dirty="0"/>
              <a:t>Mientras que </a:t>
            </a:r>
            <a:r>
              <a:rPr lang="es-CL" sz="1400" b="1" dirty="0"/>
              <a:t>Fondo Social </a:t>
            </a:r>
            <a:r>
              <a:rPr lang="es-CL" sz="1400" dirty="0"/>
              <a:t>es el que presenta la </a:t>
            </a:r>
            <a:r>
              <a:rPr lang="es-CL" sz="1400" b="1" dirty="0"/>
              <a:t>ejecución menor, con un gasto de 17,8%</a:t>
            </a:r>
            <a:r>
              <a:rPr lang="es-CL" sz="1400" dirty="0"/>
              <a:t>, explicado por su cronograma de asignación de recursos que se realiza a finales del tercer trimestre</a:t>
            </a:r>
            <a:r>
              <a:rPr lang="es-CL" sz="1600" dirty="0"/>
              <a:t>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400" dirty="0"/>
              <a:t>Respecto a los recursos contemplados en el subtítulo 34 “servicio de la deuda” destinados al pago de las obligaciones devengadas al 31 de diciembre de 2017 (deuda flotante), a la fecha falta por decretar $7.210 millones, los que se concentran en Servicio de Gobierno Interior ($2.589 millones), la Subsecretaría del Interior ($1.404 millones), Red de Conectividad del Estado ($137 millones) y Bomberos de Chile ($3.080 millones).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CAPÍTULOS 61 al 75. PROGRAMAS 01, 02 y 03: GOBIERNOS REGIONALES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B776501-1A17-4F41-92DB-F9FE55E8AC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493222"/>
              </p:ext>
            </p:extLst>
          </p:nvPr>
        </p:nvGraphicFramePr>
        <p:xfrm>
          <a:off x="628650" y="1916832"/>
          <a:ext cx="7886700" cy="3547192"/>
        </p:xfrm>
        <a:graphic>
          <a:graphicData uri="http://schemas.openxmlformats.org/drawingml/2006/table">
            <a:tbl>
              <a:tblPr/>
              <a:tblGrid>
                <a:gridCol w="3036833">
                  <a:extLst>
                    <a:ext uri="{9D8B030D-6E8A-4147-A177-3AD203B41FA5}">
                      <a16:colId xmlns:a16="http://schemas.microsoft.com/office/drawing/2014/main" val="3976166223"/>
                    </a:ext>
                  </a:extLst>
                </a:gridCol>
                <a:gridCol w="833996">
                  <a:extLst>
                    <a:ext uri="{9D8B030D-6E8A-4147-A177-3AD203B41FA5}">
                      <a16:colId xmlns:a16="http://schemas.microsoft.com/office/drawing/2014/main" val="35452311"/>
                    </a:ext>
                  </a:extLst>
                </a:gridCol>
                <a:gridCol w="894430">
                  <a:extLst>
                    <a:ext uri="{9D8B030D-6E8A-4147-A177-3AD203B41FA5}">
                      <a16:colId xmlns:a16="http://schemas.microsoft.com/office/drawing/2014/main" val="3625557861"/>
                    </a:ext>
                  </a:extLst>
                </a:gridCol>
                <a:gridCol w="897452">
                  <a:extLst>
                    <a:ext uri="{9D8B030D-6E8A-4147-A177-3AD203B41FA5}">
                      <a16:colId xmlns:a16="http://schemas.microsoft.com/office/drawing/2014/main" val="1560373089"/>
                    </a:ext>
                  </a:extLst>
                </a:gridCol>
                <a:gridCol w="773561">
                  <a:extLst>
                    <a:ext uri="{9D8B030D-6E8A-4147-A177-3AD203B41FA5}">
                      <a16:colId xmlns:a16="http://schemas.microsoft.com/office/drawing/2014/main" val="1041656871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2911965934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1782273272"/>
                    </a:ext>
                  </a:extLst>
                </a:gridCol>
              </a:tblGrid>
              <a:tr h="1828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436900"/>
                  </a:ext>
                </a:extLst>
              </a:tr>
              <a:tr h="43882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63845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34.800.542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55.781.598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20.981.056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35.902.977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30903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43.289.065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59.362.953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16.073.888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47.252.132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65269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76.787.318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79.963.708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3.176.390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70.870.118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903027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63.577.870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66.770.504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3.192.634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39.612.107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28913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61.817.311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71.544.155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9.726.844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56.844.959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86648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76.209.221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79.632.563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3.423.342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63.849.604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04130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122.001.642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126.557.545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4.555.903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106.415.411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325602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65.024.300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69.653.903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4.629.603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53.622.675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73320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78.869.939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86.318.480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7.448.541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74.232.126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35254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118.585.872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125.464.343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6.878.471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95.663.620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749377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775.436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542.385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-233.051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258.268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20231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112.810.505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119.455.404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6.644.899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83.066.574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9735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48.349.700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53.759.674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5.409.974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40.688.365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325949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77.110.391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91.924.424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14.814.033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76.938.537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83442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54.751.336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64.147.514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9.396.178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46.793.597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74925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57.760.188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86.882.273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29.122.085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74.485.599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46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231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504ED3D3-87AF-4353-BD51-9241A0D68508}"/>
              </a:ext>
            </a:extLst>
          </p:cNvPr>
          <p:cNvSpPr txBox="1">
            <a:spLocks/>
          </p:cNvSpPr>
          <p:nvPr/>
        </p:nvSpPr>
        <p:spPr>
          <a:xfrm>
            <a:off x="414336" y="1448299"/>
            <a:ext cx="821079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% de Ejecución Presupuestaria de los GORES a NOVIEMBRE de 2017 - 2018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 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CAPÍTULOS 61 al 75. PROGRAMAS 01, 02 y 03: INVERSIÓN REGIONAL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B4E3C30-7A9F-428B-B674-E0C695DA0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724" y="2102899"/>
            <a:ext cx="7108552" cy="405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013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3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CAPÍTULOS 61 al 75. PROGRAMAS 01: GASTOS DE FUNCIONAMIENTO GOBIERNOS REGIONALES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A6D6A05-78EA-4024-980A-7BEF3A963E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352057"/>
              </p:ext>
            </p:extLst>
          </p:nvPr>
        </p:nvGraphicFramePr>
        <p:xfrm>
          <a:off x="628650" y="1916832"/>
          <a:ext cx="7886700" cy="3400916"/>
        </p:xfrm>
        <a:graphic>
          <a:graphicData uri="http://schemas.openxmlformats.org/drawingml/2006/table">
            <a:tbl>
              <a:tblPr/>
              <a:tblGrid>
                <a:gridCol w="3036833">
                  <a:extLst>
                    <a:ext uri="{9D8B030D-6E8A-4147-A177-3AD203B41FA5}">
                      <a16:colId xmlns:a16="http://schemas.microsoft.com/office/drawing/2014/main" val="2577625139"/>
                    </a:ext>
                  </a:extLst>
                </a:gridCol>
                <a:gridCol w="833996">
                  <a:extLst>
                    <a:ext uri="{9D8B030D-6E8A-4147-A177-3AD203B41FA5}">
                      <a16:colId xmlns:a16="http://schemas.microsoft.com/office/drawing/2014/main" val="584528434"/>
                    </a:ext>
                  </a:extLst>
                </a:gridCol>
                <a:gridCol w="894430">
                  <a:extLst>
                    <a:ext uri="{9D8B030D-6E8A-4147-A177-3AD203B41FA5}">
                      <a16:colId xmlns:a16="http://schemas.microsoft.com/office/drawing/2014/main" val="4043586748"/>
                    </a:ext>
                  </a:extLst>
                </a:gridCol>
                <a:gridCol w="897452">
                  <a:extLst>
                    <a:ext uri="{9D8B030D-6E8A-4147-A177-3AD203B41FA5}">
                      <a16:colId xmlns:a16="http://schemas.microsoft.com/office/drawing/2014/main" val="2384520776"/>
                    </a:ext>
                  </a:extLst>
                </a:gridCol>
                <a:gridCol w="773561">
                  <a:extLst>
                    <a:ext uri="{9D8B030D-6E8A-4147-A177-3AD203B41FA5}">
                      <a16:colId xmlns:a16="http://schemas.microsoft.com/office/drawing/2014/main" val="1339722608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2758100694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271928868"/>
                    </a:ext>
                  </a:extLst>
                </a:gridCol>
              </a:tblGrid>
              <a:tr h="1828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404414"/>
                  </a:ext>
                </a:extLst>
              </a:tr>
              <a:tr h="29255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29295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4.038.706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4.132.923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94.217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3.502.303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453404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3.721.244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3.896.102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174.858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3.665.609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53982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4.097.058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4.148.047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50.989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3.598.412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08847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3.835.597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4.171.201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335.604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3.627.249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77634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4.375.437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4.424.191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48.754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3.995.668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893167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4.885.686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5.137.824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252.138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4.548.323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22903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6.815.677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6.978.949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163.272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6.882.802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972982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3.778.694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3.909.790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131.096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3.446.514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92256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4.129.440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4.290.105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160.665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3.776.986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657034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5.425.713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5.627.864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202.151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5.003.108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878189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775.436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542.385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258.268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031139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4.547.005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4.914.451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367.446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4.356.893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73429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4.174.854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4.295.385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120.531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3.850.723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07080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4.455.922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4.464.655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3.990.829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07197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4.903.445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4.902.156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-1.289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4.259.880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79465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4.291.803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4.322.769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30.966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3.742.038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971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4085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CAPÍTULOS 61 al 75. PROGRAMAS 02 y 03: INVERSIÓN REGIONAL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6030531-14BD-46FC-AF8B-9EC3DB5C8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597833"/>
              </p:ext>
            </p:extLst>
          </p:nvPr>
        </p:nvGraphicFramePr>
        <p:xfrm>
          <a:off x="628650" y="1861659"/>
          <a:ext cx="7886700" cy="3547192"/>
        </p:xfrm>
        <a:graphic>
          <a:graphicData uri="http://schemas.openxmlformats.org/drawingml/2006/table">
            <a:tbl>
              <a:tblPr/>
              <a:tblGrid>
                <a:gridCol w="3036833">
                  <a:extLst>
                    <a:ext uri="{9D8B030D-6E8A-4147-A177-3AD203B41FA5}">
                      <a16:colId xmlns:a16="http://schemas.microsoft.com/office/drawing/2014/main" val="1594291613"/>
                    </a:ext>
                  </a:extLst>
                </a:gridCol>
                <a:gridCol w="833996">
                  <a:extLst>
                    <a:ext uri="{9D8B030D-6E8A-4147-A177-3AD203B41FA5}">
                      <a16:colId xmlns:a16="http://schemas.microsoft.com/office/drawing/2014/main" val="248649905"/>
                    </a:ext>
                  </a:extLst>
                </a:gridCol>
                <a:gridCol w="894430">
                  <a:extLst>
                    <a:ext uri="{9D8B030D-6E8A-4147-A177-3AD203B41FA5}">
                      <a16:colId xmlns:a16="http://schemas.microsoft.com/office/drawing/2014/main" val="3058562835"/>
                    </a:ext>
                  </a:extLst>
                </a:gridCol>
                <a:gridCol w="897452">
                  <a:extLst>
                    <a:ext uri="{9D8B030D-6E8A-4147-A177-3AD203B41FA5}">
                      <a16:colId xmlns:a16="http://schemas.microsoft.com/office/drawing/2014/main" val="3432275586"/>
                    </a:ext>
                  </a:extLst>
                </a:gridCol>
                <a:gridCol w="773561">
                  <a:extLst>
                    <a:ext uri="{9D8B030D-6E8A-4147-A177-3AD203B41FA5}">
                      <a16:colId xmlns:a16="http://schemas.microsoft.com/office/drawing/2014/main" val="1551220008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1079811350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4076953525"/>
                    </a:ext>
                  </a:extLst>
                </a:gridCol>
              </a:tblGrid>
              <a:tr h="1828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614746"/>
                  </a:ext>
                </a:extLst>
              </a:tr>
              <a:tr h="43882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46027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30.761.836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51.648.675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20.886.839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32.400.674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177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39.567.821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55.466.851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15.899.030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43.586.523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12882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72.690.260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75.815.661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3.125.401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67.271.706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6104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59.742.273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62.599.303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2.857.030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35.984.858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187042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57.441.874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67.119.964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9.678.090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52.849.291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22742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71.323.535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74.494.739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3.171.204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59.301.281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13579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115.185.965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119.578.596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4.392.631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99.532.609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59399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61.245.606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65.744.113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4.498.507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50.176.161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254334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74.740.499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82.028.375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7.287.876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70.455.140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68596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113.160.159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119.836.479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6.676.320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90.660.512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9231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048699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108.263.500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114.540.953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6.277.453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78.709.681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53911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44.174.846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49.464.289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5.289.443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36.837.642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827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72.654.469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87.459.769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14.805.300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72.947.708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47902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49.847.891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59.245.358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9.397.467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42.533.717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578487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53.468.385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82.559.504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29.091.119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70.743.561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532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4FECDF0-6402-462D-833C-0BE56EAEDD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2122688"/>
            <a:ext cx="4113767" cy="2520282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D60C379-66B3-4586-9650-BCCE8A41AE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2122687"/>
            <a:ext cx="4113768" cy="252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F5FAD11-F466-4DF3-A6D6-70CA3D9E17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124078"/>
              </p:ext>
            </p:extLst>
          </p:nvPr>
        </p:nvGraphicFramePr>
        <p:xfrm>
          <a:off x="628650" y="2007047"/>
          <a:ext cx="7886700" cy="2686304"/>
        </p:xfrm>
        <a:graphic>
          <a:graphicData uri="http://schemas.openxmlformats.org/drawingml/2006/table">
            <a:tbl>
              <a:tblPr/>
              <a:tblGrid>
                <a:gridCol w="736670">
                  <a:extLst>
                    <a:ext uri="{9D8B030D-6E8A-4147-A177-3AD203B41FA5}">
                      <a16:colId xmlns:a16="http://schemas.microsoft.com/office/drawing/2014/main" val="1681195367"/>
                    </a:ext>
                  </a:extLst>
                </a:gridCol>
                <a:gridCol w="2827512">
                  <a:extLst>
                    <a:ext uri="{9D8B030D-6E8A-4147-A177-3AD203B41FA5}">
                      <a16:colId xmlns:a16="http://schemas.microsoft.com/office/drawing/2014/main" val="1428848965"/>
                    </a:ext>
                  </a:extLst>
                </a:gridCol>
                <a:gridCol w="739378">
                  <a:extLst>
                    <a:ext uri="{9D8B030D-6E8A-4147-A177-3AD203B41FA5}">
                      <a16:colId xmlns:a16="http://schemas.microsoft.com/office/drawing/2014/main" val="329169775"/>
                    </a:ext>
                  </a:extLst>
                </a:gridCol>
                <a:gridCol w="739378">
                  <a:extLst>
                    <a:ext uri="{9D8B030D-6E8A-4147-A177-3AD203B41FA5}">
                      <a16:colId xmlns:a16="http://schemas.microsoft.com/office/drawing/2014/main" val="555305738"/>
                    </a:ext>
                  </a:extLst>
                </a:gridCol>
                <a:gridCol w="739378">
                  <a:extLst>
                    <a:ext uri="{9D8B030D-6E8A-4147-A177-3AD203B41FA5}">
                      <a16:colId xmlns:a16="http://schemas.microsoft.com/office/drawing/2014/main" val="4127702447"/>
                    </a:ext>
                  </a:extLst>
                </a:gridCol>
                <a:gridCol w="739378">
                  <a:extLst>
                    <a:ext uri="{9D8B030D-6E8A-4147-A177-3AD203B41FA5}">
                      <a16:colId xmlns:a16="http://schemas.microsoft.com/office/drawing/2014/main" val="4002077494"/>
                    </a:ext>
                  </a:extLst>
                </a:gridCol>
                <a:gridCol w="682503">
                  <a:extLst>
                    <a:ext uri="{9D8B030D-6E8A-4147-A177-3AD203B41FA5}">
                      <a16:colId xmlns:a16="http://schemas.microsoft.com/office/drawing/2014/main" val="1144246372"/>
                    </a:ext>
                  </a:extLst>
                </a:gridCol>
                <a:gridCol w="682503">
                  <a:extLst>
                    <a:ext uri="{9D8B030D-6E8A-4147-A177-3AD203B41FA5}">
                      <a16:colId xmlns:a16="http://schemas.microsoft.com/office/drawing/2014/main" val="3818649020"/>
                    </a:ext>
                  </a:extLst>
                </a:gridCol>
              </a:tblGrid>
              <a:tr h="17219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044813"/>
                  </a:ext>
                </a:extLst>
              </a:tr>
              <a:tr h="27551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723421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3.270.614.019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3.339.142.892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68.528.873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2.782.446.659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441911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1.309.617.239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1.304.915.282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-4.701.957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1.226.904.998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465312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242.378.137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231.584.344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-10.793.793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171.280.450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164735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1.418.028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3.584.434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2.166.406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4.816.289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339,6%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134,4%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9156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284.486.531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352.779.645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68.293.114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304.039.295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106,9%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53980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7.402.397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7.387.968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-14.429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3.201.707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018717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2.495.673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2.485.903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2.344.234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23994,2%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866001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65.600.313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109.481.087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43.880.774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81.692.064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124,5%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960888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680.823.386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612.693.432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-68.129.954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495.534.250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910709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12.180.998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12.180.998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-1.461.025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-12,0%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-12,0%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211145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638.639.605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603.125.092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-35.514.513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397.626.911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777731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28.057.615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91.955.895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63.898.280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96.467.486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343,8%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311027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6.959.042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6.959.042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981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BFCB836-433C-4776-BD53-B91C83BAA2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802475"/>
              </p:ext>
            </p:extLst>
          </p:nvPr>
        </p:nvGraphicFramePr>
        <p:xfrm>
          <a:off x="628650" y="1700808"/>
          <a:ext cx="7886699" cy="3821438"/>
        </p:xfrm>
        <a:graphic>
          <a:graphicData uri="http://schemas.openxmlformats.org/drawingml/2006/table">
            <a:tbl>
              <a:tblPr/>
              <a:tblGrid>
                <a:gridCol w="358376">
                  <a:extLst>
                    <a:ext uri="{9D8B030D-6E8A-4147-A177-3AD203B41FA5}">
                      <a16:colId xmlns:a16="http://schemas.microsoft.com/office/drawing/2014/main" val="2581924545"/>
                    </a:ext>
                  </a:extLst>
                </a:gridCol>
                <a:gridCol w="358376">
                  <a:extLst>
                    <a:ext uri="{9D8B030D-6E8A-4147-A177-3AD203B41FA5}">
                      <a16:colId xmlns:a16="http://schemas.microsoft.com/office/drawing/2014/main" val="3615770640"/>
                    </a:ext>
                  </a:extLst>
                </a:gridCol>
                <a:gridCol w="3341617">
                  <a:extLst>
                    <a:ext uri="{9D8B030D-6E8A-4147-A177-3AD203B41FA5}">
                      <a16:colId xmlns:a16="http://schemas.microsoft.com/office/drawing/2014/main" val="1483158027"/>
                    </a:ext>
                  </a:extLst>
                </a:gridCol>
                <a:gridCol w="668323">
                  <a:extLst>
                    <a:ext uri="{9D8B030D-6E8A-4147-A177-3AD203B41FA5}">
                      <a16:colId xmlns:a16="http://schemas.microsoft.com/office/drawing/2014/main" val="44445943"/>
                    </a:ext>
                  </a:extLst>
                </a:gridCol>
                <a:gridCol w="668323">
                  <a:extLst>
                    <a:ext uri="{9D8B030D-6E8A-4147-A177-3AD203B41FA5}">
                      <a16:colId xmlns:a16="http://schemas.microsoft.com/office/drawing/2014/main" val="2686435072"/>
                    </a:ext>
                  </a:extLst>
                </a:gridCol>
                <a:gridCol w="690116">
                  <a:extLst>
                    <a:ext uri="{9D8B030D-6E8A-4147-A177-3AD203B41FA5}">
                      <a16:colId xmlns:a16="http://schemas.microsoft.com/office/drawing/2014/main" val="1806770463"/>
                    </a:ext>
                  </a:extLst>
                </a:gridCol>
                <a:gridCol w="581151">
                  <a:extLst>
                    <a:ext uri="{9D8B030D-6E8A-4147-A177-3AD203B41FA5}">
                      <a16:colId xmlns:a16="http://schemas.microsoft.com/office/drawing/2014/main" val="3235765470"/>
                    </a:ext>
                  </a:extLst>
                </a:gridCol>
                <a:gridCol w="581151">
                  <a:extLst>
                    <a:ext uri="{9D8B030D-6E8A-4147-A177-3AD203B41FA5}">
                      <a16:colId xmlns:a16="http://schemas.microsoft.com/office/drawing/2014/main" val="629741933"/>
                    </a:ext>
                  </a:extLst>
                </a:gridCol>
                <a:gridCol w="639266">
                  <a:extLst>
                    <a:ext uri="{9D8B030D-6E8A-4147-A177-3AD203B41FA5}">
                      <a16:colId xmlns:a16="http://schemas.microsoft.com/office/drawing/2014/main" val="2661269404"/>
                    </a:ext>
                  </a:extLst>
                </a:gridCol>
              </a:tblGrid>
              <a:tr h="1453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976422"/>
                  </a:ext>
                </a:extLst>
              </a:tr>
              <a:tr h="370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722579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Gobierno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69.743.030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143.330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63.291.668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718334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Nacional de Emergencia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15.080.728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14.925.021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-155.707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13.761.714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362211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603.423.125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612.877.811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9.454.686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486.878.267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608855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Desarrollo Regional y Administrativo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44.516.403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46.172.699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1.656.296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44.215.627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133901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Fortalecimiento de la Gestión Subnacional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8.670.842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9.088.887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4.057.548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569137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Programas de Desarrollo Local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182.961.999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229.255.140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46.293.141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172.920.007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204352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Transferencias a Gobiernos Regionales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142.217.235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-28.291.641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104.279.929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393442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Programas de Convergencia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189.487.405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-7.277.600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161.758.374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864425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Inteligencia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6.052.740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-110.204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5.987.578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85584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36.831.736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37.761.605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929.869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30.287.660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088716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Prevención del Delito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32.836.372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33.975.709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1.139.337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27.042.445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484732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Centros Regionales de Atención y Orientación a Víctimas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3.995.364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3.785.896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-209.468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3.245.215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676984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para Prevención y Rehabilitación Consumo de Drogas y Alcohol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66.150.447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157.585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55.977.277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405069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81.690.798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141.948.197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60.257.399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139.378.424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952926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del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30.973.198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90.424.771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59.451.573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92.964.372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047198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Red de Conectividad del Estado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5.272.555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-194.174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2.787.394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53958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Fondo Social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4.025.699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5.025.699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896.914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528340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Bomberos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42.729.744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174351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1.082.692.664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1.098.236.556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15.543.892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984.682.930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412847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29.668.466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31.988.004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2.319.538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25.700.106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525314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Policía de Investigaciones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321.692.030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330.085.457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8.393.427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293.157.089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127861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al 75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1.092.520.636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1.237.761.426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145.240.790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966.496.669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149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01. PROGRAMA 01: SERVICIO DE GOBIERNO INTERIOR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5D36855-23C7-47DF-B9A8-9185511A57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89086"/>
              </p:ext>
            </p:extLst>
          </p:nvPr>
        </p:nvGraphicFramePr>
        <p:xfrm>
          <a:off x="628649" y="1918600"/>
          <a:ext cx="7886701" cy="4138266"/>
        </p:xfrm>
        <a:graphic>
          <a:graphicData uri="http://schemas.openxmlformats.org/drawingml/2006/table">
            <a:tbl>
              <a:tblPr/>
              <a:tblGrid>
                <a:gridCol w="239983">
                  <a:extLst>
                    <a:ext uri="{9D8B030D-6E8A-4147-A177-3AD203B41FA5}">
                      <a16:colId xmlns:a16="http://schemas.microsoft.com/office/drawing/2014/main" val="3675736597"/>
                    </a:ext>
                  </a:extLst>
                </a:gridCol>
                <a:gridCol w="239983">
                  <a:extLst>
                    <a:ext uri="{9D8B030D-6E8A-4147-A177-3AD203B41FA5}">
                      <a16:colId xmlns:a16="http://schemas.microsoft.com/office/drawing/2014/main" val="2560610455"/>
                    </a:ext>
                  </a:extLst>
                </a:gridCol>
                <a:gridCol w="239983">
                  <a:extLst>
                    <a:ext uri="{9D8B030D-6E8A-4147-A177-3AD203B41FA5}">
                      <a16:colId xmlns:a16="http://schemas.microsoft.com/office/drawing/2014/main" val="1323814953"/>
                    </a:ext>
                  </a:extLst>
                </a:gridCol>
                <a:gridCol w="2857974">
                  <a:extLst>
                    <a:ext uri="{9D8B030D-6E8A-4147-A177-3AD203B41FA5}">
                      <a16:colId xmlns:a16="http://schemas.microsoft.com/office/drawing/2014/main" val="3676605884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2585357241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985202172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2243993820"/>
                    </a:ext>
                  </a:extLst>
                </a:gridCol>
                <a:gridCol w="654498">
                  <a:extLst>
                    <a:ext uri="{9D8B030D-6E8A-4147-A177-3AD203B41FA5}">
                      <a16:colId xmlns:a16="http://schemas.microsoft.com/office/drawing/2014/main" val="3073890538"/>
                    </a:ext>
                  </a:extLst>
                </a:gridCol>
                <a:gridCol w="752673">
                  <a:extLst>
                    <a:ext uri="{9D8B030D-6E8A-4147-A177-3AD203B41FA5}">
                      <a16:colId xmlns:a16="http://schemas.microsoft.com/office/drawing/2014/main" val="2954460796"/>
                    </a:ext>
                  </a:extLst>
                </a:gridCol>
                <a:gridCol w="709039">
                  <a:extLst>
                    <a:ext uri="{9D8B030D-6E8A-4147-A177-3AD203B41FA5}">
                      <a16:colId xmlns:a16="http://schemas.microsoft.com/office/drawing/2014/main" val="554261470"/>
                    </a:ext>
                  </a:extLst>
                </a:gridCol>
              </a:tblGrid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813295"/>
                  </a:ext>
                </a:extLst>
              </a:tr>
              <a:tr h="278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65067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69.743.030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143.330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63.291.668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526747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32.806.012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33.035.136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229.124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30.275.555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89645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6.576.256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6.454.557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-121.699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5.621.332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658587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1.073.425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10734250,0%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10734250,0%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31219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297703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1.073.425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883457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10.881.383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10.881.383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8.689.074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091581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79419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Nacional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156170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10.881.373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10.881.373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8.689.074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53422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de Régimen  Interior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33862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Complejos Fronterizos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7.127.511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7.127.511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6.214.253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573889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a Migrantes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1.355.162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1.355.162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685.447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209254"/>
                  </a:ext>
                </a:extLst>
              </a:tr>
              <a:tr h="278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Coordinación, Orden Público y Gestión Territorial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1.952.688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1.952.688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1.570.793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094349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Barrios Transitorios de Emergencias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446.002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446.002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218.581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5844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383.110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944.958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561.848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624.233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186139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146.008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-129.487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37315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63.696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62.673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435101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649.035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624.290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405.697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903670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135.859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162.192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26.333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112.505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99815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49.267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53.514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28.891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666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01. PROGRAMA 01: SERVICIO DE GOBIERNO INTERIOR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6C01453-9249-45C8-B253-EC79F5FAE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584679"/>
              </p:ext>
            </p:extLst>
          </p:nvPr>
        </p:nvGraphicFramePr>
        <p:xfrm>
          <a:off x="585785" y="1916832"/>
          <a:ext cx="7886701" cy="2383149"/>
        </p:xfrm>
        <a:graphic>
          <a:graphicData uri="http://schemas.openxmlformats.org/drawingml/2006/table">
            <a:tbl>
              <a:tblPr/>
              <a:tblGrid>
                <a:gridCol w="239983">
                  <a:extLst>
                    <a:ext uri="{9D8B030D-6E8A-4147-A177-3AD203B41FA5}">
                      <a16:colId xmlns:a16="http://schemas.microsoft.com/office/drawing/2014/main" val="499113518"/>
                    </a:ext>
                  </a:extLst>
                </a:gridCol>
                <a:gridCol w="239983">
                  <a:extLst>
                    <a:ext uri="{9D8B030D-6E8A-4147-A177-3AD203B41FA5}">
                      <a16:colId xmlns:a16="http://schemas.microsoft.com/office/drawing/2014/main" val="3566622195"/>
                    </a:ext>
                  </a:extLst>
                </a:gridCol>
                <a:gridCol w="239983">
                  <a:extLst>
                    <a:ext uri="{9D8B030D-6E8A-4147-A177-3AD203B41FA5}">
                      <a16:colId xmlns:a16="http://schemas.microsoft.com/office/drawing/2014/main" val="460684956"/>
                    </a:ext>
                  </a:extLst>
                </a:gridCol>
                <a:gridCol w="2857974">
                  <a:extLst>
                    <a:ext uri="{9D8B030D-6E8A-4147-A177-3AD203B41FA5}">
                      <a16:colId xmlns:a16="http://schemas.microsoft.com/office/drawing/2014/main" val="3212343883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3424699288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3510272762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37727567"/>
                    </a:ext>
                  </a:extLst>
                </a:gridCol>
                <a:gridCol w="654498">
                  <a:extLst>
                    <a:ext uri="{9D8B030D-6E8A-4147-A177-3AD203B41FA5}">
                      <a16:colId xmlns:a16="http://schemas.microsoft.com/office/drawing/2014/main" val="915892326"/>
                    </a:ext>
                  </a:extLst>
                </a:gridCol>
                <a:gridCol w="752673">
                  <a:extLst>
                    <a:ext uri="{9D8B030D-6E8A-4147-A177-3AD203B41FA5}">
                      <a16:colId xmlns:a16="http://schemas.microsoft.com/office/drawing/2014/main" val="1967464588"/>
                    </a:ext>
                  </a:extLst>
                </a:gridCol>
                <a:gridCol w="709039">
                  <a:extLst>
                    <a:ext uri="{9D8B030D-6E8A-4147-A177-3AD203B41FA5}">
                      <a16:colId xmlns:a16="http://schemas.microsoft.com/office/drawing/2014/main" val="3680974073"/>
                    </a:ext>
                  </a:extLst>
                </a:gridCol>
              </a:tblGrid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114393"/>
                  </a:ext>
                </a:extLst>
              </a:tr>
              <a:tr h="278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440023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4.479.032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3.853.089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-625.943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603.231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783367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4.479.032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3.853.089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-625.943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603.231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5675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004369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89186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13.816.006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61211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13.816.006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53903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 a Concesiones de Complejos Fronterizos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10.197.873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10.197.873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10.083.575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892080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4.276.014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4.276.014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3.732.431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85462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2.588.812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63002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2.588.812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597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881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0890" y="13575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04. PROGRAMA 01: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NACIONAL DE EMERGENCIA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3762476-4664-4BA8-A744-E01FC4F884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119027"/>
              </p:ext>
            </p:extLst>
          </p:nvPr>
        </p:nvGraphicFramePr>
        <p:xfrm>
          <a:off x="703792" y="1814668"/>
          <a:ext cx="7886698" cy="4141643"/>
        </p:xfrm>
        <a:graphic>
          <a:graphicData uri="http://schemas.openxmlformats.org/drawingml/2006/table">
            <a:tbl>
              <a:tblPr/>
              <a:tblGrid>
                <a:gridCol w="304170">
                  <a:extLst>
                    <a:ext uri="{9D8B030D-6E8A-4147-A177-3AD203B41FA5}">
                      <a16:colId xmlns:a16="http://schemas.microsoft.com/office/drawing/2014/main" val="3137177308"/>
                    </a:ext>
                  </a:extLst>
                </a:gridCol>
                <a:gridCol w="304170">
                  <a:extLst>
                    <a:ext uri="{9D8B030D-6E8A-4147-A177-3AD203B41FA5}">
                      <a16:colId xmlns:a16="http://schemas.microsoft.com/office/drawing/2014/main" val="1482375293"/>
                    </a:ext>
                  </a:extLst>
                </a:gridCol>
                <a:gridCol w="304170">
                  <a:extLst>
                    <a:ext uri="{9D8B030D-6E8A-4147-A177-3AD203B41FA5}">
                      <a16:colId xmlns:a16="http://schemas.microsoft.com/office/drawing/2014/main" val="3518361713"/>
                    </a:ext>
                  </a:extLst>
                </a:gridCol>
                <a:gridCol w="2835301">
                  <a:extLst>
                    <a:ext uri="{9D8B030D-6E8A-4147-A177-3AD203B41FA5}">
                      <a16:colId xmlns:a16="http://schemas.microsoft.com/office/drawing/2014/main" val="1412385024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1497388836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234456147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2346734305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380451276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785049844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1134706714"/>
                    </a:ext>
                  </a:extLst>
                </a:gridCol>
              </a:tblGrid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614616"/>
                  </a:ext>
                </a:extLst>
              </a:tr>
              <a:tr h="554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32957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15.080.728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14.925.021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-155.707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13.761.714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94044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6.820.304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6.683.046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-137.258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6.822.593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01003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4.202.307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4.072.643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-129.664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3.076.788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37592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5400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41050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3.629.688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3.558.870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-70.818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3.375.169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81162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171.936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21517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171.936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70652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177.710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-87.818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170.000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05998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Respaldo de Telecomunicaciones - Ejército de Chile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177.710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-87.818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170.000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88546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3.173.611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3.173.611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3.016.298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55706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en Protección Civil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369.779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369.779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212.466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11584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Chile - Red Sismológica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2.803.832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2.803.832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2.803.832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63177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16.935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57551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UNDAC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16.935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76961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428.429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400.345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-28.084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277.047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17798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67.937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79.019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49.857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14250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92635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177.383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208.520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31.137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114.397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93034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21.001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16.706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-4.295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16.694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13332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156.978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90.970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-66.008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90.970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94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3428</TotalTime>
  <Words>8650</Words>
  <Application>Microsoft Office PowerPoint</Application>
  <PresentationFormat>Presentación en pantalla (4:3)</PresentationFormat>
  <Paragraphs>5004</Paragraphs>
  <Slides>33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40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NOVIEMBRE DE 2018 PARTIDA 05: MINISTERIO DEL INTERIOR Y SEGURIDAD PÚBLICA</vt:lpstr>
      <vt:lpstr>EJECUCIÓN ACUMULADA DE GASTOS A NOVIEMBRE DE 2018  PARTIDA 05 MINISTERIO DEL INTERIOR Y SEGURIDAD PÚBLICA</vt:lpstr>
      <vt:lpstr>EJECUCIÓN ACUMULADA DE GASTOS A NOVIEMBRE DE 2018  PARTIDA 05 MINISTERIO DEL INTERIOR Y SEGURIDAD PÚBLICA</vt:lpstr>
      <vt:lpstr>COMPORTAMIENTO DE LA EJECUCIÓN ACUMULADA DE GASTOS A NOVIEMBRE DE 2018  PARTIDA 05 MINISTERIO DEL INTERIOR Y SEGURIDAD PÚBLICA</vt:lpstr>
      <vt:lpstr>EJECUCIÓN ACUMULADA DE GASTOS A NOVIEMBRE DE 2018  PARTIDA 05 MINISTERIO DEL INTERIOR Y SEGURIDAD PÚBLICA</vt:lpstr>
      <vt:lpstr>EJECUCIÓN ACUMULADA DE GASTOS A NOVIEMBRE DE 2018  PARTIDA 05 RESUMEN POR CAPÍTULOS</vt:lpstr>
      <vt:lpstr>EJECUCIÓN ACUMULADA DE GASTOS A NOVIEMBRE DE 2018  PARTIDA 05. CAPÍTULO 01. PROGRAMA 01: SERVICIO DE GOBIERNO INTERIOR</vt:lpstr>
      <vt:lpstr>EJECUCIÓN ACUMULADA DE GASTOS A NOVIEMBRE DE 2018  PARTIDA 05. CAPÍTULO 01. PROGRAMA 01: SERVICIO DE GOBIERNO INTERIOR</vt:lpstr>
      <vt:lpstr>EJECUCIÓN ACUMULADA DE GASTOS A NOVIEMBRE DE 2018  PARTIDA 05. CAPÍTULO 04. PROGRAMA 01: OFICINA NACIONAL DE EMERGENCIA</vt:lpstr>
      <vt:lpstr>EJECUCIÓN ACUMULADA DE GASTOS A NOVIEMBRE DE 2018  PARTIDA 05. CAPÍTULO 05. PROGRAMA 01: SUBSECRETARÍA DE DESARROLLO REGIONAL Y ADMINISTRATIVO</vt:lpstr>
      <vt:lpstr>EJECUCIÓN ACUMULADA DE GASTOS A NOVIEMBRE DE 2018  PARTIDA 05. CAPÍTULO 05. PROGRAMA 02: FORTALECIMIENTO DE LA GESTIÓN SUBNACIONAL</vt:lpstr>
      <vt:lpstr>EJECUCIÓN ACUMULADA DE GASTOS A NOVIEMBRE DE 2018  PARTIDA 05. CAPÍTULO 05. PROGRAMA 03: PROGRAMA DE DESARROLLO LOCAL</vt:lpstr>
      <vt:lpstr>EJECUCIÓN ACUMULADA DE GASTOS A NOVIEMBRE DE 2018  PARTIDA 05. CAPÍTULO 05. PROGRAMA 05: TRANSFERENCIAS A LOS GOBIERNOS REGIONALES</vt:lpstr>
      <vt:lpstr>EJECUCIÓN ACUMULADA DE GASTOS A NOVIEMBRE DE 2018  PARTIDA 05. CAPÍTULO 05. PROGRAMA 05: TRANSFERENCIAS A LOS GOBIERNOS REGIONALES</vt:lpstr>
      <vt:lpstr>EJECUCIÓN ACUMULADA DE GASTOS A NOVIEMBRE DE 2018  PARTIDA 05. CAPÍTULO 05. PROGRAMA 06: PROGRAMAS DE CONVERGENCIA</vt:lpstr>
      <vt:lpstr>EJECUCIÓN ACUMULADA DE GASTOS A NOVIEMBRE DE 2018  PARTIDA 05. CAPÍTULO 07. PROGRAMA 01: AGENCIA NACIONAL DE INTELIGENCIA</vt:lpstr>
      <vt:lpstr>EJECUCIÓN ACUMULADA DE GASTOS A NOVIEMBRE DE 2018  PARTIDA 05. CAPÍTULO 08. PROGRAMA 01: SUBSECRETARÍA DE PREVENCIÓN DEL DELITO</vt:lpstr>
      <vt:lpstr>EJECUCIÓN ACUMULADA DE GASTOS A NOVIEMBRE DE 2018  PARTIDA 05. CAPÍTULO 08. PROGRAMA 02: CENTROS REGIONALES DE ATENCIÓN Y ORIENTACIÓN A VÍCTIMAS</vt:lpstr>
      <vt:lpstr>EJECUCIÓN ACUMULADA DE GASTOS A NOVIEMBRE DE 2018  PARTIDA 05. CAPÍTULO 09. PROGRAMA 01: SERV. NACIONAL PARA PREVENCIÓN Y REHABIL. CONSUMO DE DROGAS Y ALCOHOL</vt:lpstr>
      <vt:lpstr>EJECUCIÓN ACUMULADA DE GASTOS A NOVIEMBRE DE 2018  PARTIDA 05. CAPÍTULO 10. PROGRAMA 01: SUBSECRETARÍA DEL INTERIOR</vt:lpstr>
      <vt:lpstr>EJECUCIÓN ACUMULADA DE GASTOS A NOVIEMBRE DE 2018  PARTIDA 05. CAPÍTULO 10. PROGRAMA 01: SUBSECRETARÍA DEL INTERIOR</vt:lpstr>
      <vt:lpstr>EJECUCIÓN ACUMULADA DE GASTOS A NOVIEMBRE DE 2018  PARTIDA 05. CAPÍTULO 10. PROGRAMA 02: RED DE CONECTIVIDAD DEL ESTADO</vt:lpstr>
      <vt:lpstr>EJECUCIÓN ACUMULADA DE GASTOS A NOVIEMBRE DE 2018  PARTIDA 05. CAPÍTULO 10. PROGRAMA 03: FONDO SOCIAL</vt:lpstr>
      <vt:lpstr>EJECUCIÓN ACUMULADA DE GASTOS A NOVIEMBRE DE 2018  PARTIDA 05. CAPÍTULO 10. PROGRAMA 04: BOMBEROS DE CHILE</vt:lpstr>
      <vt:lpstr>EJECUCIÓN ACUMULADA DE GASTOS A NOVIEMBRE DE 2018  PARTIDA 05. CAPÍTULO 31. PROGRAMA 01: CARABINEROS DE CHILE</vt:lpstr>
      <vt:lpstr>EJECUCIÓN ACUMULADA DE GASTOS A NOVIEMBRE DE 2018  PARTIDA 05. CAPÍTULO 31. PROGRAMA 01: CARABINEROS DE CHILE</vt:lpstr>
      <vt:lpstr>EJECUCIÓN ACUMULADA DE GASTOS A NOVIEMBRE DE 2018  PARTIDA 05. CAPÍTULO 31. PROGRAMA 01: CARABINEROS DE CHILE</vt:lpstr>
      <vt:lpstr>EJECUCIÓN ACUMULADA DE GASTOS A NOVIEMBRE DE 2018  PARTIDA 05. CAPÍTULO 32. PROGRAMA 01: HOSPITAL DE CARABINEROS</vt:lpstr>
      <vt:lpstr>EJECUCIÓN ACUMULADA DE GASTOS A NOVIEMBRE DE 2018  PARTIDA 05. CAPÍTULO 33. PROGRAMA 01: POLICÍA DE INVESTIGACIONES DE CHILE</vt:lpstr>
      <vt:lpstr>EJECUCIÓN ACUMULADA DE GASTOS A NOVIEMBRE DE 2018  PARTIDA 05. CAPÍTULOS 61 al 75. PROGRAMAS 01, 02 y 03: GOBIERNOS REGIONALES</vt:lpstr>
      <vt:lpstr>COMPORTAMIENTO DE LA  EJECUCIÓN ACUMULADA DE GASTOS A NOVIEMBRE DE 2018  PARTIDA 05. CAPÍTULOS 61 al 75. PROGRAMAS 01, 02 y 03: INVERSIÓN REGIONAL</vt:lpstr>
      <vt:lpstr>EJECUCIÓN ACUMULADA DE GASTOS A NOVIEMBRE DE 2018  PARTIDA 05. CAPÍTULOS 61 al 75. PROGRAMAS 01: GASTOS DE FUNCIONAMIENTO GOBIERNOS REGIONALES</vt:lpstr>
      <vt:lpstr>EJECUCIÓN ACUMULADA DE GASTOS A NOVIEMBRE DE 2018  PARTIDA 05. CAPÍTULOS 61 al 75. PROGRAMAS 02 y 03: INVERSIÓN REGIONAL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212</cp:revision>
  <cp:lastPrinted>2017-06-20T21:34:02Z</cp:lastPrinted>
  <dcterms:created xsi:type="dcterms:W3CDTF">2016-06-23T13:38:47Z</dcterms:created>
  <dcterms:modified xsi:type="dcterms:W3CDTF">2019-01-16T22:48:44Z</dcterms:modified>
</cp:coreProperties>
</file>