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299" r:id="rId5"/>
    <p:sldId id="300" r:id="rId6"/>
    <p:sldId id="264" r:id="rId7"/>
    <p:sldId id="265" r:id="rId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84" y="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>
        <c:manualLayout>
          <c:xMode val="edge"/>
          <c:yMode val="edge"/>
          <c:x val="0.31170144356955387"/>
          <c:y val="3.8428061900653496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0453018372703413"/>
          <c:y val="4.4790807658928872E-2"/>
          <c:w val="0.85658092738407698"/>
          <c:h val="0.756985996241437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'Sec. y Adm.'!$Y$34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1.1111111111111112E-2"/>
                  <c:y val="4.074027010566397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42E-45C5-8D48-CD277CEF5C8F}"/>
                </c:ext>
              </c:extLst>
            </c:dLbl>
            <c:dLbl>
              <c:idx val="3"/>
              <c:layout>
                <c:manualLayout>
                  <c:x val="-7.0987654320987656E-3"/>
                  <c:y val="1.4293532669180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42E-45C5-8D48-CD277CEF5C8F}"/>
                </c:ext>
              </c:extLst>
            </c:dLbl>
            <c:dLbl>
              <c:idx val="4"/>
              <c:layout>
                <c:manualLayout>
                  <c:x val="-6.7901234567901234E-3"/>
                  <c:y val="-2.33519363724366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42E-45C5-8D48-CD277CEF5C8F}"/>
                </c:ext>
              </c:extLst>
            </c:dLbl>
            <c:dLbl>
              <c:idx val="5"/>
              <c:layout>
                <c:manualLayout>
                  <c:x val="-2.7777777777777779E-3"/>
                  <c:y val="8.29193698667001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42E-45C5-8D48-CD277CEF5C8F}"/>
                </c:ext>
              </c:extLst>
            </c:dLbl>
            <c:dLbl>
              <c:idx val="6"/>
              <c:layout>
                <c:manualLayout>
                  <c:x val="-1.3888888888888888E-2"/>
                  <c:y val="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42E-45C5-8D48-CD277CEF5C8F}"/>
                </c:ext>
              </c:extLst>
            </c:dLbl>
            <c:dLbl>
              <c:idx val="7"/>
              <c:layout>
                <c:manualLayout>
                  <c:x val="-1.3888888888888788E-2"/>
                  <c:y val="-8.8888888888888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42E-45C5-8D48-CD277CEF5C8F}"/>
                </c:ext>
              </c:extLst>
            </c:dLbl>
            <c:dLbl>
              <c:idx val="8"/>
              <c:layout>
                <c:manualLayout>
                  <c:x val="-1.6666666666666666E-2"/>
                  <c:y val="1.61371684733094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42E-45C5-8D48-CD277CEF5C8F}"/>
                </c:ext>
              </c:extLst>
            </c:dLbl>
            <c:dLbl>
              <c:idx val="10"/>
              <c:layout>
                <c:manualLayout>
                  <c:x val="-1.9444444444444445E-2"/>
                  <c:y val="-3.55810273638126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42E-45C5-8D48-CD277CEF5C8F}"/>
                </c:ext>
              </c:extLst>
            </c:dLbl>
            <c:dLbl>
              <c:idx val="11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42E-45C5-8D48-CD277CEF5C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Adm.'!$Z$33:$AJ$33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'Sec. y Adm.'!$Z$34:$AJ$34</c:f>
              <c:numCache>
                <c:formatCode>0.0%</c:formatCode>
                <c:ptCount val="11"/>
                <c:pt idx="0">
                  <c:v>8.5776528515482606E-2</c:v>
                </c:pt>
                <c:pt idx="1">
                  <c:v>6.2990864690887077E-2</c:v>
                </c:pt>
                <c:pt idx="2">
                  <c:v>8.5123493798468633E-2</c:v>
                </c:pt>
                <c:pt idx="3">
                  <c:v>9.4106489698008347E-2</c:v>
                </c:pt>
                <c:pt idx="4">
                  <c:v>7.1338571737912623E-2</c:v>
                </c:pt>
                <c:pt idx="5">
                  <c:v>0.10803628611509342</c:v>
                </c:pt>
                <c:pt idx="6">
                  <c:v>7.1645319810469454E-2</c:v>
                </c:pt>
                <c:pt idx="7">
                  <c:v>8.4425760457441504E-2</c:v>
                </c:pt>
                <c:pt idx="8">
                  <c:v>0.11200731292014972</c:v>
                </c:pt>
                <c:pt idx="9">
                  <c:v>7.1288568999417962E-2</c:v>
                </c:pt>
                <c:pt idx="10">
                  <c:v>8.6153736182879997E-2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42E-45C5-8D48-CD277CEF5C8F}"/>
            </c:ext>
          </c:extLst>
        </c:ser>
        <c:ser>
          <c:idx val="1"/>
          <c:order val="1"/>
          <c:tx>
            <c:strRef>
              <c:f>'Sec. y Adm.'!$Y$35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444444444444445E-2"/>
                  <c:y val="2.0171460591636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42E-45C5-8D48-CD277CEF5C8F}"/>
                </c:ext>
              </c:extLst>
            </c:dLbl>
            <c:dLbl>
              <c:idx val="1"/>
              <c:layout>
                <c:manualLayout>
                  <c:x val="4.9382716049382715E-3"/>
                  <c:y val="-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42E-45C5-8D48-CD277CEF5C8F}"/>
                </c:ext>
              </c:extLst>
            </c:dLbl>
            <c:dLbl>
              <c:idx val="3"/>
              <c:layout>
                <c:manualLayout>
                  <c:x val="6.1728395061722734E-4"/>
                  <c:y val="-2.572166891928520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42E-45C5-8D48-CD277CEF5C8F}"/>
                </c:ext>
              </c:extLst>
            </c:dLbl>
            <c:dLbl>
              <c:idx val="5"/>
              <c:layout>
                <c:manualLayout>
                  <c:x val="3.3950617283950617E-3"/>
                  <c:y val="9.33061096610820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42E-45C5-8D48-CD277CEF5C8F}"/>
                </c:ext>
              </c:extLst>
            </c:dLbl>
            <c:dLbl>
              <c:idx val="6"/>
              <c:layout>
                <c:manualLayout>
                  <c:x val="0"/>
                  <c:y val="-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42E-45C5-8D48-CD277CEF5C8F}"/>
                </c:ext>
              </c:extLst>
            </c:dLbl>
            <c:dLbl>
              <c:idx val="7"/>
              <c:layout>
                <c:manualLayout>
                  <c:x val="2.2222222222222223E-2"/>
                  <c:y val="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42E-45C5-8D48-CD277CEF5C8F}"/>
                </c:ext>
              </c:extLst>
            </c:dLbl>
            <c:dLbl>
              <c:idx val="8"/>
              <c:layout>
                <c:manualLayout>
                  <c:x val="4.9382716049381587E-3"/>
                  <c:y val="4.91519705309124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42E-45C5-8D48-CD277CEF5C8F}"/>
                </c:ext>
              </c:extLst>
            </c:dLbl>
            <c:dLbl>
              <c:idx val="9"/>
              <c:layout>
                <c:manualLayout>
                  <c:x val="1.1111111111111112E-2"/>
                  <c:y val="1.644244502400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42E-45C5-8D48-CD277CEF5C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Adm.'!$Z$33:$AJ$33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'Sec. y Adm.'!$Z$35:$AJ$35</c:f>
              <c:numCache>
                <c:formatCode>0.0%</c:formatCode>
                <c:ptCount val="11"/>
                <c:pt idx="0">
                  <c:v>0.11210813038503496</c:v>
                </c:pt>
                <c:pt idx="1">
                  <c:v>6.7943964662915399E-2</c:v>
                </c:pt>
                <c:pt idx="2">
                  <c:v>9.1657206789402743E-2</c:v>
                </c:pt>
                <c:pt idx="3">
                  <c:v>0.10092704396146997</c:v>
                </c:pt>
                <c:pt idx="4">
                  <c:v>7.0803550293967121E-2</c:v>
                </c:pt>
                <c:pt idx="5">
                  <c:v>0.11373885091506714</c:v>
                </c:pt>
                <c:pt idx="6">
                  <c:v>7.5354690064351082E-2</c:v>
                </c:pt>
                <c:pt idx="7">
                  <c:v>8.4442877686150913E-2</c:v>
                </c:pt>
                <c:pt idx="8">
                  <c:v>0.1221067005005434</c:v>
                </c:pt>
                <c:pt idx="9">
                  <c:v>6.6513503921862241E-2</c:v>
                </c:pt>
                <c:pt idx="10">
                  <c:v>0.10135789521631475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B42E-45C5-8D48-CD277CEF5C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267200"/>
        <c:axId val="43268736"/>
      </c:barChart>
      <c:catAx>
        <c:axId val="432672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3268736"/>
        <c:crosses val="autoZero"/>
        <c:auto val="1"/>
        <c:lblAlgn val="ctr"/>
        <c:lblOffset val="100"/>
        <c:noMultiLvlLbl val="0"/>
      </c:catAx>
      <c:valAx>
        <c:axId val="4326873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4326720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Acumulada</a:t>
            </a:r>
          </a:p>
        </c:rich>
      </c:tx>
      <c:layout>
        <c:manualLayout>
          <c:xMode val="edge"/>
          <c:yMode val="edge"/>
          <c:x val="0.2399582239720035"/>
          <c:y val="3.2478632478632548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130579615048119"/>
          <c:y val="9.3788949458240803E-2"/>
          <c:w val="0.85658092738407698"/>
          <c:h val="0.732279615048119"/>
        </c:manualLayout>
      </c:layout>
      <c:lineChart>
        <c:grouping val="standard"/>
        <c:varyColors val="0"/>
        <c:ser>
          <c:idx val="0"/>
          <c:order val="0"/>
          <c:tx>
            <c:strRef>
              <c:f>'Sec. y Adm.'!$AL$34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5.5555555555555558E-3"/>
                  <c:y val="5.0119412926901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D16-435E-A995-FF77CFC41337}"/>
                </c:ext>
              </c:extLst>
            </c:dLbl>
            <c:dLbl>
              <c:idx val="1"/>
              <c:layout>
                <c:manualLayout>
                  <c:x val="-8.3335520559930012E-3"/>
                  <c:y val="6.0042607051841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16-435E-A995-FF77CFC41337}"/>
                </c:ext>
              </c:extLst>
            </c:dLbl>
            <c:dLbl>
              <c:idx val="3"/>
              <c:layout>
                <c:manualLayout>
                  <c:x val="-1.9444444444444445E-2"/>
                  <c:y val="3.90640921014912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D16-435E-A995-FF77CFC41337}"/>
                </c:ext>
              </c:extLst>
            </c:dLbl>
            <c:dLbl>
              <c:idx val="4"/>
              <c:layout>
                <c:manualLayout>
                  <c:x val="-2.4999999999999897E-2"/>
                  <c:y val="3.2034145015503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16-435E-A995-FF77CFC41337}"/>
                </c:ext>
              </c:extLst>
            </c:dLbl>
            <c:dLbl>
              <c:idx val="5"/>
              <c:layout>
                <c:manualLayout>
                  <c:x val="-3.3333333333333437E-2"/>
                  <c:y val="6.6038456436005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D16-435E-A995-FF77CFC41337}"/>
                </c:ext>
              </c:extLst>
            </c:dLbl>
            <c:dLbl>
              <c:idx val="6"/>
              <c:layout>
                <c:manualLayout>
                  <c:x val="-0.05"/>
                  <c:y val="5.42564222136803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D16-435E-A995-FF77CFC41337}"/>
                </c:ext>
              </c:extLst>
            </c:dLbl>
            <c:dLbl>
              <c:idx val="7"/>
              <c:layout>
                <c:manualLayout>
                  <c:x val="-3.8888888888888994E-2"/>
                  <c:y val="4.64017327321300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D16-435E-A995-FF77CFC41337}"/>
                </c:ext>
              </c:extLst>
            </c:dLbl>
            <c:dLbl>
              <c:idx val="8"/>
              <c:layout>
                <c:manualLayout>
                  <c:x val="-1.9444444444444545E-2"/>
                  <c:y val="5.76580593907296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16-435E-A995-FF77CFC41337}"/>
                </c:ext>
              </c:extLst>
            </c:dLbl>
            <c:dLbl>
              <c:idx val="9"/>
              <c:layout>
                <c:manualLayout>
                  <c:x val="-6.1111111111111109E-2"/>
                  <c:y val="5.0369881479478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D16-435E-A995-FF77CFC41337}"/>
                </c:ext>
              </c:extLst>
            </c:dLbl>
            <c:dLbl>
              <c:idx val="10"/>
              <c:layout>
                <c:manualLayout>
                  <c:x val="-3.3333333333333229E-2"/>
                  <c:y val="4.1316586261102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16-435E-A995-FF77CFC41337}"/>
                </c:ext>
              </c:extLst>
            </c:dLbl>
            <c:dLbl>
              <c:idx val="11"/>
              <c:layout>
                <c:manualLayout>
                  <c:x val="-5.5555555555555455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D16-435E-A995-FF77CFC413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Adm.'!$AM$33:$AW$33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'Sec. y Adm.'!$AM$34:$AW$34</c:f>
              <c:numCache>
                <c:formatCode>0.0%</c:formatCode>
                <c:ptCount val="11"/>
                <c:pt idx="0">
                  <c:v>8.5776528515482606E-2</c:v>
                </c:pt>
                <c:pt idx="1">
                  <c:v>0.1487673932063697</c:v>
                </c:pt>
                <c:pt idx="2">
                  <c:v>0.23389088700483832</c:v>
                </c:pt>
                <c:pt idx="3">
                  <c:v>0.32799737670284668</c:v>
                </c:pt>
                <c:pt idx="4">
                  <c:v>0.39933594844075931</c:v>
                </c:pt>
                <c:pt idx="5">
                  <c:v>0.50737223455585267</c:v>
                </c:pt>
                <c:pt idx="6">
                  <c:v>0.57901755436632218</c:v>
                </c:pt>
                <c:pt idx="7">
                  <c:v>0.66344331482376362</c:v>
                </c:pt>
                <c:pt idx="8">
                  <c:v>0.77545062774391338</c:v>
                </c:pt>
                <c:pt idx="9">
                  <c:v>0.84673919674333131</c:v>
                </c:pt>
                <c:pt idx="10">
                  <c:v>0.93289293292621134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3D16-435E-A995-FF77CFC41337}"/>
            </c:ext>
          </c:extLst>
        </c:ser>
        <c:ser>
          <c:idx val="1"/>
          <c:order val="1"/>
          <c:tx>
            <c:strRef>
              <c:f>'Sec. y Adm.'!$AL$35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0000218722659667E-2"/>
                  <c:y val="-4.0615238654225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D16-435E-A995-FF77CFC41337}"/>
                </c:ext>
              </c:extLst>
            </c:dLbl>
            <c:dLbl>
              <c:idx val="1"/>
              <c:layout>
                <c:manualLayout>
                  <c:x val="-6.1111329833770781E-2"/>
                  <c:y val="-6.91410587812181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D16-435E-A995-FF77CFC41337}"/>
                </c:ext>
              </c:extLst>
            </c:dLbl>
            <c:dLbl>
              <c:idx val="2"/>
              <c:layout>
                <c:manualLayout>
                  <c:x val="-6.3888888888888884E-2"/>
                  <c:y val="-5.1781885787248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D16-435E-A995-FF77CFC41337}"/>
                </c:ext>
              </c:extLst>
            </c:dLbl>
            <c:dLbl>
              <c:idx val="3"/>
              <c:layout>
                <c:manualLayout>
                  <c:x val="-0.1"/>
                  <c:y val="-2.35640684446508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D16-435E-A995-FF77CFC41337}"/>
                </c:ext>
              </c:extLst>
            </c:dLbl>
            <c:dLbl>
              <c:idx val="4"/>
              <c:layout>
                <c:manualLayout>
                  <c:x val="-0.11111111111111101"/>
                  <c:y val="-3.46200077495479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D16-435E-A995-FF77CFC41337}"/>
                </c:ext>
              </c:extLst>
            </c:dLbl>
            <c:dLbl>
              <c:idx val="5"/>
              <c:layout>
                <c:manualLayout>
                  <c:x val="-0.1000000000000001"/>
                  <c:y val="-1.6841814903314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D16-435E-A995-FF77CFC41337}"/>
                </c:ext>
              </c:extLst>
            </c:dLbl>
            <c:dLbl>
              <c:idx val="6"/>
              <c:layout>
                <c:manualLayout>
                  <c:x val="-0.10555555555555556"/>
                  <c:y val="-2.3871761989302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D16-435E-A995-FF77CFC41337}"/>
                </c:ext>
              </c:extLst>
            </c:dLbl>
            <c:dLbl>
              <c:idx val="7"/>
              <c:layout>
                <c:manualLayout>
                  <c:x val="-8.3333333333333329E-2"/>
                  <c:y val="-3.41023404191497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D16-435E-A995-FF77CFC41337}"/>
                </c:ext>
              </c:extLst>
            </c:dLbl>
            <c:dLbl>
              <c:idx val="8"/>
              <c:layout>
                <c:manualLayout>
                  <c:x val="-8.611111111111111E-2"/>
                  <c:y val="7.0299470859874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D16-435E-A995-FF77CFC41337}"/>
                </c:ext>
              </c:extLst>
            </c:dLbl>
            <c:dLbl>
              <c:idx val="9"/>
              <c:layout>
                <c:manualLayout>
                  <c:x val="-8.0555555555555561E-2"/>
                  <c:y val="-6.46991391074784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D16-435E-A995-FF77CFC41337}"/>
                </c:ext>
              </c:extLst>
            </c:dLbl>
            <c:dLbl>
              <c:idx val="10"/>
              <c:layout>
                <c:manualLayout>
                  <c:x val="-3.3333333333333333E-2"/>
                  <c:y val="-2.58410715870623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D16-435E-A995-FF77CFC41337}"/>
                </c:ext>
              </c:extLst>
            </c:dLbl>
            <c:dLbl>
              <c:idx val="11"/>
              <c:layout>
                <c:manualLayout>
                  <c:x val="0"/>
                  <c:y val="5.128205128205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D16-435E-A995-FF77CFC413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Adm.'!$AM$33:$AW$33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'Sec. y Adm.'!$AM$35:$AW$35</c:f>
              <c:numCache>
                <c:formatCode>0.0%</c:formatCode>
                <c:ptCount val="11"/>
                <c:pt idx="0">
                  <c:v>0.11210813038503496</c:v>
                </c:pt>
                <c:pt idx="1">
                  <c:v>0.18005209504795036</c:v>
                </c:pt>
                <c:pt idx="2">
                  <c:v>0.27170930183735309</c:v>
                </c:pt>
                <c:pt idx="3">
                  <c:v>0.3726363457988231</c:v>
                </c:pt>
                <c:pt idx="4">
                  <c:v>0.44343989609279022</c:v>
                </c:pt>
                <c:pt idx="5">
                  <c:v>0.5571787470078573</c:v>
                </c:pt>
                <c:pt idx="6">
                  <c:v>0.63253343707220844</c:v>
                </c:pt>
                <c:pt idx="7">
                  <c:v>0.71697631475835932</c:v>
                </c:pt>
                <c:pt idx="8">
                  <c:v>0.83908301525890272</c:v>
                </c:pt>
                <c:pt idx="9">
                  <c:v>0.905596519180765</c:v>
                </c:pt>
                <c:pt idx="10">
                  <c:v>1.0069544143970797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3D16-435E-A995-FF77CFC413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315968"/>
        <c:axId val="43317504"/>
      </c:lineChart>
      <c:catAx>
        <c:axId val="433159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3317504"/>
        <c:crosses val="autoZero"/>
        <c:auto val="1"/>
        <c:lblAlgn val="ctr"/>
        <c:lblOffset val="100"/>
        <c:noMultiLvlLbl val="0"/>
      </c:catAx>
      <c:valAx>
        <c:axId val="4331750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4331596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2" name="Picture 18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67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NOVIEMBRE DE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CONTRALORÍA GENERAL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enero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1" name="Picture 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99" y="545351"/>
            <a:ext cx="4805395" cy="93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La ejecución de Contraloría en el mes de NOVIEMBRE fue de $7.739 millones, equivalente a un 10,1%, superior al registrado en igual fecha del año anterior (8,6%) .Con ello, la ejecución acumulada asciende a $76.886 millones, equivalente a un 100,7% respecto de la ley inicial, mayor al 93,3% de ejecución acumulada a NOVIEMBRE de 2017.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MX" sz="1600" dirty="0"/>
              <a:t>A las modificaciones al presupuesto observadas en el mes anterior, que totalizaban $11.674 millones: aumento  en Gastos en Personal $9.121 y Adquisición de activos no financieros $1.219 millones, un traspaso de $155 millones desde Bienes y Servicios de Consumo a Transferencias Corrientes y Servicio a la Deuda por $3.830 millones, se adicionan los siguientes rebajas: $334 millones Bienes y Servicios de Consumo, $2.317 millones en Iniciativas de Inversión. </a:t>
            </a:r>
          </a:p>
          <a:p>
            <a:pPr marL="365125" indent="-365125" algn="just" defTabSz="984250">
              <a:spcBef>
                <a:spcPts val="600"/>
              </a:spcBef>
              <a:spcAft>
                <a:spcPts val="600"/>
              </a:spcAft>
              <a:tabLst>
                <a:tab pos="0" algn="l"/>
                <a:tab pos="7891463" algn="l"/>
              </a:tabLst>
            </a:pPr>
            <a:r>
              <a:rPr lang="es-MX" sz="1600" dirty="0"/>
              <a:t>3.   Se presenta una ejecución al subtítulo 23 “prestaciones de seguridad social” por ($2.205 millones) </a:t>
            </a:r>
            <a:r>
              <a:rPr lang="es-CL" sz="1600" dirty="0"/>
              <a:t>derivados de la aplicación de la Ley de Incentivo al Retiro, para el pago del Bono de reconocimiento</a:t>
            </a:r>
            <a:r>
              <a:rPr lang="es-MX" sz="1600" dirty="0"/>
              <a:t>. </a:t>
            </a:r>
          </a:p>
          <a:p>
            <a:pPr marL="365125" algn="just">
              <a:spcBef>
                <a:spcPts val="600"/>
              </a:spcBef>
              <a:spcAft>
                <a:spcPts val="600"/>
              </a:spcAft>
              <a:tabLst>
                <a:tab pos="266700" algn="l"/>
              </a:tabLst>
            </a:pPr>
            <a:r>
              <a:rPr lang="es-MX" sz="1600" dirty="0"/>
              <a:t>A continuación se presenta el comportamiento del gasto mensual y acumulado, y se compara  el del mismo período del año anterior.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endParaRPr lang="es-MX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5146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7" name="1 Gráfico" title="Ejecución Mensual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625095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7544" y="579457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EJECUCION ACUMULADA DE GASTOS A NOVIEMBRE DE 2018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6" name="2 Gráfico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91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93269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4653136"/>
            <a:ext cx="777686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5DBFD4C-F9A2-4691-AAE2-A6CE8E21C9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921" y="2239144"/>
            <a:ext cx="8153536" cy="2274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1792" y="6093296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1216" y="6206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04. CAPÍTULO 01. PROGRAMA 01: CONTRALORÍA GENERAL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552" y="1329445"/>
            <a:ext cx="77162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1312912-9F35-43A3-B94C-9F53A6AA5F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432" y="1647101"/>
            <a:ext cx="8039583" cy="4347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3220</TotalTime>
  <Words>348</Words>
  <Application>Microsoft Office PowerPoint</Application>
  <PresentationFormat>Presentación en pantalla (4:3)</PresentationFormat>
  <Paragraphs>60</Paragraphs>
  <Slides>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PRESUPUESTARIA DE GASTOS ACUMULADA AL MES DE NOVIEMBRE DE 2018 PARTIDA 04: CONTRALORÍA GENERAL DE LA REPÚBLICA</vt:lpstr>
      <vt:lpstr>EJECUCIÓN ACUMULADA DE GASTOS A NOVIEMBRE DE 2018  PARTIDA 04 CONTRALORÍA GENERAL DE LA REPÚBLICA</vt:lpstr>
      <vt:lpstr>EJECUCIÓN ACUMULADA DE GASTOS A NOVIEMBRE DE 2018  PARTIDA 04 CONTRALORÍA GENERAL DE LA REPÚBLICA</vt:lpstr>
      <vt:lpstr>EJECUCION ACUMULADA DE GASTOS A NOVIEMBRE DE 2018  PARTIDA 04 CONTRALORÍA GENERAL DE LA REPÚBLICA</vt:lpstr>
      <vt:lpstr>EJECUCIÓN ACUMULADA DE GASTOS A NOVIEMBRE DE 2018  PARTIDA 04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206</cp:revision>
  <cp:lastPrinted>2016-10-11T11:56:42Z</cp:lastPrinted>
  <dcterms:created xsi:type="dcterms:W3CDTF">2016-06-23T13:38:47Z</dcterms:created>
  <dcterms:modified xsi:type="dcterms:W3CDTF">2019-01-10T17:37:08Z</dcterms:modified>
</cp:coreProperties>
</file>