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299" r:id="rId5"/>
    <p:sldId id="300" r:id="rId6"/>
    <p:sldId id="264" r:id="rId7"/>
    <p:sldId id="263" r:id="rId8"/>
    <p:sldId id="281" r:id="rId9"/>
    <p:sldId id="282" r:id="rId10"/>
    <p:sldId id="302" r:id="rId11"/>
    <p:sldId id="306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41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31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700808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4A945A3-E252-48B5-8629-017DB5852888}"/>
              </a:ext>
            </a:extLst>
          </p:cNvPr>
          <p:cNvSpPr txBox="1">
            <a:spLocks/>
          </p:cNvSpPr>
          <p:nvPr/>
        </p:nvSpPr>
        <p:spPr>
          <a:xfrm>
            <a:off x="452388" y="4293096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AAE505A-FCC3-41FC-BEA5-E9E68DEB4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612486"/>
              </p:ext>
            </p:extLst>
          </p:nvPr>
        </p:nvGraphicFramePr>
        <p:xfrm>
          <a:off x="628649" y="2159638"/>
          <a:ext cx="7886701" cy="2040233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39072418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63418376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60996061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05282632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57462011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6432116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7666844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43585437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88418458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1833596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370126"/>
                  </a:ext>
                </a:extLst>
              </a:tr>
              <a:tr h="559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0935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1.317.382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1.067.792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4956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1.188.363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985.597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329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4076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2033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1634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0466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0066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73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Para el año 2018 la Partida presenta un presupuesto aprobado de $122.313 millones, un 58,8% se destino a gastos en personal; 27,4% a transferencias corrientes; y, un 11,8% a bienes y servicios de consumo.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distribución del presupuesto a nivel de programas del Congreso Nacional, es la siguiente: la Cámara de Diputados concentra el 55,8%; el Senado un 33,6%; la Biblioteca un 9,6% y el Consejo Resolutivo de Asignaciones Parlamentarias un 1%.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Congreso al mes de NOVIEMBRE ascendió a $10.279 millones, es decir, un 8,4% respecto de la ley inicial, presentando un gasto superior de 0,7 puntos porcentuales al registrado a igual mes del año 2017.  Mientras que la ejecución acumulada al undécimo mes de 2018 es superior en 5,2 puntos porcentuales a igual periodo del ejercicio anterior, manteniendo una tasa mayor de ejecución en cada uno de los meses, a partir de febrero.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Respecto a los aumentos y disminuciones al presupuesto inicial, la Partida presenta al mes de NOVIEMBRE un incremento consolidado de $8.556 millones.  Afectando la mayoría de los subtítulos, destacando el incremento registrado en “transferencias corrientes”, “prestaciones de seguridad social” y 21 “gastos en personal” por un monto de $5.123 millones, $2.346 millones y $921 millones respectivamente.  Asimismo, los subtítulos 22 “bienes y servicios de consumo” y 29 “adquisición de activos no financieros”, experimentan disminuciones por $578 millones y $52 millones respectivamente.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Respecto del gasto contemplado en el subtítulo 34 “servicio de la deuda”, especialmente los referidos a la regularización de la deuda flotante, a la fecha falta por decretar $21 millones en el Senado, encontrándose el resto de las instituciones del Congreso al día en dicho concepto.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Finalmente, las tasas de ejecución por programa presupuestario son: 84,2% para el caso del Senado, 90,4% en la Cámara de Diputados, 86,4% para la Biblioteca del Congreso y 81,1% en el Consejo Resolutivo de Asignaciones Parlamentarias.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3B88EBA-742B-422A-937C-78E256B13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37" y="1880815"/>
            <a:ext cx="4053137" cy="238673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B4B54CB-AF24-4B77-877F-E3C7B7C5C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525" y="1880815"/>
            <a:ext cx="4053137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3737" y="1916832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B8A7C094-0BCD-43CF-B335-B65A656A6925}"/>
              </a:ext>
            </a:extLst>
          </p:cNvPr>
          <p:cNvSpPr txBox="1">
            <a:spLocks/>
          </p:cNvSpPr>
          <p:nvPr/>
        </p:nvSpPr>
        <p:spPr>
          <a:xfrm>
            <a:off x="421112" y="4077072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9807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22FCFB9-6141-4C71-953F-D7411421E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800598"/>
              </p:ext>
            </p:extLst>
          </p:nvPr>
        </p:nvGraphicFramePr>
        <p:xfrm>
          <a:off x="628649" y="2310517"/>
          <a:ext cx="7886702" cy="1680009"/>
        </p:xfrm>
        <a:graphic>
          <a:graphicData uri="http://schemas.openxmlformats.org/drawingml/2006/table">
            <a:tbl>
              <a:tblPr/>
              <a:tblGrid>
                <a:gridCol w="735946">
                  <a:extLst>
                    <a:ext uri="{9D8B030D-6E8A-4147-A177-3AD203B41FA5}">
                      <a16:colId xmlns:a16="http://schemas.microsoft.com/office/drawing/2014/main" val="495721093"/>
                    </a:ext>
                  </a:extLst>
                </a:gridCol>
                <a:gridCol w="2866892">
                  <a:extLst>
                    <a:ext uri="{9D8B030D-6E8A-4147-A177-3AD203B41FA5}">
                      <a16:colId xmlns:a16="http://schemas.microsoft.com/office/drawing/2014/main" val="942028918"/>
                    </a:ext>
                  </a:extLst>
                </a:gridCol>
                <a:gridCol w="735946">
                  <a:extLst>
                    <a:ext uri="{9D8B030D-6E8A-4147-A177-3AD203B41FA5}">
                      <a16:colId xmlns:a16="http://schemas.microsoft.com/office/drawing/2014/main" val="3303617003"/>
                    </a:ext>
                  </a:extLst>
                </a:gridCol>
                <a:gridCol w="735946">
                  <a:extLst>
                    <a:ext uri="{9D8B030D-6E8A-4147-A177-3AD203B41FA5}">
                      <a16:colId xmlns:a16="http://schemas.microsoft.com/office/drawing/2014/main" val="2267420663"/>
                    </a:ext>
                  </a:extLst>
                </a:gridCol>
                <a:gridCol w="735946">
                  <a:extLst>
                    <a:ext uri="{9D8B030D-6E8A-4147-A177-3AD203B41FA5}">
                      <a16:colId xmlns:a16="http://schemas.microsoft.com/office/drawing/2014/main" val="3865983700"/>
                    </a:ext>
                  </a:extLst>
                </a:gridCol>
                <a:gridCol w="735946">
                  <a:extLst>
                    <a:ext uri="{9D8B030D-6E8A-4147-A177-3AD203B41FA5}">
                      <a16:colId xmlns:a16="http://schemas.microsoft.com/office/drawing/2014/main" val="3992696319"/>
                    </a:ext>
                  </a:extLst>
                </a:gridCol>
                <a:gridCol w="670040">
                  <a:extLst>
                    <a:ext uri="{9D8B030D-6E8A-4147-A177-3AD203B41FA5}">
                      <a16:colId xmlns:a16="http://schemas.microsoft.com/office/drawing/2014/main" val="1370036965"/>
                    </a:ext>
                  </a:extLst>
                </a:gridCol>
                <a:gridCol w="670040">
                  <a:extLst>
                    <a:ext uri="{9D8B030D-6E8A-4147-A177-3AD203B41FA5}">
                      <a16:colId xmlns:a16="http://schemas.microsoft.com/office/drawing/2014/main" val="2678208037"/>
                    </a:ext>
                  </a:extLst>
                </a:gridCol>
              </a:tblGrid>
              <a:tr h="17500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97708"/>
                  </a:ext>
                </a:extLst>
              </a:tr>
              <a:tr h="28000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358714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130.869.517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8.556.475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114.907.193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328784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71.944.929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72.866.028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921.099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65.527.759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204735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14.390.458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13.812.569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-577.889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12.848.771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456805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635.462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2.981.576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2.346.114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2.534.843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174392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33.504.582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38.627.848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5.123.266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31.407.878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930002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1.662.040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1.609.109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-52.931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1.587.882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950038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972.387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796.816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1.000.060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569,6%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683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D7679CE-35AC-4257-9C06-2F6E0EF3DE59}"/>
              </a:ext>
            </a:extLst>
          </p:cNvPr>
          <p:cNvSpPr txBox="1">
            <a:spLocks/>
          </p:cNvSpPr>
          <p:nvPr/>
        </p:nvSpPr>
        <p:spPr>
          <a:xfrm>
            <a:off x="386224" y="4077072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B1B8366-C84E-4881-9FD0-16E15DE2CD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169986"/>
              </p:ext>
            </p:extLst>
          </p:nvPr>
        </p:nvGraphicFramePr>
        <p:xfrm>
          <a:off x="768117" y="1865845"/>
          <a:ext cx="7886699" cy="1584079"/>
        </p:xfrm>
        <a:graphic>
          <a:graphicData uri="http://schemas.openxmlformats.org/drawingml/2006/table">
            <a:tbl>
              <a:tblPr/>
              <a:tblGrid>
                <a:gridCol w="280865">
                  <a:extLst>
                    <a:ext uri="{9D8B030D-6E8A-4147-A177-3AD203B41FA5}">
                      <a16:colId xmlns:a16="http://schemas.microsoft.com/office/drawing/2014/main" val="348278894"/>
                    </a:ext>
                  </a:extLst>
                </a:gridCol>
                <a:gridCol w="280865">
                  <a:extLst>
                    <a:ext uri="{9D8B030D-6E8A-4147-A177-3AD203B41FA5}">
                      <a16:colId xmlns:a16="http://schemas.microsoft.com/office/drawing/2014/main" val="1897021378"/>
                    </a:ext>
                  </a:extLst>
                </a:gridCol>
                <a:gridCol w="2943469">
                  <a:extLst>
                    <a:ext uri="{9D8B030D-6E8A-4147-A177-3AD203B41FA5}">
                      <a16:colId xmlns:a16="http://schemas.microsoft.com/office/drawing/2014/main" val="772384668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3857290360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3475359155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1324935797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2939181216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1394221076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572674626"/>
                    </a:ext>
                  </a:extLst>
                </a:gridCol>
              </a:tblGrid>
              <a:tr h="1685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195350"/>
                  </a:ext>
                </a:extLst>
              </a:tr>
              <a:tr h="572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882699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130.869.517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8.556.475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114.907.193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039028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Senado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44.858.596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4.159.125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37.755.165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88214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Cámara de Diputados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72.142.178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3.983.468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65.239.837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539132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Biblioteca del Congreso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12.551.361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356.304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10.844.399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538608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Resolutivo de Asignaciones Parlamentarias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1.317.382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57.578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1.067.792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028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28799"/>
            <a:ext cx="8229600" cy="3535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6A16CF2-9C6C-413D-ADA0-12ABBEE5ED4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80A215-374E-47ED-960D-A914BF1EBF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787283"/>
              </p:ext>
            </p:extLst>
          </p:nvPr>
        </p:nvGraphicFramePr>
        <p:xfrm>
          <a:off x="827585" y="1953346"/>
          <a:ext cx="7560839" cy="4351335"/>
        </p:xfrm>
        <a:graphic>
          <a:graphicData uri="http://schemas.openxmlformats.org/drawingml/2006/table">
            <a:tbl>
              <a:tblPr/>
              <a:tblGrid>
                <a:gridCol w="262894">
                  <a:extLst>
                    <a:ext uri="{9D8B030D-6E8A-4147-A177-3AD203B41FA5}">
                      <a16:colId xmlns:a16="http://schemas.microsoft.com/office/drawing/2014/main" val="416865734"/>
                    </a:ext>
                  </a:extLst>
                </a:gridCol>
                <a:gridCol w="262894">
                  <a:extLst>
                    <a:ext uri="{9D8B030D-6E8A-4147-A177-3AD203B41FA5}">
                      <a16:colId xmlns:a16="http://schemas.microsoft.com/office/drawing/2014/main" val="1455459287"/>
                    </a:ext>
                  </a:extLst>
                </a:gridCol>
                <a:gridCol w="262894">
                  <a:extLst>
                    <a:ext uri="{9D8B030D-6E8A-4147-A177-3AD203B41FA5}">
                      <a16:colId xmlns:a16="http://schemas.microsoft.com/office/drawing/2014/main" val="2661241739"/>
                    </a:ext>
                  </a:extLst>
                </a:gridCol>
                <a:gridCol w="2744617">
                  <a:extLst>
                    <a:ext uri="{9D8B030D-6E8A-4147-A177-3AD203B41FA5}">
                      <a16:colId xmlns:a16="http://schemas.microsoft.com/office/drawing/2014/main" val="2778860621"/>
                    </a:ext>
                  </a:extLst>
                </a:gridCol>
                <a:gridCol w="704557">
                  <a:extLst>
                    <a:ext uri="{9D8B030D-6E8A-4147-A177-3AD203B41FA5}">
                      <a16:colId xmlns:a16="http://schemas.microsoft.com/office/drawing/2014/main" val="1913898267"/>
                    </a:ext>
                  </a:extLst>
                </a:gridCol>
                <a:gridCol w="704557">
                  <a:extLst>
                    <a:ext uri="{9D8B030D-6E8A-4147-A177-3AD203B41FA5}">
                      <a16:colId xmlns:a16="http://schemas.microsoft.com/office/drawing/2014/main" val="3590218654"/>
                    </a:ext>
                  </a:extLst>
                </a:gridCol>
                <a:gridCol w="704557">
                  <a:extLst>
                    <a:ext uri="{9D8B030D-6E8A-4147-A177-3AD203B41FA5}">
                      <a16:colId xmlns:a16="http://schemas.microsoft.com/office/drawing/2014/main" val="3785082612"/>
                    </a:ext>
                  </a:extLst>
                </a:gridCol>
                <a:gridCol w="630945">
                  <a:extLst>
                    <a:ext uri="{9D8B030D-6E8A-4147-A177-3AD203B41FA5}">
                      <a16:colId xmlns:a16="http://schemas.microsoft.com/office/drawing/2014/main" val="3480028379"/>
                    </a:ext>
                  </a:extLst>
                </a:gridCol>
                <a:gridCol w="641462">
                  <a:extLst>
                    <a:ext uri="{9D8B030D-6E8A-4147-A177-3AD203B41FA5}">
                      <a16:colId xmlns:a16="http://schemas.microsoft.com/office/drawing/2014/main" val="1135971422"/>
                    </a:ext>
                  </a:extLst>
                </a:gridCol>
                <a:gridCol w="641462">
                  <a:extLst>
                    <a:ext uri="{9D8B030D-6E8A-4147-A177-3AD203B41FA5}">
                      <a16:colId xmlns:a16="http://schemas.microsoft.com/office/drawing/2014/main" val="1180832952"/>
                    </a:ext>
                  </a:extLst>
                </a:gridCol>
              </a:tblGrid>
              <a:tr h="143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2728"/>
                  </a:ext>
                </a:extLst>
              </a:tr>
              <a:tr h="4866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96785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44.858.596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4.159.125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37.755.165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2816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22.023.415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22.575.383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551.968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20.352.982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469828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6.491.563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7.093.687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602.124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5.502.336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660521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159.187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56.732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113.817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006046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57.085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496566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56.732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56.732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56.732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300645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11.452.120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14.235.073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2.782.953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11.076.885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215142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594.556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829974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594.556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8420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10.712.837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13.495.790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2.782.953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10.428.367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194347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3.299.891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4.081.075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781.184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4.169.640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053894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1.515.630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1.727.630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212.000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931.288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345185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4.211.802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4.529.802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318.000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2.770.684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23610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462.601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669.123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206.522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529.470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572158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827.459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827.459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580.899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820053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11.226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5.028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41.658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524534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1.211.687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1.644.447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432.760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1.404.728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893680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53.962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926481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53.962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654228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629.918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740.163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110.245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632.686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830079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70.757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62.468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-8.289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60.777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505160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92.207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138.324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46.117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49.150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628616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303.756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375.920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72.164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333.106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297249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163.198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163.451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189.653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103751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683300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62880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9FD53FC-9933-4495-965D-822EEC79334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679B00-7696-4BE9-AE74-AA38D911E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400775"/>
              </p:ext>
            </p:extLst>
          </p:nvPr>
        </p:nvGraphicFramePr>
        <p:xfrm>
          <a:off x="765903" y="1927204"/>
          <a:ext cx="7612194" cy="4351339"/>
        </p:xfrm>
        <a:graphic>
          <a:graphicData uri="http://schemas.openxmlformats.org/drawingml/2006/table">
            <a:tbl>
              <a:tblPr/>
              <a:tblGrid>
                <a:gridCol w="264680">
                  <a:extLst>
                    <a:ext uri="{9D8B030D-6E8A-4147-A177-3AD203B41FA5}">
                      <a16:colId xmlns:a16="http://schemas.microsoft.com/office/drawing/2014/main" val="2972657665"/>
                    </a:ext>
                  </a:extLst>
                </a:gridCol>
                <a:gridCol w="264680">
                  <a:extLst>
                    <a:ext uri="{9D8B030D-6E8A-4147-A177-3AD203B41FA5}">
                      <a16:colId xmlns:a16="http://schemas.microsoft.com/office/drawing/2014/main" val="1622852486"/>
                    </a:ext>
                  </a:extLst>
                </a:gridCol>
                <a:gridCol w="264680">
                  <a:extLst>
                    <a:ext uri="{9D8B030D-6E8A-4147-A177-3AD203B41FA5}">
                      <a16:colId xmlns:a16="http://schemas.microsoft.com/office/drawing/2014/main" val="1260121955"/>
                    </a:ext>
                  </a:extLst>
                </a:gridCol>
                <a:gridCol w="2763258">
                  <a:extLst>
                    <a:ext uri="{9D8B030D-6E8A-4147-A177-3AD203B41FA5}">
                      <a16:colId xmlns:a16="http://schemas.microsoft.com/office/drawing/2014/main" val="106840710"/>
                    </a:ext>
                  </a:extLst>
                </a:gridCol>
                <a:gridCol w="709342">
                  <a:extLst>
                    <a:ext uri="{9D8B030D-6E8A-4147-A177-3AD203B41FA5}">
                      <a16:colId xmlns:a16="http://schemas.microsoft.com/office/drawing/2014/main" val="931120701"/>
                    </a:ext>
                  </a:extLst>
                </a:gridCol>
                <a:gridCol w="709342">
                  <a:extLst>
                    <a:ext uri="{9D8B030D-6E8A-4147-A177-3AD203B41FA5}">
                      <a16:colId xmlns:a16="http://schemas.microsoft.com/office/drawing/2014/main" val="1859139382"/>
                    </a:ext>
                  </a:extLst>
                </a:gridCol>
                <a:gridCol w="709342">
                  <a:extLst>
                    <a:ext uri="{9D8B030D-6E8A-4147-A177-3AD203B41FA5}">
                      <a16:colId xmlns:a16="http://schemas.microsoft.com/office/drawing/2014/main" val="3683689701"/>
                    </a:ext>
                  </a:extLst>
                </a:gridCol>
                <a:gridCol w="635232">
                  <a:extLst>
                    <a:ext uri="{9D8B030D-6E8A-4147-A177-3AD203B41FA5}">
                      <a16:colId xmlns:a16="http://schemas.microsoft.com/office/drawing/2014/main" val="22718088"/>
                    </a:ext>
                  </a:extLst>
                </a:gridCol>
                <a:gridCol w="645819">
                  <a:extLst>
                    <a:ext uri="{9D8B030D-6E8A-4147-A177-3AD203B41FA5}">
                      <a16:colId xmlns:a16="http://schemas.microsoft.com/office/drawing/2014/main" val="2161194075"/>
                    </a:ext>
                  </a:extLst>
                </a:gridCol>
                <a:gridCol w="645819">
                  <a:extLst>
                    <a:ext uri="{9D8B030D-6E8A-4147-A177-3AD203B41FA5}">
                      <a16:colId xmlns:a16="http://schemas.microsoft.com/office/drawing/2014/main" val="2560954459"/>
                    </a:ext>
                  </a:extLst>
                </a:gridCol>
              </a:tblGrid>
              <a:tr h="1588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669474"/>
                  </a:ext>
                </a:extLst>
              </a:tr>
              <a:tr h="5399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10227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72.142.178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3.983.468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65.239.837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5087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38.743.673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38.663.383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-80.290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35.062.517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583192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6.225.645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5.149.287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-1.076.358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6.066.418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007539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2.421.026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78216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2.421.026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10398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21.920.248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24.290.248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20.243.974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03262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21.857.489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24.227.489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20.162.880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531732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9.166.638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293304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1.768.635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06283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8.839.133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6.943.680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69912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1.477.098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418357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71904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545.038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2.295.038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786.051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907152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060120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42251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825.071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679.196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-145.875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819.817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22025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-3.765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943792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73.692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-18.648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128.993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284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106.191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95.365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-10.826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261.648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893347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506.617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404.306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-102.311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338.661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79267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101.276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90.951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-10.325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90.515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89352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626.609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626.609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988970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626.609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626.609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27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700808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0B51B6D7-36E7-4A4B-85B4-8FD0C28A26C3}"/>
              </a:ext>
            </a:extLst>
          </p:cNvPr>
          <p:cNvSpPr txBox="1">
            <a:spLocks/>
          </p:cNvSpPr>
          <p:nvPr/>
        </p:nvSpPr>
        <p:spPr>
          <a:xfrm>
            <a:off x="452388" y="5877272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9308E71-E035-49E8-B03F-9D6B39B9CE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649624"/>
              </p:ext>
            </p:extLst>
          </p:nvPr>
        </p:nvGraphicFramePr>
        <p:xfrm>
          <a:off x="628649" y="2090264"/>
          <a:ext cx="7886701" cy="3685583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413919735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15667455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1736170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21884701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4461899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4055894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8311104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7775662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7993371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72713714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672481"/>
                  </a:ext>
                </a:extLst>
              </a:tr>
              <a:tr h="559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414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12.551.361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356.304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10.844.399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593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10.011.405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10.438.899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9.126.663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7971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1.585.885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166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1681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703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612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5888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8699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201.048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5464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6715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2971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5159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65.734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468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098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297.516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0120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3140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2338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213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3146</TotalTime>
  <Words>1999</Words>
  <Application>Microsoft Office PowerPoint</Application>
  <PresentationFormat>Presentación en pantalla (4:3)</PresentationFormat>
  <Paragraphs>984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NOVIEMBRE DE 2018 PARTIDA 02: CONGRESO NACIONAL</vt:lpstr>
      <vt:lpstr>EJECUCIÓN ACUMULADA DE GASTOS A NOVIEMBRE DE 2018 PARTIDA 02 CONGRESO NACIONAL</vt:lpstr>
      <vt:lpstr>EJECUCIÓN ACUMULADA DE GASTOS A NOVIEMBRE DE 2018 PARTIDA 02 CONGRESO NACIONAL</vt:lpstr>
      <vt:lpstr>COMPORTAMIENTO DE LA EJECUCIÓN ACUMULADA DE GASTOS A NOVIEMBRE DE 2018 PARTIDA 02 CONGRESO NACIONAL</vt:lpstr>
      <vt:lpstr>EJECUCIÓN ACUMULADA DE GASTOS A NOVIEMBRE DE 2018 PARTIDA 02 CONGRESO NACIONAL</vt:lpstr>
      <vt:lpstr>EJECUCIÓN ACUMULADA DE GASTOS A NOVIEMBRE DE 2018 PARTIDA 02 RESUMEN POR CAPÍTULOS</vt:lpstr>
      <vt:lpstr>EJECUCIÓN ACUMULADA DE GASTOS A NOVIEMBRE DE 2018 PARTIDA 02. CAPÍTULO 01. PROGRAMA 01: SENADO</vt:lpstr>
      <vt:lpstr>EJECUCIÓN ACUMULADA DE GASTOS A NOVIEMBRE DE 2018 PARTIDA 02. CAPÍTULO 02. PROGRAMA 01: CAMARA DE DIPUTADOS</vt:lpstr>
      <vt:lpstr>EJECUCIÓN ACUMULADA DE GASTOS A NOVIEMBRE DE 2018 PARTIDA 02. CAPÍTULO 03. PROGRAMA 01: BIBLIOTECA DEL CONGRESO NACIONAL</vt:lpstr>
      <vt:lpstr>EJECUCIÓN ACUMULADA DE GASTOS A NOVIEMBRE DE 2018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198</cp:revision>
  <cp:lastPrinted>2016-07-04T14:42:46Z</cp:lastPrinted>
  <dcterms:created xsi:type="dcterms:W3CDTF">2016-06-23T13:38:47Z</dcterms:created>
  <dcterms:modified xsi:type="dcterms:W3CDTF">2019-01-17T18:06:54Z</dcterms:modified>
</cp:coreProperties>
</file>