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mayo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50: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TESORO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9843D4-8B1E-4D94-B497-8F9D05943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674013"/>
              </p:ext>
            </p:extLst>
          </p:nvPr>
        </p:nvGraphicFramePr>
        <p:xfrm>
          <a:off x="426002" y="1862599"/>
          <a:ext cx="8229601" cy="4311190"/>
        </p:xfrm>
        <a:graphic>
          <a:graphicData uri="http://schemas.openxmlformats.org/drawingml/2006/table">
            <a:tbl>
              <a:tblPr/>
              <a:tblGrid>
                <a:gridCol w="278403">
                  <a:extLst>
                    <a:ext uri="{9D8B030D-6E8A-4147-A177-3AD203B41FA5}">
                      <a16:colId xmlns:a16="http://schemas.microsoft.com/office/drawing/2014/main" val="1553736381"/>
                    </a:ext>
                  </a:extLst>
                </a:gridCol>
                <a:gridCol w="278403">
                  <a:extLst>
                    <a:ext uri="{9D8B030D-6E8A-4147-A177-3AD203B41FA5}">
                      <a16:colId xmlns:a16="http://schemas.microsoft.com/office/drawing/2014/main" val="3275725600"/>
                    </a:ext>
                  </a:extLst>
                </a:gridCol>
                <a:gridCol w="278403">
                  <a:extLst>
                    <a:ext uri="{9D8B030D-6E8A-4147-A177-3AD203B41FA5}">
                      <a16:colId xmlns:a16="http://schemas.microsoft.com/office/drawing/2014/main" val="3263039551"/>
                    </a:ext>
                  </a:extLst>
                </a:gridCol>
                <a:gridCol w="2917666">
                  <a:extLst>
                    <a:ext uri="{9D8B030D-6E8A-4147-A177-3AD203B41FA5}">
                      <a16:colId xmlns:a16="http://schemas.microsoft.com/office/drawing/2014/main" val="20829210"/>
                    </a:ext>
                  </a:extLst>
                </a:gridCol>
                <a:gridCol w="746121">
                  <a:extLst>
                    <a:ext uri="{9D8B030D-6E8A-4147-A177-3AD203B41FA5}">
                      <a16:colId xmlns:a16="http://schemas.microsoft.com/office/drawing/2014/main" val="1266706525"/>
                    </a:ext>
                  </a:extLst>
                </a:gridCol>
                <a:gridCol w="746121">
                  <a:extLst>
                    <a:ext uri="{9D8B030D-6E8A-4147-A177-3AD203B41FA5}">
                      <a16:colId xmlns:a16="http://schemas.microsoft.com/office/drawing/2014/main" val="692830366"/>
                    </a:ext>
                  </a:extLst>
                </a:gridCol>
                <a:gridCol w="746121">
                  <a:extLst>
                    <a:ext uri="{9D8B030D-6E8A-4147-A177-3AD203B41FA5}">
                      <a16:colId xmlns:a16="http://schemas.microsoft.com/office/drawing/2014/main" val="310970875"/>
                    </a:ext>
                  </a:extLst>
                </a:gridCol>
                <a:gridCol w="746121">
                  <a:extLst>
                    <a:ext uri="{9D8B030D-6E8A-4147-A177-3AD203B41FA5}">
                      <a16:colId xmlns:a16="http://schemas.microsoft.com/office/drawing/2014/main" val="4120333055"/>
                    </a:ext>
                  </a:extLst>
                </a:gridCol>
                <a:gridCol w="746121">
                  <a:extLst>
                    <a:ext uri="{9D8B030D-6E8A-4147-A177-3AD203B41FA5}">
                      <a16:colId xmlns:a16="http://schemas.microsoft.com/office/drawing/2014/main" val="2398969770"/>
                    </a:ext>
                  </a:extLst>
                </a:gridCol>
                <a:gridCol w="746121">
                  <a:extLst>
                    <a:ext uri="{9D8B030D-6E8A-4147-A177-3AD203B41FA5}">
                      <a16:colId xmlns:a16="http://schemas.microsoft.com/office/drawing/2014/main" val="1741671445"/>
                    </a:ext>
                  </a:extLst>
                </a:gridCol>
              </a:tblGrid>
              <a:tr h="1710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134071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17715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823768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501.396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686331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-186660,0%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-186660,0%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396167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-186660,0%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-186660,0%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5856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25.092.079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142492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25.092.079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640005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25.092.079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250920790,0%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250920790,0%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27066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Artículo 1° Transitorio Ley N° 20.504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418646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646612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80029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1.659.028.161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5530093870,0%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5530093870,0%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810853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1.659.028.161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16590281610,0%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16590281610,0%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483475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278321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803282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1.001.462.410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1.000.772.410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470.163.026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250949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987183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96562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946.584.944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945.894.944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437.671.706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053704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67969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363169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534481"/>
                  </a:ext>
                </a:extLst>
              </a:tr>
              <a:tr h="17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114.877.860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536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023" y="4299187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5CD535-AD1F-4B69-96AE-3FE305450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913556"/>
              </p:ext>
            </p:extLst>
          </p:nvPr>
        </p:nvGraphicFramePr>
        <p:xfrm>
          <a:off x="412558" y="1862599"/>
          <a:ext cx="8272466" cy="2430492"/>
        </p:xfrm>
        <a:graphic>
          <a:graphicData uri="http://schemas.openxmlformats.org/drawingml/2006/table">
            <a:tbl>
              <a:tblPr/>
              <a:tblGrid>
                <a:gridCol w="279853">
                  <a:extLst>
                    <a:ext uri="{9D8B030D-6E8A-4147-A177-3AD203B41FA5}">
                      <a16:colId xmlns:a16="http://schemas.microsoft.com/office/drawing/2014/main" val="1112524270"/>
                    </a:ext>
                  </a:extLst>
                </a:gridCol>
                <a:gridCol w="279853">
                  <a:extLst>
                    <a:ext uri="{9D8B030D-6E8A-4147-A177-3AD203B41FA5}">
                      <a16:colId xmlns:a16="http://schemas.microsoft.com/office/drawing/2014/main" val="2368469099"/>
                    </a:ext>
                  </a:extLst>
                </a:gridCol>
                <a:gridCol w="279853">
                  <a:extLst>
                    <a:ext uri="{9D8B030D-6E8A-4147-A177-3AD203B41FA5}">
                      <a16:colId xmlns:a16="http://schemas.microsoft.com/office/drawing/2014/main" val="216374009"/>
                    </a:ext>
                  </a:extLst>
                </a:gridCol>
                <a:gridCol w="2932865">
                  <a:extLst>
                    <a:ext uri="{9D8B030D-6E8A-4147-A177-3AD203B41FA5}">
                      <a16:colId xmlns:a16="http://schemas.microsoft.com/office/drawing/2014/main" val="18595462"/>
                    </a:ext>
                  </a:extLst>
                </a:gridCol>
                <a:gridCol w="750007">
                  <a:extLst>
                    <a:ext uri="{9D8B030D-6E8A-4147-A177-3AD203B41FA5}">
                      <a16:colId xmlns:a16="http://schemas.microsoft.com/office/drawing/2014/main" val="2739018749"/>
                    </a:ext>
                  </a:extLst>
                </a:gridCol>
                <a:gridCol w="750007">
                  <a:extLst>
                    <a:ext uri="{9D8B030D-6E8A-4147-A177-3AD203B41FA5}">
                      <a16:colId xmlns:a16="http://schemas.microsoft.com/office/drawing/2014/main" val="150080138"/>
                    </a:ext>
                  </a:extLst>
                </a:gridCol>
                <a:gridCol w="750007">
                  <a:extLst>
                    <a:ext uri="{9D8B030D-6E8A-4147-A177-3AD203B41FA5}">
                      <a16:colId xmlns:a16="http://schemas.microsoft.com/office/drawing/2014/main" val="2459975838"/>
                    </a:ext>
                  </a:extLst>
                </a:gridCol>
                <a:gridCol w="750007">
                  <a:extLst>
                    <a:ext uri="{9D8B030D-6E8A-4147-A177-3AD203B41FA5}">
                      <a16:colId xmlns:a16="http://schemas.microsoft.com/office/drawing/2014/main" val="3646482070"/>
                    </a:ext>
                  </a:extLst>
                </a:gridCol>
                <a:gridCol w="750007">
                  <a:extLst>
                    <a:ext uri="{9D8B030D-6E8A-4147-A177-3AD203B41FA5}">
                      <a16:colId xmlns:a16="http://schemas.microsoft.com/office/drawing/2014/main" val="1543929583"/>
                    </a:ext>
                  </a:extLst>
                </a:gridCol>
                <a:gridCol w="750007">
                  <a:extLst>
                    <a:ext uri="{9D8B030D-6E8A-4147-A177-3AD203B41FA5}">
                      <a16:colId xmlns:a16="http://schemas.microsoft.com/office/drawing/2014/main" val="281188354"/>
                    </a:ext>
                  </a:extLst>
                </a:gridCol>
              </a:tblGrid>
              <a:tr h="1664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909705"/>
                  </a:ext>
                </a:extLst>
              </a:tr>
              <a:tr h="2663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893472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10.417.077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166751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619902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175.858.387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684373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991433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494346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133217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Ley N° 18.892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420084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32.491.320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964357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22.074.244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124315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10.417.076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439899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71335"/>
                  </a:ext>
                </a:extLst>
              </a:tr>
              <a:tr h="166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472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6" y="5894094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3587C0-CDB0-419D-B6B9-29F1ABE9D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382900"/>
              </p:ext>
            </p:extLst>
          </p:nvPr>
        </p:nvGraphicFramePr>
        <p:xfrm>
          <a:off x="431835" y="1916832"/>
          <a:ext cx="8193303" cy="3960446"/>
        </p:xfrm>
        <a:graphic>
          <a:graphicData uri="http://schemas.openxmlformats.org/drawingml/2006/table">
            <a:tbl>
              <a:tblPr/>
              <a:tblGrid>
                <a:gridCol w="277175">
                  <a:extLst>
                    <a:ext uri="{9D8B030D-6E8A-4147-A177-3AD203B41FA5}">
                      <a16:colId xmlns:a16="http://schemas.microsoft.com/office/drawing/2014/main" val="3789776820"/>
                    </a:ext>
                  </a:extLst>
                </a:gridCol>
                <a:gridCol w="277175">
                  <a:extLst>
                    <a:ext uri="{9D8B030D-6E8A-4147-A177-3AD203B41FA5}">
                      <a16:colId xmlns:a16="http://schemas.microsoft.com/office/drawing/2014/main" val="2039033165"/>
                    </a:ext>
                  </a:extLst>
                </a:gridCol>
                <a:gridCol w="277175">
                  <a:extLst>
                    <a:ext uri="{9D8B030D-6E8A-4147-A177-3AD203B41FA5}">
                      <a16:colId xmlns:a16="http://schemas.microsoft.com/office/drawing/2014/main" val="4041645943"/>
                    </a:ext>
                  </a:extLst>
                </a:gridCol>
                <a:gridCol w="2904798">
                  <a:extLst>
                    <a:ext uri="{9D8B030D-6E8A-4147-A177-3AD203B41FA5}">
                      <a16:colId xmlns:a16="http://schemas.microsoft.com/office/drawing/2014/main" val="2272269177"/>
                    </a:ext>
                  </a:extLst>
                </a:gridCol>
                <a:gridCol w="742830">
                  <a:extLst>
                    <a:ext uri="{9D8B030D-6E8A-4147-A177-3AD203B41FA5}">
                      <a16:colId xmlns:a16="http://schemas.microsoft.com/office/drawing/2014/main" val="420421624"/>
                    </a:ext>
                  </a:extLst>
                </a:gridCol>
                <a:gridCol w="742830">
                  <a:extLst>
                    <a:ext uri="{9D8B030D-6E8A-4147-A177-3AD203B41FA5}">
                      <a16:colId xmlns:a16="http://schemas.microsoft.com/office/drawing/2014/main" val="615006686"/>
                    </a:ext>
                  </a:extLst>
                </a:gridCol>
                <a:gridCol w="742830">
                  <a:extLst>
                    <a:ext uri="{9D8B030D-6E8A-4147-A177-3AD203B41FA5}">
                      <a16:colId xmlns:a16="http://schemas.microsoft.com/office/drawing/2014/main" val="1615828048"/>
                    </a:ext>
                  </a:extLst>
                </a:gridCol>
                <a:gridCol w="742830">
                  <a:extLst>
                    <a:ext uri="{9D8B030D-6E8A-4147-A177-3AD203B41FA5}">
                      <a16:colId xmlns:a16="http://schemas.microsoft.com/office/drawing/2014/main" val="3588018856"/>
                    </a:ext>
                  </a:extLst>
                </a:gridCol>
                <a:gridCol w="742830">
                  <a:extLst>
                    <a:ext uri="{9D8B030D-6E8A-4147-A177-3AD203B41FA5}">
                      <a16:colId xmlns:a16="http://schemas.microsoft.com/office/drawing/2014/main" val="755042079"/>
                    </a:ext>
                  </a:extLst>
                </a:gridCol>
                <a:gridCol w="742830">
                  <a:extLst>
                    <a:ext uri="{9D8B030D-6E8A-4147-A177-3AD203B41FA5}">
                      <a16:colId xmlns:a16="http://schemas.microsoft.com/office/drawing/2014/main" val="609135977"/>
                    </a:ext>
                  </a:extLst>
                </a:gridCol>
              </a:tblGrid>
              <a:tr h="1752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78323"/>
                  </a:ext>
                </a:extLst>
              </a:tr>
              <a:tr h="2803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031618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2.760.381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1.412.940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145842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712362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643847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080318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69790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70297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672441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253770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002848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352519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40233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758556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2.187.709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1.394.106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603244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1.344.106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126127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21762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050184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871507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14434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61148"/>
                  </a:ext>
                </a:extLst>
              </a:tr>
              <a:tr h="175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373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04: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LA DEUDA PÚBLICA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412578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5A70ACE-410B-463E-B098-652CD788C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951847"/>
              </p:ext>
            </p:extLst>
          </p:nvPr>
        </p:nvGraphicFramePr>
        <p:xfrm>
          <a:off x="428741" y="1873217"/>
          <a:ext cx="8229601" cy="2054753"/>
        </p:xfrm>
        <a:graphic>
          <a:graphicData uri="http://schemas.openxmlformats.org/drawingml/2006/table">
            <a:tbl>
              <a:tblPr/>
              <a:tblGrid>
                <a:gridCol w="282222">
                  <a:extLst>
                    <a:ext uri="{9D8B030D-6E8A-4147-A177-3AD203B41FA5}">
                      <a16:colId xmlns:a16="http://schemas.microsoft.com/office/drawing/2014/main" val="3490822326"/>
                    </a:ext>
                  </a:extLst>
                </a:gridCol>
                <a:gridCol w="282222">
                  <a:extLst>
                    <a:ext uri="{9D8B030D-6E8A-4147-A177-3AD203B41FA5}">
                      <a16:colId xmlns:a16="http://schemas.microsoft.com/office/drawing/2014/main" val="1582970294"/>
                    </a:ext>
                  </a:extLst>
                </a:gridCol>
                <a:gridCol w="282222">
                  <a:extLst>
                    <a:ext uri="{9D8B030D-6E8A-4147-A177-3AD203B41FA5}">
                      <a16:colId xmlns:a16="http://schemas.microsoft.com/office/drawing/2014/main" val="373377465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972650803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3574866034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2804208685"/>
                    </a:ext>
                  </a:extLst>
                </a:gridCol>
                <a:gridCol w="756356">
                  <a:extLst>
                    <a:ext uri="{9D8B030D-6E8A-4147-A177-3AD203B41FA5}">
                      <a16:colId xmlns:a16="http://schemas.microsoft.com/office/drawing/2014/main" val="3293182968"/>
                    </a:ext>
                  </a:extLst>
                </a:gridCol>
                <a:gridCol w="722489">
                  <a:extLst>
                    <a:ext uri="{9D8B030D-6E8A-4147-A177-3AD203B41FA5}">
                      <a16:colId xmlns:a16="http://schemas.microsoft.com/office/drawing/2014/main" val="3312605012"/>
                    </a:ext>
                  </a:extLst>
                </a:gridCol>
                <a:gridCol w="722489">
                  <a:extLst>
                    <a:ext uri="{9D8B030D-6E8A-4147-A177-3AD203B41FA5}">
                      <a16:colId xmlns:a16="http://schemas.microsoft.com/office/drawing/2014/main" val="2734018338"/>
                    </a:ext>
                  </a:extLst>
                </a:gridCol>
                <a:gridCol w="722489">
                  <a:extLst>
                    <a:ext uri="{9D8B030D-6E8A-4147-A177-3AD203B41FA5}">
                      <a16:colId xmlns:a16="http://schemas.microsoft.com/office/drawing/2014/main" val="1922736730"/>
                    </a:ext>
                  </a:extLst>
                </a:gridCol>
              </a:tblGrid>
              <a:tr h="177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324870"/>
                  </a:ext>
                </a:extLst>
              </a:tr>
              <a:tr h="283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060212"/>
                  </a:ext>
                </a:extLst>
              </a:tr>
              <a:tr h="177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2.350.892.566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1.404.319.965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239862"/>
                  </a:ext>
                </a:extLst>
              </a:tr>
              <a:tr h="177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256.886.318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78.674.705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195628"/>
                  </a:ext>
                </a:extLst>
              </a:tr>
              <a:tr h="177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1.325.645.260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048966"/>
                  </a:ext>
                </a:extLst>
              </a:tr>
              <a:tr h="177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712.490.000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848354"/>
                  </a:ext>
                </a:extLst>
              </a:tr>
              <a:tr h="177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07836"/>
                  </a:ext>
                </a:extLst>
              </a:tr>
              <a:tr h="177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601.196.683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281160"/>
                  </a:ext>
                </a:extLst>
              </a:tr>
              <a:tr h="177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11.944.488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907381"/>
                  </a:ext>
                </a:extLst>
              </a:tr>
              <a:tr h="177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730849"/>
                  </a:ext>
                </a:extLst>
              </a:tr>
              <a:tr h="177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147413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554C0D0-8C67-458F-97E3-788C28F8D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166370"/>
              </p:ext>
            </p:extLst>
          </p:nvPr>
        </p:nvGraphicFramePr>
        <p:xfrm>
          <a:off x="428741" y="4502314"/>
          <a:ext cx="8215197" cy="1854035"/>
        </p:xfrm>
        <a:graphic>
          <a:graphicData uri="http://schemas.openxmlformats.org/drawingml/2006/table">
            <a:tbl>
              <a:tblPr/>
              <a:tblGrid>
                <a:gridCol w="281729">
                  <a:extLst>
                    <a:ext uri="{9D8B030D-6E8A-4147-A177-3AD203B41FA5}">
                      <a16:colId xmlns:a16="http://schemas.microsoft.com/office/drawing/2014/main" val="1657720488"/>
                    </a:ext>
                  </a:extLst>
                </a:gridCol>
                <a:gridCol w="281729">
                  <a:extLst>
                    <a:ext uri="{9D8B030D-6E8A-4147-A177-3AD203B41FA5}">
                      <a16:colId xmlns:a16="http://schemas.microsoft.com/office/drawing/2014/main" val="1927398669"/>
                    </a:ext>
                  </a:extLst>
                </a:gridCol>
                <a:gridCol w="281729">
                  <a:extLst>
                    <a:ext uri="{9D8B030D-6E8A-4147-A177-3AD203B41FA5}">
                      <a16:colId xmlns:a16="http://schemas.microsoft.com/office/drawing/2014/main" val="4251537097"/>
                    </a:ext>
                  </a:extLst>
                </a:gridCol>
                <a:gridCol w="2941242">
                  <a:extLst>
                    <a:ext uri="{9D8B030D-6E8A-4147-A177-3AD203B41FA5}">
                      <a16:colId xmlns:a16="http://schemas.microsoft.com/office/drawing/2014/main" val="3481647044"/>
                    </a:ext>
                  </a:extLst>
                </a:gridCol>
                <a:gridCol w="755032">
                  <a:extLst>
                    <a:ext uri="{9D8B030D-6E8A-4147-A177-3AD203B41FA5}">
                      <a16:colId xmlns:a16="http://schemas.microsoft.com/office/drawing/2014/main" val="2713672223"/>
                    </a:ext>
                  </a:extLst>
                </a:gridCol>
                <a:gridCol w="755032">
                  <a:extLst>
                    <a:ext uri="{9D8B030D-6E8A-4147-A177-3AD203B41FA5}">
                      <a16:colId xmlns:a16="http://schemas.microsoft.com/office/drawing/2014/main" val="2050695428"/>
                    </a:ext>
                  </a:extLst>
                </a:gridCol>
                <a:gridCol w="755032">
                  <a:extLst>
                    <a:ext uri="{9D8B030D-6E8A-4147-A177-3AD203B41FA5}">
                      <a16:colId xmlns:a16="http://schemas.microsoft.com/office/drawing/2014/main" val="290824701"/>
                    </a:ext>
                  </a:extLst>
                </a:gridCol>
                <a:gridCol w="721224">
                  <a:extLst>
                    <a:ext uri="{9D8B030D-6E8A-4147-A177-3AD203B41FA5}">
                      <a16:colId xmlns:a16="http://schemas.microsoft.com/office/drawing/2014/main" val="3568076460"/>
                    </a:ext>
                  </a:extLst>
                </a:gridCol>
                <a:gridCol w="721224">
                  <a:extLst>
                    <a:ext uri="{9D8B030D-6E8A-4147-A177-3AD203B41FA5}">
                      <a16:colId xmlns:a16="http://schemas.microsoft.com/office/drawing/2014/main" val="3498151851"/>
                    </a:ext>
                  </a:extLst>
                </a:gridCol>
                <a:gridCol w="721224">
                  <a:extLst>
                    <a:ext uri="{9D8B030D-6E8A-4147-A177-3AD203B41FA5}">
                      <a16:colId xmlns:a16="http://schemas.microsoft.com/office/drawing/2014/main" val="666975137"/>
                    </a:ext>
                  </a:extLst>
                </a:gridCol>
              </a:tblGrid>
              <a:tr h="174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83858"/>
                  </a:ext>
                </a:extLst>
              </a:tr>
              <a:tr h="2798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048412"/>
                  </a:ext>
                </a:extLst>
              </a:tr>
              <a:tr h="174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1.162.879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916756"/>
                  </a:ext>
                </a:extLst>
              </a:tr>
              <a:tr h="17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1.162.879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043243"/>
                  </a:ext>
                </a:extLst>
              </a:tr>
              <a:tr h="17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012855"/>
                  </a:ext>
                </a:extLst>
              </a:tr>
              <a:tr h="17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989.515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834323"/>
                  </a:ext>
                </a:extLst>
              </a:tr>
              <a:tr h="17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35391"/>
                  </a:ext>
                </a:extLst>
              </a:tr>
              <a:tr h="17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170.371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464050"/>
                  </a:ext>
                </a:extLst>
              </a:tr>
              <a:tr h="17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942258"/>
                  </a:ext>
                </a:extLst>
              </a:tr>
              <a:tr h="17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1496,5%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1496,5%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33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APORTE FISCAL LIBRE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99" y="1407259"/>
            <a:ext cx="830313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039B533-7790-4F6E-9061-35CEFEC30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993953"/>
              </p:ext>
            </p:extLst>
          </p:nvPr>
        </p:nvGraphicFramePr>
        <p:xfrm>
          <a:off x="424999" y="1772816"/>
          <a:ext cx="8200135" cy="4646642"/>
        </p:xfrm>
        <a:graphic>
          <a:graphicData uri="http://schemas.openxmlformats.org/drawingml/2006/table">
            <a:tbl>
              <a:tblPr/>
              <a:tblGrid>
                <a:gridCol w="265721">
                  <a:extLst>
                    <a:ext uri="{9D8B030D-6E8A-4147-A177-3AD203B41FA5}">
                      <a16:colId xmlns:a16="http://schemas.microsoft.com/office/drawing/2014/main" val="828360550"/>
                    </a:ext>
                  </a:extLst>
                </a:gridCol>
                <a:gridCol w="265721">
                  <a:extLst>
                    <a:ext uri="{9D8B030D-6E8A-4147-A177-3AD203B41FA5}">
                      <a16:colId xmlns:a16="http://schemas.microsoft.com/office/drawing/2014/main" val="2496793487"/>
                    </a:ext>
                  </a:extLst>
                </a:gridCol>
                <a:gridCol w="265721">
                  <a:extLst>
                    <a:ext uri="{9D8B030D-6E8A-4147-A177-3AD203B41FA5}">
                      <a16:colId xmlns:a16="http://schemas.microsoft.com/office/drawing/2014/main" val="373413420"/>
                    </a:ext>
                  </a:extLst>
                </a:gridCol>
                <a:gridCol w="3188646">
                  <a:extLst>
                    <a:ext uri="{9D8B030D-6E8A-4147-A177-3AD203B41FA5}">
                      <a16:colId xmlns:a16="http://schemas.microsoft.com/office/drawing/2014/main" val="210716732"/>
                    </a:ext>
                  </a:extLst>
                </a:gridCol>
                <a:gridCol w="765275">
                  <a:extLst>
                    <a:ext uri="{9D8B030D-6E8A-4147-A177-3AD203B41FA5}">
                      <a16:colId xmlns:a16="http://schemas.microsoft.com/office/drawing/2014/main" val="3718355090"/>
                    </a:ext>
                  </a:extLst>
                </a:gridCol>
                <a:gridCol w="765275">
                  <a:extLst>
                    <a:ext uri="{9D8B030D-6E8A-4147-A177-3AD203B41FA5}">
                      <a16:colId xmlns:a16="http://schemas.microsoft.com/office/drawing/2014/main" val="2024413971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4258965743"/>
                    </a:ext>
                  </a:extLst>
                </a:gridCol>
                <a:gridCol w="680244">
                  <a:extLst>
                    <a:ext uri="{9D8B030D-6E8A-4147-A177-3AD203B41FA5}">
                      <a16:colId xmlns:a16="http://schemas.microsoft.com/office/drawing/2014/main" val="670200201"/>
                    </a:ext>
                  </a:extLst>
                </a:gridCol>
                <a:gridCol w="597871">
                  <a:extLst>
                    <a:ext uri="{9D8B030D-6E8A-4147-A177-3AD203B41FA5}">
                      <a16:colId xmlns:a16="http://schemas.microsoft.com/office/drawing/2014/main" val="1098313288"/>
                    </a:ext>
                  </a:extLst>
                </a:gridCol>
                <a:gridCol w="597871">
                  <a:extLst>
                    <a:ext uri="{9D8B030D-6E8A-4147-A177-3AD203B41FA5}">
                      <a16:colId xmlns:a16="http://schemas.microsoft.com/office/drawing/2014/main" val="749402802"/>
                    </a:ext>
                  </a:extLst>
                </a:gridCol>
              </a:tblGrid>
              <a:tr h="143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613171"/>
                  </a:ext>
                </a:extLst>
              </a:tr>
              <a:tr h="344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145243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35.597.162.828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93.237.013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13.771.722.563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273489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35.597.162.828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93.237.013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13.771.722.563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981215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8.614.404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445013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121.684.702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126.447.630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4.762.928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51.944.017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1328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208.042.158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17675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33.057.204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022694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2.721.693.514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2.684.486.971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-37.206.543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981.347.503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153779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82.752.556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536.063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34.498.436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633276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110.423.710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329343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407.798.297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407.701.347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-96.950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187.715.452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499451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10.031.615.939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9.898.246.410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-133.369.529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3.707.447.066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718898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1.042.241.012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4.581.349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392.039.713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443319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1.161.741.047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1.161.595.857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-145.190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484.067.755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188239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563.419.571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556745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451.304.703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455.658.358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4.353.655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155.473.681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089515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4.838.102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124556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6.455.193.349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6.508.335.833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53.142.484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2.869.493.701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85183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5.263.943.470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5.321.861.595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57.918.125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2.260.456.845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668921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15.358.845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667513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818.150.577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686937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996.446.283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309.190.366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723742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28.603.567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8.946.260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415992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610.335.526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116.867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313.321.153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772701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12.827.214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-15.636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4.862.248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338104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80.385.337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944382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47.155.722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973590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97.455.604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59.224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33.495.867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664609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28.489.903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274013"/>
                  </a:ext>
                </a:extLst>
              </a:tr>
              <a:tr h="143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14.266.224</a:t>
                      </a:r>
                    </a:p>
                  </a:txBody>
                  <a:tcPr marL="6715" marR="6715" marT="6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6715" marR="6715" marT="6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57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APORTE FISCAL LIBRE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95536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67ED49B-2965-4ABA-AC65-E468E08F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370898"/>
              </p:ext>
            </p:extLst>
          </p:nvPr>
        </p:nvGraphicFramePr>
        <p:xfrm>
          <a:off x="413111" y="1862599"/>
          <a:ext cx="8212023" cy="2718531"/>
        </p:xfrm>
        <a:graphic>
          <a:graphicData uri="http://schemas.openxmlformats.org/drawingml/2006/table">
            <a:tbl>
              <a:tblPr/>
              <a:tblGrid>
                <a:gridCol w="266105">
                  <a:extLst>
                    <a:ext uri="{9D8B030D-6E8A-4147-A177-3AD203B41FA5}">
                      <a16:colId xmlns:a16="http://schemas.microsoft.com/office/drawing/2014/main" val="1469426192"/>
                    </a:ext>
                  </a:extLst>
                </a:gridCol>
                <a:gridCol w="266105">
                  <a:extLst>
                    <a:ext uri="{9D8B030D-6E8A-4147-A177-3AD203B41FA5}">
                      <a16:colId xmlns:a16="http://schemas.microsoft.com/office/drawing/2014/main" val="1326096180"/>
                    </a:ext>
                  </a:extLst>
                </a:gridCol>
                <a:gridCol w="266105">
                  <a:extLst>
                    <a:ext uri="{9D8B030D-6E8A-4147-A177-3AD203B41FA5}">
                      <a16:colId xmlns:a16="http://schemas.microsoft.com/office/drawing/2014/main" val="4103244720"/>
                    </a:ext>
                  </a:extLst>
                </a:gridCol>
                <a:gridCol w="3193270">
                  <a:extLst>
                    <a:ext uri="{9D8B030D-6E8A-4147-A177-3AD203B41FA5}">
                      <a16:colId xmlns:a16="http://schemas.microsoft.com/office/drawing/2014/main" val="2946248972"/>
                    </a:ext>
                  </a:extLst>
                </a:gridCol>
                <a:gridCol w="766385">
                  <a:extLst>
                    <a:ext uri="{9D8B030D-6E8A-4147-A177-3AD203B41FA5}">
                      <a16:colId xmlns:a16="http://schemas.microsoft.com/office/drawing/2014/main" val="753613212"/>
                    </a:ext>
                  </a:extLst>
                </a:gridCol>
                <a:gridCol w="766385">
                  <a:extLst>
                    <a:ext uri="{9D8B030D-6E8A-4147-A177-3AD203B41FA5}">
                      <a16:colId xmlns:a16="http://schemas.microsoft.com/office/drawing/2014/main" val="2733328578"/>
                    </a:ext>
                  </a:extLst>
                </a:gridCol>
                <a:gridCol w="808962">
                  <a:extLst>
                    <a:ext uri="{9D8B030D-6E8A-4147-A177-3AD203B41FA5}">
                      <a16:colId xmlns:a16="http://schemas.microsoft.com/office/drawing/2014/main" val="4265459822"/>
                    </a:ext>
                  </a:extLst>
                </a:gridCol>
                <a:gridCol w="681230">
                  <a:extLst>
                    <a:ext uri="{9D8B030D-6E8A-4147-A177-3AD203B41FA5}">
                      <a16:colId xmlns:a16="http://schemas.microsoft.com/office/drawing/2014/main" val="3029567450"/>
                    </a:ext>
                  </a:extLst>
                </a:gridCol>
                <a:gridCol w="598738">
                  <a:extLst>
                    <a:ext uri="{9D8B030D-6E8A-4147-A177-3AD203B41FA5}">
                      <a16:colId xmlns:a16="http://schemas.microsoft.com/office/drawing/2014/main" val="290988882"/>
                    </a:ext>
                  </a:extLst>
                </a:gridCol>
                <a:gridCol w="598738">
                  <a:extLst>
                    <a:ext uri="{9D8B030D-6E8A-4147-A177-3AD203B41FA5}">
                      <a16:colId xmlns:a16="http://schemas.microsoft.com/office/drawing/2014/main" val="2539280546"/>
                    </a:ext>
                  </a:extLst>
                </a:gridCol>
              </a:tblGrid>
              <a:tr h="176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553532"/>
                  </a:ext>
                </a:extLst>
              </a:tr>
              <a:tr h="4236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836987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183.209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40688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183.209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324379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283917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136168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103.738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28623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86.424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973023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387622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73.924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85835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958779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42.531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81957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543699"/>
                  </a:ext>
                </a:extLst>
              </a:tr>
              <a:tr h="176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33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4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RESERVA DE PENSIONES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33337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mayo 2018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F7BD7B5-6537-4900-9738-176AB464B1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131679"/>
              </p:ext>
            </p:extLst>
          </p:nvPr>
        </p:nvGraphicFramePr>
        <p:xfrm>
          <a:off x="414334" y="3783955"/>
          <a:ext cx="8210801" cy="2016226"/>
        </p:xfrm>
        <a:graphic>
          <a:graphicData uri="http://schemas.openxmlformats.org/drawingml/2006/table">
            <a:tbl>
              <a:tblPr/>
              <a:tblGrid>
                <a:gridCol w="290751">
                  <a:extLst>
                    <a:ext uri="{9D8B030D-6E8A-4147-A177-3AD203B41FA5}">
                      <a16:colId xmlns:a16="http://schemas.microsoft.com/office/drawing/2014/main" val="402070006"/>
                    </a:ext>
                  </a:extLst>
                </a:gridCol>
                <a:gridCol w="290751">
                  <a:extLst>
                    <a:ext uri="{9D8B030D-6E8A-4147-A177-3AD203B41FA5}">
                      <a16:colId xmlns:a16="http://schemas.microsoft.com/office/drawing/2014/main" val="3935517735"/>
                    </a:ext>
                  </a:extLst>
                </a:gridCol>
                <a:gridCol w="290751">
                  <a:extLst>
                    <a:ext uri="{9D8B030D-6E8A-4147-A177-3AD203B41FA5}">
                      <a16:colId xmlns:a16="http://schemas.microsoft.com/office/drawing/2014/main" val="3238690479"/>
                    </a:ext>
                  </a:extLst>
                </a:gridCol>
                <a:gridCol w="3035436">
                  <a:extLst>
                    <a:ext uri="{9D8B030D-6E8A-4147-A177-3AD203B41FA5}">
                      <a16:colId xmlns:a16="http://schemas.microsoft.com/office/drawing/2014/main" val="1527720074"/>
                    </a:ext>
                  </a:extLst>
                </a:gridCol>
                <a:gridCol w="721062">
                  <a:extLst>
                    <a:ext uri="{9D8B030D-6E8A-4147-A177-3AD203B41FA5}">
                      <a16:colId xmlns:a16="http://schemas.microsoft.com/office/drawing/2014/main" val="3235591876"/>
                    </a:ext>
                  </a:extLst>
                </a:gridCol>
                <a:gridCol w="721062">
                  <a:extLst>
                    <a:ext uri="{9D8B030D-6E8A-4147-A177-3AD203B41FA5}">
                      <a16:colId xmlns:a16="http://schemas.microsoft.com/office/drawing/2014/main" val="1551498735"/>
                    </a:ext>
                  </a:extLst>
                </a:gridCol>
                <a:gridCol w="721062">
                  <a:extLst>
                    <a:ext uri="{9D8B030D-6E8A-4147-A177-3AD203B41FA5}">
                      <a16:colId xmlns:a16="http://schemas.microsoft.com/office/drawing/2014/main" val="1905261470"/>
                    </a:ext>
                  </a:extLst>
                </a:gridCol>
                <a:gridCol w="721062">
                  <a:extLst>
                    <a:ext uri="{9D8B030D-6E8A-4147-A177-3AD203B41FA5}">
                      <a16:colId xmlns:a16="http://schemas.microsoft.com/office/drawing/2014/main" val="544697979"/>
                    </a:ext>
                  </a:extLst>
                </a:gridCol>
                <a:gridCol w="709432">
                  <a:extLst>
                    <a:ext uri="{9D8B030D-6E8A-4147-A177-3AD203B41FA5}">
                      <a16:colId xmlns:a16="http://schemas.microsoft.com/office/drawing/2014/main" val="2871036712"/>
                    </a:ext>
                  </a:extLst>
                </a:gridCol>
                <a:gridCol w="709432">
                  <a:extLst>
                    <a:ext uri="{9D8B030D-6E8A-4147-A177-3AD203B41FA5}">
                      <a16:colId xmlns:a16="http://schemas.microsoft.com/office/drawing/2014/main" val="2137729755"/>
                    </a:ext>
                  </a:extLst>
                </a:gridCol>
              </a:tblGrid>
              <a:tr h="190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953209"/>
                  </a:ext>
                </a:extLst>
              </a:tr>
              <a:tr h="304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692541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91.115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253847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492874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54508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42154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471745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89.085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562059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89.085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59995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2065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F9493C-4DBA-40F5-945C-CE1EBB792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823977"/>
              </p:ext>
            </p:extLst>
          </p:nvPr>
        </p:nvGraphicFramePr>
        <p:xfrm>
          <a:off x="2478086" y="1835282"/>
          <a:ext cx="41021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2873353531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404026035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mayo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987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8.371,7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427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-314,0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541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1.517,5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9400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598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-27,4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549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9.913,7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704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ESTABILIZACIÓN ECONÓMICA Y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mayo 2018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71562" y="3429000"/>
            <a:ext cx="822960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556A0C-1738-406A-B116-7FF49E585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59801"/>
              </p:ext>
            </p:extLst>
          </p:nvPr>
        </p:nvGraphicFramePr>
        <p:xfrm>
          <a:off x="414335" y="3787799"/>
          <a:ext cx="8272465" cy="2454487"/>
        </p:xfrm>
        <a:graphic>
          <a:graphicData uri="http://schemas.openxmlformats.org/drawingml/2006/table">
            <a:tbl>
              <a:tblPr/>
              <a:tblGrid>
                <a:gridCol w="283693">
                  <a:extLst>
                    <a:ext uri="{9D8B030D-6E8A-4147-A177-3AD203B41FA5}">
                      <a16:colId xmlns:a16="http://schemas.microsoft.com/office/drawing/2014/main" val="2796903027"/>
                    </a:ext>
                  </a:extLst>
                </a:gridCol>
                <a:gridCol w="283693">
                  <a:extLst>
                    <a:ext uri="{9D8B030D-6E8A-4147-A177-3AD203B41FA5}">
                      <a16:colId xmlns:a16="http://schemas.microsoft.com/office/drawing/2014/main" val="2479657242"/>
                    </a:ext>
                  </a:extLst>
                </a:gridCol>
                <a:gridCol w="283693">
                  <a:extLst>
                    <a:ext uri="{9D8B030D-6E8A-4147-A177-3AD203B41FA5}">
                      <a16:colId xmlns:a16="http://schemas.microsoft.com/office/drawing/2014/main" val="3169470720"/>
                    </a:ext>
                  </a:extLst>
                </a:gridCol>
                <a:gridCol w="2961746">
                  <a:extLst>
                    <a:ext uri="{9D8B030D-6E8A-4147-A177-3AD203B41FA5}">
                      <a16:colId xmlns:a16="http://schemas.microsoft.com/office/drawing/2014/main" val="1458587252"/>
                    </a:ext>
                  </a:extLst>
                </a:gridCol>
                <a:gridCol w="760295">
                  <a:extLst>
                    <a:ext uri="{9D8B030D-6E8A-4147-A177-3AD203B41FA5}">
                      <a16:colId xmlns:a16="http://schemas.microsoft.com/office/drawing/2014/main" val="773935442"/>
                    </a:ext>
                  </a:extLst>
                </a:gridCol>
                <a:gridCol w="760295">
                  <a:extLst>
                    <a:ext uri="{9D8B030D-6E8A-4147-A177-3AD203B41FA5}">
                      <a16:colId xmlns:a16="http://schemas.microsoft.com/office/drawing/2014/main" val="3721011965"/>
                    </a:ext>
                  </a:extLst>
                </a:gridCol>
                <a:gridCol w="760295">
                  <a:extLst>
                    <a:ext uri="{9D8B030D-6E8A-4147-A177-3AD203B41FA5}">
                      <a16:colId xmlns:a16="http://schemas.microsoft.com/office/drawing/2014/main" val="1335376542"/>
                    </a:ext>
                  </a:extLst>
                </a:gridCol>
                <a:gridCol w="680861">
                  <a:extLst>
                    <a:ext uri="{9D8B030D-6E8A-4147-A177-3AD203B41FA5}">
                      <a16:colId xmlns:a16="http://schemas.microsoft.com/office/drawing/2014/main" val="917764570"/>
                    </a:ext>
                  </a:extLst>
                </a:gridCol>
                <a:gridCol w="748947">
                  <a:extLst>
                    <a:ext uri="{9D8B030D-6E8A-4147-A177-3AD203B41FA5}">
                      <a16:colId xmlns:a16="http://schemas.microsoft.com/office/drawing/2014/main" val="2984240589"/>
                    </a:ext>
                  </a:extLst>
                </a:gridCol>
                <a:gridCol w="748947">
                  <a:extLst>
                    <a:ext uri="{9D8B030D-6E8A-4147-A177-3AD203B41FA5}">
                      <a16:colId xmlns:a16="http://schemas.microsoft.com/office/drawing/2014/main" val="1991524104"/>
                    </a:ext>
                  </a:extLst>
                </a:gridCol>
              </a:tblGrid>
              <a:tr h="180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800214"/>
                  </a:ext>
                </a:extLst>
              </a:tr>
              <a:tr h="288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430212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36052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133163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33751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27627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184255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874043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393797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998831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323245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311795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873365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ABBF46B-35BA-479F-A932-9578FB4F28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825673"/>
              </p:ext>
            </p:extLst>
          </p:nvPr>
        </p:nvGraphicFramePr>
        <p:xfrm>
          <a:off x="2436935" y="1957645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8541888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0401218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mayo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5589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7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-10.852,8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011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39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393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-21,6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693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14.700,6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36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PARA LA EDUCACIÓN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495" y="41360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4DF3593-01C2-4989-8C2A-785F7E7FA5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640509"/>
              </p:ext>
            </p:extLst>
          </p:nvPr>
        </p:nvGraphicFramePr>
        <p:xfrm>
          <a:off x="411838" y="1862599"/>
          <a:ext cx="8210799" cy="1777344"/>
        </p:xfrm>
        <a:graphic>
          <a:graphicData uri="http://schemas.openxmlformats.org/drawingml/2006/table">
            <a:tbl>
              <a:tblPr/>
              <a:tblGrid>
                <a:gridCol w="284110">
                  <a:extLst>
                    <a:ext uri="{9D8B030D-6E8A-4147-A177-3AD203B41FA5}">
                      <a16:colId xmlns:a16="http://schemas.microsoft.com/office/drawing/2014/main" val="868868358"/>
                    </a:ext>
                  </a:extLst>
                </a:gridCol>
                <a:gridCol w="284110">
                  <a:extLst>
                    <a:ext uri="{9D8B030D-6E8A-4147-A177-3AD203B41FA5}">
                      <a16:colId xmlns:a16="http://schemas.microsoft.com/office/drawing/2014/main" val="3385243750"/>
                    </a:ext>
                  </a:extLst>
                </a:gridCol>
                <a:gridCol w="284110">
                  <a:extLst>
                    <a:ext uri="{9D8B030D-6E8A-4147-A177-3AD203B41FA5}">
                      <a16:colId xmlns:a16="http://schemas.microsoft.com/office/drawing/2014/main" val="2915996055"/>
                    </a:ext>
                  </a:extLst>
                </a:gridCol>
                <a:gridCol w="2977480">
                  <a:extLst>
                    <a:ext uri="{9D8B030D-6E8A-4147-A177-3AD203B41FA5}">
                      <a16:colId xmlns:a16="http://schemas.microsoft.com/office/drawing/2014/main" val="4106696066"/>
                    </a:ext>
                  </a:extLst>
                </a:gridCol>
                <a:gridCol w="761417">
                  <a:extLst>
                    <a:ext uri="{9D8B030D-6E8A-4147-A177-3AD203B41FA5}">
                      <a16:colId xmlns:a16="http://schemas.microsoft.com/office/drawing/2014/main" val="3644932894"/>
                    </a:ext>
                  </a:extLst>
                </a:gridCol>
                <a:gridCol w="761417">
                  <a:extLst>
                    <a:ext uri="{9D8B030D-6E8A-4147-A177-3AD203B41FA5}">
                      <a16:colId xmlns:a16="http://schemas.microsoft.com/office/drawing/2014/main" val="127314331"/>
                    </a:ext>
                  </a:extLst>
                </a:gridCol>
                <a:gridCol w="761417">
                  <a:extLst>
                    <a:ext uri="{9D8B030D-6E8A-4147-A177-3AD203B41FA5}">
                      <a16:colId xmlns:a16="http://schemas.microsoft.com/office/drawing/2014/main" val="42108735"/>
                    </a:ext>
                  </a:extLst>
                </a:gridCol>
                <a:gridCol w="681866">
                  <a:extLst>
                    <a:ext uri="{9D8B030D-6E8A-4147-A177-3AD203B41FA5}">
                      <a16:colId xmlns:a16="http://schemas.microsoft.com/office/drawing/2014/main" val="526614037"/>
                    </a:ext>
                  </a:extLst>
                </a:gridCol>
                <a:gridCol w="707436">
                  <a:extLst>
                    <a:ext uri="{9D8B030D-6E8A-4147-A177-3AD203B41FA5}">
                      <a16:colId xmlns:a16="http://schemas.microsoft.com/office/drawing/2014/main" val="2437034426"/>
                    </a:ext>
                  </a:extLst>
                </a:gridCol>
                <a:gridCol w="707436">
                  <a:extLst>
                    <a:ext uri="{9D8B030D-6E8A-4147-A177-3AD203B41FA5}">
                      <a16:colId xmlns:a16="http://schemas.microsoft.com/office/drawing/2014/main" val="2867588029"/>
                    </a:ext>
                  </a:extLst>
                </a:gridCol>
              </a:tblGrid>
              <a:tr h="1851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702110"/>
                  </a:ext>
                </a:extLst>
              </a:tr>
              <a:tr h="2962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339756"/>
                  </a:ext>
                </a:extLst>
              </a:tr>
              <a:tr h="1851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175.892.814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586309380,0%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586309380,0%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03772"/>
                  </a:ext>
                </a:extLst>
              </a:tr>
              <a:tr h="185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153.405.048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052596"/>
                  </a:ext>
                </a:extLst>
              </a:tr>
              <a:tr h="185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153.405.048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516885"/>
                  </a:ext>
                </a:extLst>
              </a:tr>
              <a:tr h="185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153.405.048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1534050480,0%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52863"/>
                  </a:ext>
                </a:extLst>
              </a:tr>
              <a:tr h="185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22.487.766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112438830,0%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112438830,0%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236622"/>
                  </a:ext>
                </a:extLst>
              </a:tr>
              <a:tr h="185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22.398.233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223982330,0%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223982330,0%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86817"/>
                  </a:ext>
                </a:extLst>
              </a:tr>
              <a:tr h="185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89.533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895330,0%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895330,0%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07448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66718A-5551-4903-9614-1E2305F5D7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15676"/>
              </p:ext>
            </p:extLst>
          </p:nvPr>
        </p:nvGraphicFramePr>
        <p:xfrm>
          <a:off x="411838" y="4548886"/>
          <a:ext cx="8210798" cy="1736821"/>
        </p:xfrm>
        <a:graphic>
          <a:graphicData uri="http://schemas.openxmlformats.org/drawingml/2006/table">
            <a:tbl>
              <a:tblPr/>
              <a:tblGrid>
                <a:gridCol w="284110">
                  <a:extLst>
                    <a:ext uri="{9D8B030D-6E8A-4147-A177-3AD203B41FA5}">
                      <a16:colId xmlns:a16="http://schemas.microsoft.com/office/drawing/2014/main" val="3642032026"/>
                    </a:ext>
                  </a:extLst>
                </a:gridCol>
                <a:gridCol w="284110">
                  <a:extLst>
                    <a:ext uri="{9D8B030D-6E8A-4147-A177-3AD203B41FA5}">
                      <a16:colId xmlns:a16="http://schemas.microsoft.com/office/drawing/2014/main" val="1342404652"/>
                    </a:ext>
                  </a:extLst>
                </a:gridCol>
                <a:gridCol w="284110">
                  <a:extLst>
                    <a:ext uri="{9D8B030D-6E8A-4147-A177-3AD203B41FA5}">
                      <a16:colId xmlns:a16="http://schemas.microsoft.com/office/drawing/2014/main" val="2623539714"/>
                    </a:ext>
                  </a:extLst>
                </a:gridCol>
                <a:gridCol w="2977479">
                  <a:extLst>
                    <a:ext uri="{9D8B030D-6E8A-4147-A177-3AD203B41FA5}">
                      <a16:colId xmlns:a16="http://schemas.microsoft.com/office/drawing/2014/main" val="2938415616"/>
                    </a:ext>
                  </a:extLst>
                </a:gridCol>
                <a:gridCol w="761417">
                  <a:extLst>
                    <a:ext uri="{9D8B030D-6E8A-4147-A177-3AD203B41FA5}">
                      <a16:colId xmlns:a16="http://schemas.microsoft.com/office/drawing/2014/main" val="3242245730"/>
                    </a:ext>
                  </a:extLst>
                </a:gridCol>
                <a:gridCol w="761417">
                  <a:extLst>
                    <a:ext uri="{9D8B030D-6E8A-4147-A177-3AD203B41FA5}">
                      <a16:colId xmlns:a16="http://schemas.microsoft.com/office/drawing/2014/main" val="354995504"/>
                    </a:ext>
                  </a:extLst>
                </a:gridCol>
                <a:gridCol w="761417">
                  <a:extLst>
                    <a:ext uri="{9D8B030D-6E8A-4147-A177-3AD203B41FA5}">
                      <a16:colId xmlns:a16="http://schemas.microsoft.com/office/drawing/2014/main" val="484311977"/>
                    </a:ext>
                  </a:extLst>
                </a:gridCol>
                <a:gridCol w="681866">
                  <a:extLst>
                    <a:ext uri="{9D8B030D-6E8A-4147-A177-3AD203B41FA5}">
                      <a16:colId xmlns:a16="http://schemas.microsoft.com/office/drawing/2014/main" val="2457120602"/>
                    </a:ext>
                  </a:extLst>
                </a:gridCol>
                <a:gridCol w="707436">
                  <a:extLst>
                    <a:ext uri="{9D8B030D-6E8A-4147-A177-3AD203B41FA5}">
                      <a16:colId xmlns:a16="http://schemas.microsoft.com/office/drawing/2014/main" val="1214936628"/>
                    </a:ext>
                  </a:extLst>
                </a:gridCol>
                <a:gridCol w="707436">
                  <a:extLst>
                    <a:ext uri="{9D8B030D-6E8A-4147-A177-3AD203B41FA5}">
                      <a16:colId xmlns:a16="http://schemas.microsoft.com/office/drawing/2014/main" val="4274488459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525137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85394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883.494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5902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01505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0648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79520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49310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883.494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3469,2%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3469,2%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3251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875.753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3440,1%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3440,1%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75812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85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APOYO REGIONAL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18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C2F4F5-99FF-4AC7-9914-F2E9090242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640320"/>
              </p:ext>
            </p:extLst>
          </p:nvPr>
        </p:nvGraphicFramePr>
        <p:xfrm>
          <a:off x="395536" y="1867175"/>
          <a:ext cx="8291262" cy="4228446"/>
        </p:xfrm>
        <a:graphic>
          <a:graphicData uri="http://schemas.openxmlformats.org/drawingml/2006/table">
            <a:tbl>
              <a:tblPr/>
              <a:tblGrid>
                <a:gridCol w="288292">
                  <a:extLst>
                    <a:ext uri="{9D8B030D-6E8A-4147-A177-3AD203B41FA5}">
                      <a16:colId xmlns:a16="http://schemas.microsoft.com/office/drawing/2014/main" val="3317105533"/>
                    </a:ext>
                  </a:extLst>
                </a:gridCol>
                <a:gridCol w="288292">
                  <a:extLst>
                    <a:ext uri="{9D8B030D-6E8A-4147-A177-3AD203B41FA5}">
                      <a16:colId xmlns:a16="http://schemas.microsoft.com/office/drawing/2014/main" val="121424637"/>
                    </a:ext>
                  </a:extLst>
                </a:gridCol>
                <a:gridCol w="288292">
                  <a:extLst>
                    <a:ext uri="{9D8B030D-6E8A-4147-A177-3AD203B41FA5}">
                      <a16:colId xmlns:a16="http://schemas.microsoft.com/office/drawing/2014/main" val="2966716019"/>
                    </a:ext>
                  </a:extLst>
                </a:gridCol>
                <a:gridCol w="3009762">
                  <a:extLst>
                    <a:ext uri="{9D8B030D-6E8A-4147-A177-3AD203B41FA5}">
                      <a16:colId xmlns:a16="http://schemas.microsoft.com/office/drawing/2014/main" val="55625181"/>
                    </a:ext>
                  </a:extLst>
                </a:gridCol>
                <a:gridCol w="772621">
                  <a:extLst>
                    <a:ext uri="{9D8B030D-6E8A-4147-A177-3AD203B41FA5}">
                      <a16:colId xmlns:a16="http://schemas.microsoft.com/office/drawing/2014/main" val="2929333870"/>
                    </a:ext>
                  </a:extLst>
                </a:gridCol>
                <a:gridCol w="772621">
                  <a:extLst>
                    <a:ext uri="{9D8B030D-6E8A-4147-A177-3AD203B41FA5}">
                      <a16:colId xmlns:a16="http://schemas.microsoft.com/office/drawing/2014/main" val="495975497"/>
                    </a:ext>
                  </a:extLst>
                </a:gridCol>
                <a:gridCol w="772621">
                  <a:extLst>
                    <a:ext uri="{9D8B030D-6E8A-4147-A177-3AD203B41FA5}">
                      <a16:colId xmlns:a16="http://schemas.microsoft.com/office/drawing/2014/main" val="2512782240"/>
                    </a:ext>
                  </a:extLst>
                </a:gridCol>
                <a:gridCol w="691899">
                  <a:extLst>
                    <a:ext uri="{9D8B030D-6E8A-4147-A177-3AD203B41FA5}">
                      <a16:colId xmlns:a16="http://schemas.microsoft.com/office/drawing/2014/main" val="3032896751"/>
                    </a:ext>
                  </a:extLst>
                </a:gridCol>
                <a:gridCol w="703431">
                  <a:extLst>
                    <a:ext uri="{9D8B030D-6E8A-4147-A177-3AD203B41FA5}">
                      <a16:colId xmlns:a16="http://schemas.microsoft.com/office/drawing/2014/main" val="1982030896"/>
                    </a:ext>
                  </a:extLst>
                </a:gridCol>
                <a:gridCol w="703431">
                  <a:extLst>
                    <a:ext uri="{9D8B030D-6E8A-4147-A177-3AD203B41FA5}">
                      <a16:colId xmlns:a16="http://schemas.microsoft.com/office/drawing/2014/main" val="2455548988"/>
                    </a:ext>
                  </a:extLst>
                </a:gridCol>
              </a:tblGrid>
              <a:tr h="1718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338683"/>
                  </a:ext>
                </a:extLst>
              </a:tr>
              <a:tr h="275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27770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260.774.226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928921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83.172.405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35294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83.172.405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80514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177.601.821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733839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177.601.821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08485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25.888.868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-17.439.112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143060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Tarapacá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5.659.449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418584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806941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Atacama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206621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18.626.296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15.030.197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256730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Valparaíso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9.707.808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327604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O'Higgins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262863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19.431.223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26958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Bío Bío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32.434.915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17.398.936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552840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Araucanía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28.597.800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17.917.900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265971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Los Lagos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13.019.201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994567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Aysén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404313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Magallanes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671972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XIII Metropolitana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30.664.060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180607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Los Ríos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12.534.167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6.217.454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962497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4.879.296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665899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35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acumulada al mes de mayo de la Partida Tesoro Público, </a:t>
            </a:r>
            <a:r>
              <a:rPr lang="es-CL" sz="1600" b="1" dirty="0"/>
              <a:t>ascendió en moneda nacional a 42,8% </a:t>
            </a:r>
            <a:r>
              <a:rPr lang="es-CL" sz="1600" dirty="0"/>
              <a:t>respecto del presupuesto vigente. 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consolidado, el presupuesto vigente considera disminuciones por </a:t>
            </a:r>
            <a:r>
              <a:rPr lang="es-CL" sz="1600" b="1" dirty="0"/>
              <a:t>$1.046 millones</a:t>
            </a:r>
            <a:r>
              <a:rPr lang="es-CL" sz="1600"/>
              <a:t>, afectando </a:t>
            </a:r>
            <a:r>
              <a:rPr lang="es-CL" sz="1600" dirty="0"/>
              <a:t>los subtítulos 24 “transferencias corrientes”, en $92.053 millones y 30 “adquisición de activos financieros”, por $138 millón, mientras se registran incrementos en el subtítulo 27 “aporte fiscal libre”, por $93.237 millones</a:t>
            </a:r>
            <a:r>
              <a:rPr lang="es-CL" sz="16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El </a:t>
            </a:r>
            <a:r>
              <a:rPr lang="es-CL" sz="1600" b="1" dirty="0">
                <a:solidFill>
                  <a:prstClr val="black"/>
                </a:solidFill>
              </a:rPr>
              <a:t>gasto de la Partida </a:t>
            </a:r>
            <a:r>
              <a:rPr lang="es-CL" sz="1600" dirty="0">
                <a:solidFill>
                  <a:prstClr val="black"/>
                </a:solidFill>
              </a:rPr>
              <a:t>en</a:t>
            </a:r>
            <a:r>
              <a:rPr lang="es-CL" sz="1600" b="1" dirty="0">
                <a:solidFill>
                  <a:prstClr val="black"/>
                </a:solidFill>
              </a:rPr>
              <a:t> dólares, al mes de mayo alcanzó un 102,5%, </a:t>
            </a:r>
            <a:r>
              <a:rPr lang="es-CL" sz="1600" dirty="0">
                <a:solidFill>
                  <a:prstClr val="black"/>
                </a:solidFill>
              </a:rPr>
              <a:t>respecto al presupuesto vigente.  Ello debido, fundamentalmente, a que los Subtítulo 34 “Servicio de la Deuda”, presentó una ejecución de 352,5%.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10: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PARA DIAGNÓSTICOS Y TRATAMIENTOS DE ALTO COSTO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37657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2018 del Fondo en millones de dólares (información trimestral)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B1EEC5-BB7B-4F33-B11A-6717FC380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87111"/>
              </p:ext>
            </p:extLst>
          </p:nvPr>
        </p:nvGraphicFramePr>
        <p:xfrm>
          <a:off x="414337" y="4221087"/>
          <a:ext cx="8210798" cy="1731872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3154170713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019748451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14952001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3349983507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283942263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630110240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487603428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2151435361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901222209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725764511"/>
                    </a:ext>
                  </a:extLst>
                </a:gridCol>
              </a:tblGrid>
              <a:tr h="1882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416844"/>
                  </a:ext>
                </a:extLst>
              </a:tr>
              <a:tr h="3011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441580"/>
                  </a:ext>
                </a:extLst>
              </a:tr>
              <a:tr h="18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198.931.367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097894"/>
                  </a:ext>
                </a:extLst>
              </a:tr>
              <a:tr h="18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20.572.816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026045"/>
                  </a:ext>
                </a:extLst>
              </a:tr>
              <a:tr h="18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20.572.816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755562"/>
                  </a:ext>
                </a:extLst>
              </a:tr>
              <a:tr h="301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 y Tratamientos de Alto Costo Ley N°20.850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20.572.816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13924"/>
                  </a:ext>
                </a:extLst>
              </a:tr>
              <a:tr h="18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178.358.551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08346"/>
                  </a:ext>
                </a:extLst>
              </a:tr>
              <a:tr h="18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178.358.551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4264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A075D6-C3AC-45D2-8E3D-8077AD450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126487"/>
              </p:ext>
            </p:extLst>
          </p:nvPr>
        </p:nvGraphicFramePr>
        <p:xfrm>
          <a:off x="2548892" y="2103995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83096339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0115358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289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31 diciembre de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3000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02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1663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3931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4392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08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Subsidios</a:t>
            </a:r>
            <a:r>
              <a:rPr lang="es-CL" sz="1600" dirty="0">
                <a:solidFill>
                  <a:prstClr val="black"/>
                </a:solidFill>
              </a:rPr>
              <a:t>, con $434.677 millones ejecutados, equivalente a un 38,8%, donde las principales erogaciones correspondieron a transferencias por $192.7703 millones para el “Fondo Único de Prestaciones Familiares y Subsidios de Cesantía”; $115.784 millones para el “Fondo Nacional de Subsidio Familiar”; $37.088 millones para el “Fondo Único de Prestaciones Familiares y Subsidios de Cesantía”; y, $23.372 millones para la “Bonificación por Inversiones de Riego y Drenaje Ley N°18.450”, que en conjunto representan el 85% de la ejecución.</a:t>
            </a:r>
            <a:r>
              <a:rPr lang="es-CL" sz="16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Operaciones Complementarias</a:t>
            </a:r>
            <a:r>
              <a:rPr lang="es-CL" sz="1600" dirty="0">
                <a:solidFill>
                  <a:prstClr val="black"/>
                </a:solidFill>
              </a:rPr>
              <a:t>, presentó un 67,5% de ejecución, explicado por el nivel de erogación del subtítulo 30 “adquisición de activos financieros” (ítem compra de títulos y valores), que alcanza los $1.659.028 millones por sobre el presupuesto inicial y vigente de dicha asignación, representando a su vez el 65%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Servicio de la Deuda Pública</a:t>
            </a:r>
            <a:r>
              <a:rPr lang="es-CL" sz="1600" dirty="0"/>
              <a:t>, registra un </a:t>
            </a:r>
            <a:r>
              <a:rPr lang="es-CL" sz="1600" b="1" dirty="0"/>
              <a:t>gasto de 59,7% en moneda nacional.</a:t>
            </a:r>
            <a:r>
              <a:rPr lang="es-CL" sz="1600" dirty="0">
                <a:solidFill>
                  <a:prstClr val="black"/>
                </a:solidFill>
              </a:rPr>
              <a:t>  Mientras que el presupuesto </a:t>
            </a:r>
            <a:r>
              <a:rPr lang="es-CL" sz="1600" b="1" dirty="0">
                <a:solidFill>
                  <a:prstClr val="black"/>
                </a:solidFill>
              </a:rPr>
              <a:t>en dólares </a:t>
            </a:r>
            <a:r>
              <a:rPr lang="es-CL" sz="1600" dirty="0">
                <a:solidFill>
                  <a:prstClr val="black"/>
                </a:solidFill>
              </a:rPr>
              <a:t>presenta un gasto de 352,5%,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Aporte Fiscal Libre</a:t>
            </a:r>
            <a:r>
              <a:rPr lang="es-CL" sz="1600" dirty="0"/>
              <a:t>, presentó una ejecución de 38,7%, destacando las transferencias efectuadas al Ministerio de Desarrollo Social, al Ministerio de la Mujer y la Equidad de Género y al Servicio Electoral, con un 51,3%, 54,3% y un 60% respectivamente,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El </a:t>
            </a:r>
            <a:r>
              <a:rPr lang="es-CL" sz="1600" b="1" dirty="0"/>
              <a:t>Fondo de Estabilidad Económica y Social (FEES) </a:t>
            </a:r>
            <a:r>
              <a:rPr lang="es-CL" sz="1600" dirty="0"/>
              <a:t>presenta un saldo de activos a mayo por </a:t>
            </a:r>
            <a:r>
              <a:rPr lang="es-CL" sz="1600" b="1" dirty="0"/>
              <a:t>US$14.700,6 millones</a:t>
            </a:r>
            <a:r>
              <a:rPr lang="es-CL" sz="1600" dirty="0"/>
              <a:t>, por su lado el </a:t>
            </a:r>
            <a:r>
              <a:rPr lang="es-CL" sz="1600" b="1" dirty="0"/>
              <a:t>Fondo de Reserva de Pensiones (FRP)</a:t>
            </a:r>
            <a:r>
              <a:rPr lang="es-CL" sz="1600" dirty="0"/>
              <a:t> acumula </a:t>
            </a:r>
            <a:r>
              <a:rPr lang="es-CL" sz="1600" b="1" dirty="0"/>
              <a:t>US$9.913,7 millones</a:t>
            </a:r>
            <a:r>
              <a:rPr lang="es-CL" sz="1600" dirty="0"/>
              <a:t>, mientras que el </a:t>
            </a:r>
            <a:r>
              <a:rPr lang="es-CL" sz="1600" b="1" dirty="0"/>
              <a:t>Fondo para Diagnóstico y Tratamiento de Alto Costo</a:t>
            </a:r>
            <a:r>
              <a:rPr lang="es-CL" sz="1600" dirty="0"/>
              <a:t> mantiene un saldo acumulado a marzo de </a:t>
            </a:r>
            <a:r>
              <a:rPr lang="es-CL" sz="1600" b="1" dirty="0"/>
              <a:t>$201.403 millones</a:t>
            </a:r>
            <a:r>
              <a:rPr lang="es-CL" sz="1600" dirty="0"/>
              <a:t>, y</a:t>
            </a:r>
            <a:endParaRPr lang="es-CL" sz="16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Para el </a:t>
            </a:r>
            <a:r>
              <a:rPr lang="es-CL" sz="1600" b="1" dirty="0"/>
              <a:t>Fondo para la Educación (FE) y</a:t>
            </a:r>
            <a:r>
              <a:rPr lang="es-CL" sz="1600" dirty="0"/>
              <a:t> </a:t>
            </a:r>
            <a:r>
              <a:rPr lang="es-CL" sz="1600" b="1" dirty="0"/>
              <a:t>Fondo de Apoyo Regional (FAR)</a:t>
            </a:r>
            <a:r>
              <a:rPr lang="es-CL" sz="1600" dirty="0"/>
              <a:t> no se entrega información respecto de los saldos acumulados y movimientos de recursos actualizado al mes de mayo.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41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Tesoro Público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498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5941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41977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E51611-7CBA-4F45-91D7-99C36BD5AF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179706"/>
              </p:ext>
            </p:extLst>
          </p:nvPr>
        </p:nvGraphicFramePr>
        <p:xfrm>
          <a:off x="422742" y="1699188"/>
          <a:ext cx="8210800" cy="2457003"/>
        </p:xfrm>
        <a:graphic>
          <a:graphicData uri="http://schemas.openxmlformats.org/drawingml/2006/table">
            <a:tbl>
              <a:tblPr/>
              <a:tblGrid>
                <a:gridCol w="852574">
                  <a:extLst>
                    <a:ext uri="{9D8B030D-6E8A-4147-A177-3AD203B41FA5}">
                      <a16:colId xmlns:a16="http://schemas.microsoft.com/office/drawing/2014/main" val="1190950590"/>
                    </a:ext>
                  </a:extLst>
                </a:gridCol>
                <a:gridCol w="2395480">
                  <a:extLst>
                    <a:ext uri="{9D8B030D-6E8A-4147-A177-3AD203B41FA5}">
                      <a16:colId xmlns:a16="http://schemas.microsoft.com/office/drawing/2014/main" val="990295780"/>
                    </a:ext>
                  </a:extLst>
                </a:gridCol>
                <a:gridCol w="852574">
                  <a:extLst>
                    <a:ext uri="{9D8B030D-6E8A-4147-A177-3AD203B41FA5}">
                      <a16:colId xmlns:a16="http://schemas.microsoft.com/office/drawing/2014/main" val="3547213187"/>
                    </a:ext>
                  </a:extLst>
                </a:gridCol>
                <a:gridCol w="852574">
                  <a:extLst>
                    <a:ext uri="{9D8B030D-6E8A-4147-A177-3AD203B41FA5}">
                      <a16:colId xmlns:a16="http://schemas.microsoft.com/office/drawing/2014/main" val="4246020023"/>
                    </a:ext>
                  </a:extLst>
                </a:gridCol>
                <a:gridCol w="852574">
                  <a:extLst>
                    <a:ext uri="{9D8B030D-6E8A-4147-A177-3AD203B41FA5}">
                      <a16:colId xmlns:a16="http://schemas.microsoft.com/office/drawing/2014/main" val="3312802042"/>
                    </a:ext>
                  </a:extLst>
                </a:gridCol>
                <a:gridCol w="852574">
                  <a:extLst>
                    <a:ext uri="{9D8B030D-6E8A-4147-A177-3AD203B41FA5}">
                      <a16:colId xmlns:a16="http://schemas.microsoft.com/office/drawing/2014/main" val="541060139"/>
                    </a:ext>
                  </a:extLst>
                </a:gridCol>
                <a:gridCol w="776225">
                  <a:extLst>
                    <a:ext uri="{9D8B030D-6E8A-4147-A177-3AD203B41FA5}">
                      <a16:colId xmlns:a16="http://schemas.microsoft.com/office/drawing/2014/main" val="3631119654"/>
                    </a:ext>
                  </a:extLst>
                </a:gridCol>
                <a:gridCol w="776225">
                  <a:extLst>
                    <a:ext uri="{9D8B030D-6E8A-4147-A177-3AD203B41FA5}">
                      <a16:colId xmlns:a16="http://schemas.microsoft.com/office/drawing/2014/main" val="895437537"/>
                    </a:ext>
                  </a:extLst>
                </a:gridCol>
              </a:tblGrid>
              <a:tr h="18066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477687"/>
                  </a:ext>
                </a:extLst>
              </a:tr>
              <a:tr h="28905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323053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42.907.021.205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42.908.067.443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18.366.646.134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764269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26244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107.648.464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256604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3.735.610.705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3.643.557.735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-92.052.970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720.387.362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30395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25.092.079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531422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35.597.162.828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93.237.013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13.771.722.563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205217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256.886.318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78.674.705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034409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124.575.504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1.943.046.883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242062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394.405.050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315270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1.325.645.260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53922"/>
                  </a:ext>
                </a:extLst>
              </a:tr>
              <a:tr h="18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2134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752BE68-E566-4CA6-89CC-AE6CFA586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517772"/>
              </p:ext>
            </p:extLst>
          </p:nvPr>
        </p:nvGraphicFramePr>
        <p:xfrm>
          <a:off x="428010" y="4653136"/>
          <a:ext cx="8210797" cy="1730169"/>
        </p:xfrm>
        <a:graphic>
          <a:graphicData uri="http://schemas.openxmlformats.org/drawingml/2006/table">
            <a:tbl>
              <a:tblPr/>
              <a:tblGrid>
                <a:gridCol w="852574">
                  <a:extLst>
                    <a:ext uri="{9D8B030D-6E8A-4147-A177-3AD203B41FA5}">
                      <a16:colId xmlns:a16="http://schemas.microsoft.com/office/drawing/2014/main" val="4208131665"/>
                    </a:ext>
                  </a:extLst>
                </a:gridCol>
                <a:gridCol w="2395479">
                  <a:extLst>
                    <a:ext uri="{9D8B030D-6E8A-4147-A177-3AD203B41FA5}">
                      <a16:colId xmlns:a16="http://schemas.microsoft.com/office/drawing/2014/main" val="3655574964"/>
                    </a:ext>
                  </a:extLst>
                </a:gridCol>
                <a:gridCol w="852574">
                  <a:extLst>
                    <a:ext uri="{9D8B030D-6E8A-4147-A177-3AD203B41FA5}">
                      <a16:colId xmlns:a16="http://schemas.microsoft.com/office/drawing/2014/main" val="2718018656"/>
                    </a:ext>
                  </a:extLst>
                </a:gridCol>
                <a:gridCol w="852574">
                  <a:extLst>
                    <a:ext uri="{9D8B030D-6E8A-4147-A177-3AD203B41FA5}">
                      <a16:colId xmlns:a16="http://schemas.microsoft.com/office/drawing/2014/main" val="3726404451"/>
                    </a:ext>
                  </a:extLst>
                </a:gridCol>
                <a:gridCol w="852574">
                  <a:extLst>
                    <a:ext uri="{9D8B030D-6E8A-4147-A177-3AD203B41FA5}">
                      <a16:colId xmlns:a16="http://schemas.microsoft.com/office/drawing/2014/main" val="435602535"/>
                    </a:ext>
                  </a:extLst>
                </a:gridCol>
                <a:gridCol w="852574">
                  <a:extLst>
                    <a:ext uri="{9D8B030D-6E8A-4147-A177-3AD203B41FA5}">
                      <a16:colId xmlns:a16="http://schemas.microsoft.com/office/drawing/2014/main" val="1869983737"/>
                    </a:ext>
                  </a:extLst>
                </a:gridCol>
                <a:gridCol w="776224">
                  <a:extLst>
                    <a:ext uri="{9D8B030D-6E8A-4147-A177-3AD203B41FA5}">
                      <a16:colId xmlns:a16="http://schemas.microsoft.com/office/drawing/2014/main" val="2913464431"/>
                    </a:ext>
                  </a:extLst>
                </a:gridCol>
                <a:gridCol w="776224">
                  <a:extLst>
                    <a:ext uri="{9D8B030D-6E8A-4147-A177-3AD203B41FA5}">
                      <a16:colId xmlns:a16="http://schemas.microsoft.com/office/drawing/2014/main" val="1979868339"/>
                    </a:ext>
                  </a:extLst>
                </a:gridCol>
              </a:tblGrid>
              <a:tr h="18022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82216"/>
                  </a:ext>
                </a:extLst>
              </a:tr>
              <a:tr h="28836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299349"/>
                  </a:ext>
                </a:extLst>
              </a:tr>
              <a:tr h="180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3.711.378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3.804.176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967812"/>
                  </a:ext>
                </a:extLst>
              </a:tr>
              <a:tr h="18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167838"/>
                  </a:ext>
                </a:extLst>
              </a:tr>
              <a:tr h="18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062426"/>
                  </a:ext>
                </a:extLst>
              </a:tr>
              <a:tr h="18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547644"/>
                  </a:ext>
                </a:extLst>
              </a:tr>
              <a:tr h="18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252656"/>
                  </a:ext>
                </a:extLst>
              </a:tr>
              <a:tr h="18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2.888.321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02644"/>
                  </a:ext>
                </a:extLst>
              </a:tr>
              <a:tr h="180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645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Resumen por Programa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mayo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0799" y="3457376"/>
            <a:ext cx="828600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100" y="38610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436100" y="5843989"/>
            <a:ext cx="826645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6B76556-99FE-4B46-95D0-33E5B02A3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208377"/>
              </p:ext>
            </p:extLst>
          </p:nvPr>
        </p:nvGraphicFramePr>
        <p:xfrm>
          <a:off x="414336" y="1717375"/>
          <a:ext cx="8251361" cy="1705229"/>
        </p:xfrm>
        <a:graphic>
          <a:graphicData uri="http://schemas.openxmlformats.org/drawingml/2006/table">
            <a:tbl>
              <a:tblPr/>
              <a:tblGrid>
                <a:gridCol w="309387">
                  <a:extLst>
                    <a:ext uri="{9D8B030D-6E8A-4147-A177-3AD203B41FA5}">
                      <a16:colId xmlns:a16="http://schemas.microsoft.com/office/drawing/2014/main" val="1560105379"/>
                    </a:ext>
                  </a:extLst>
                </a:gridCol>
                <a:gridCol w="309387">
                  <a:extLst>
                    <a:ext uri="{9D8B030D-6E8A-4147-A177-3AD203B41FA5}">
                      <a16:colId xmlns:a16="http://schemas.microsoft.com/office/drawing/2014/main" val="1152828258"/>
                    </a:ext>
                  </a:extLst>
                </a:gridCol>
                <a:gridCol w="2775205">
                  <a:extLst>
                    <a:ext uri="{9D8B030D-6E8A-4147-A177-3AD203B41FA5}">
                      <a16:colId xmlns:a16="http://schemas.microsoft.com/office/drawing/2014/main" val="186506233"/>
                    </a:ext>
                  </a:extLst>
                </a:gridCol>
                <a:gridCol w="829158">
                  <a:extLst>
                    <a:ext uri="{9D8B030D-6E8A-4147-A177-3AD203B41FA5}">
                      <a16:colId xmlns:a16="http://schemas.microsoft.com/office/drawing/2014/main" val="370332783"/>
                    </a:ext>
                  </a:extLst>
                </a:gridCol>
                <a:gridCol w="829158">
                  <a:extLst>
                    <a:ext uri="{9D8B030D-6E8A-4147-A177-3AD203B41FA5}">
                      <a16:colId xmlns:a16="http://schemas.microsoft.com/office/drawing/2014/main" val="855001643"/>
                    </a:ext>
                  </a:extLst>
                </a:gridCol>
                <a:gridCol w="829158">
                  <a:extLst>
                    <a:ext uri="{9D8B030D-6E8A-4147-A177-3AD203B41FA5}">
                      <a16:colId xmlns:a16="http://schemas.microsoft.com/office/drawing/2014/main" val="2235425180"/>
                    </a:ext>
                  </a:extLst>
                </a:gridCol>
                <a:gridCol w="829158">
                  <a:extLst>
                    <a:ext uri="{9D8B030D-6E8A-4147-A177-3AD203B41FA5}">
                      <a16:colId xmlns:a16="http://schemas.microsoft.com/office/drawing/2014/main" val="1592370078"/>
                    </a:ext>
                  </a:extLst>
                </a:gridCol>
                <a:gridCol w="770375">
                  <a:extLst>
                    <a:ext uri="{9D8B030D-6E8A-4147-A177-3AD203B41FA5}">
                      <a16:colId xmlns:a16="http://schemas.microsoft.com/office/drawing/2014/main" val="796443176"/>
                    </a:ext>
                  </a:extLst>
                </a:gridCol>
                <a:gridCol w="770375">
                  <a:extLst>
                    <a:ext uri="{9D8B030D-6E8A-4147-A177-3AD203B41FA5}">
                      <a16:colId xmlns:a16="http://schemas.microsoft.com/office/drawing/2014/main" val="264535528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307841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50421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434.676.757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4346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3.781.617.366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-92.190.970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2.551.501.877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54858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2.350.892.566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1.404.319.965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62765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8.614.404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76886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175.892.814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586309380,0%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586309380,0%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8880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260.774.226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118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Diagnóstio y Tratamiento de Alto Costo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198.931.367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178839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11600FF-1D14-4F7A-BCA4-D8CF503E9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570825"/>
              </p:ext>
            </p:extLst>
          </p:nvPr>
        </p:nvGraphicFramePr>
        <p:xfrm>
          <a:off x="438775" y="4316388"/>
          <a:ext cx="8266450" cy="1527601"/>
        </p:xfrm>
        <a:graphic>
          <a:graphicData uri="http://schemas.openxmlformats.org/drawingml/2006/table">
            <a:tbl>
              <a:tblPr/>
              <a:tblGrid>
                <a:gridCol w="309953">
                  <a:extLst>
                    <a:ext uri="{9D8B030D-6E8A-4147-A177-3AD203B41FA5}">
                      <a16:colId xmlns:a16="http://schemas.microsoft.com/office/drawing/2014/main" val="1753351765"/>
                    </a:ext>
                  </a:extLst>
                </a:gridCol>
                <a:gridCol w="309953">
                  <a:extLst>
                    <a:ext uri="{9D8B030D-6E8A-4147-A177-3AD203B41FA5}">
                      <a16:colId xmlns:a16="http://schemas.microsoft.com/office/drawing/2014/main" val="3038053819"/>
                    </a:ext>
                  </a:extLst>
                </a:gridCol>
                <a:gridCol w="2780280">
                  <a:extLst>
                    <a:ext uri="{9D8B030D-6E8A-4147-A177-3AD203B41FA5}">
                      <a16:colId xmlns:a16="http://schemas.microsoft.com/office/drawing/2014/main" val="3557646556"/>
                    </a:ext>
                  </a:extLst>
                </a:gridCol>
                <a:gridCol w="830674">
                  <a:extLst>
                    <a:ext uri="{9D8B030D-6E8A-4147-A177-3AD203B41FA5}">
                      <a16:colId xmlns:a16="http://schemas.microsoft.com/office/drawing/2014/main" val="4112865835"/>
                    </a:ext>
                  </a:extLst>
                </a:gridCol>
                <a:gridCol w="830674">
                  <a:extLst>
                    <a:ext uri="{9D8B030D-6E8A-4147-A177-3AD203B41FA5}">
                      <a16:colId xmlns:a16="http://schemas.microsoft.com/office/drawing/2014/main" val="118058947"/>
                    </a:ext>
                  </a:extLst>
                </a:gridCol>
                <a:gridCol w="830674">
                  <a:extLst>
                    <a:ext uri="{9D8B030D-6E8A-4147-A177-3AD203B41FA5}">
                      <a16:colId xmlns:a16="http://schemas.microsoft.com/office/drawing/2014/main" val="859299659"/>
                    </a:ext>
                  </a:extLst>
                </a:gridCol>
                <a:gridCol w="830674">
                  <a:extLst>
                    <a:ext uri="{9D8B030D-6E8A-4147-A177-3AD203B41FA5}">
                      <a16:colId xmlns:a16="http://schemas.microsoft.com/office/drawing/2014/main" val="482851614"/>
                    </a:ext>
                  </a:extLst>
                </a:gridCol>
                <a:gridCol w="771784">
                  <a:extLst>
                    <a:ext uri="{9D8B030D-6E8A-4147-A177-3AD203B41FA5}">
                      <a16:colId xmlns:a16="http://schemas.microsoft.com/office/drawing/2014/main" val="733311103"/>
                    </a:ext>
                  </a:extLst>
                </a:gridCol>
                <a:gridCol w="771784">
                  <a:extLst>
                    <a:ext uri="{9D8B030D-6E8A-4147-A177-3AD203B41FA5}">
                      <a16:colId xmlns:a16="http://schemas.microsoft.com/office/drawing/2014/main" val="2758534394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228039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35097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2.760.381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1.412.940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1869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1.162.879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1609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99690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91.115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264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19761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883.494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213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SUBSIDIOS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072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4A7363-7258-41C5-B730-5369F90F5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610967"/>
              </p:ext>
            </p:extLst>
          </p:nvPr>
        </p:nvGraphicFramePr>
        <p:xfrm>
          <a:off x="414336" y="1862600"/>
          <a:ext cx="8229598" cy="4194378"/>
        </p:xfrm>
        <a:graphic>
          <a:graphicData uri="http://schemas.openxmlformats.org/drawingml/2006/table">
            <a:tbl>
              <a:tblPr/>
              <a:tblGrid>
                <a:gridCol w="286147">
                  <a:extLst>
                    <a:ext uri="{9D8B030D-6E8A-4147-A177-3AD203B41FA5}">
                      <a16:colId xmlns:a16="http://schemas.microsoft.com/office/drawing/2014/main" val="363580894"/>
                    </a:ext>
                  </a:extLst>
                </a:gridCol>
                <a:gridCol w="286147">
                  <a:extLst>
                    <a:ext uri="{9D8B030D-6E8A-4147-A177-3AD203B41FA5}">
                      <a16:colId xmlns:a16="http://schemas.microsoft.com/office/drawing/2014/main" val="1767009645"/>
                    </a:ext>
                  </a:extLst>
                </a:gridCol>
                <a:gridCol w="286147">
                  <a:extLst>
                    <a:ext uri="{9D8B030D-6E8A-4147-A177-3AD203B41FA5}">
                      <a16:colId xmlns:a16="http://schemas.microsoft.com/office/drawing/2014/main" val="1640584209"/>
                    </a:ext>
                  </a:extLst>
                </a:gridCol>
                <a:gridCol w="2987380">
                  <a:extLst>
                    <a:ext uri="{9D8B030D-6E8A-4147-A177-3AD203B41FA5}">
                      <a16:colId xmlns:a16="http://schemas.microsoft.com/office/drawing/2014/main" val="1247422215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19107389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877912141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544009215"/>
                    </a:ext>
                  </a:extLst>
                </a:gridCol>
                <a:gridCol w="686754">
                  <a:extLst>
                    <a:ext uri="{9D8B030D-6E8A-4147-A177-3AD203B41FA5}">
                      <a16:colId xmlns:a16="http://schemas.microsoft.com/office/drawing/2014/main" val="4006540385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3107645607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571770746"/>
                    </a:ext>
                  </a:extLst>
                </a:gridCol>
              </a:tblGrid>
              <a:tr h="173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283347"/>
                  </a:ext>
                </a:extLst>
              </a:tr>
              <a:tr h="2783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457318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434.676.757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177001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410.268.167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16850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373.180.550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733945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564.469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362926"/>
                  </a:ext>
                </a:extLst>
              </a:tr>
              <a:tr h="16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XII y la Antártica Chilena, y Subsidio  Isla de Pascua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14.912.835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305683"/>
                  </a:ext>
                </a:extLst>
              </a:tr>
              <a:tr h="177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192.702.798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496407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165567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115.783.600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119828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24.562.784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60407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24.654.064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29700"/>
                  </a:ext>
                </a:extLst>
              </a:tr>
              <a:tr h="162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(Economía) N° 4, 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91322"/>
                  </a:ext>
                </a:extLst>
              </a:tr>
              <a:tr h="278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126970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22603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37.087.617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55704"/>
                  </a:ext>
                </a:extLst>
              </a:tr>
              <a:tr h="179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37.087.617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040493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24.408.590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30207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24.408.590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21461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23.372.072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12112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465.175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681295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</a:t>
                      </a:r>
                      <a:r>
                        <a:rPr lang="pt-B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</a:t>
                      </a: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571.343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48151"/>
                  </a:ext>
                </a:extLst>
              </a:tr>
              <a:tr h="173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Subsidios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779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3471C54-06AD-480C-83D8-3060CBC35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34452"/>
              </p:ext>
            </p:extLst>
          </p:nvPr>
        </p:nvGraphicFramePr>
        <p:xfrm>
          <a:off x="414336" y="1882492"/>
          <a:ext cx="8210799" cy="4473852"/>
        </p:xfrm>
        <a:graphic>
          <a:graphicData uri="http://schemas.openxmlformats.org/drawingml/2006/table">
            <a:tbl>
              <a:tblPr/>
              <a:tblGrid>
                <a:gridCol w="277767">
                  <a:extLst>
                    <a:ext uri="{9D8B030D-6E8A-4147-A177-3AD203B41FA5}">
                      <a16:colId xmlns:a16="http://schemas.microsoft.com/office/drawing/2014/main" val="3221263463"/>
                    </a:ext>
                  </a:extLst>
                </a:gridCol>
                <a:gridCol w="277767">
                  <a:extLst>
                    <a:ext uri="{9D8B030D-6E8A-4147-A177-3AD203B41FA5}">
                      <a16:colId xmlns:a16="http://schemas.microsoft.com/office/drawing/2014/main" val="1283013372"/>
                    </a:ext>
                  </a:extLst>
                </a:gridCol>
                <a:gridCol w="277767">
                  <a:extLst>
                    <a:ext uri="{9D8B030D-6E8A-4147-A177-3AD203B41FA5}">
                      <a16:colId xmlns:a16="http://schemas.microsoft.com/office/drawing/2014/main" val="3629351417"/>
                    </a:ext>
                  </a:extLst>
                </a:gridCol>
                <a:gridCol w="2911002">
                  <a:extLst>
                    <a:ext uri="{9D8B030D-6E8A-4147-A177-3AD203B41FA5}">
                      <a16:colId xmlns:a16="http://schemas.microsoft.com/office/drawing/2014/main" val="4138034356"/>
                    </a:ext>
                  </a:extLst>
                </a:gridCol>
                <a:gridCol w="744416">
                  <a:extLst>
                    <a:ext uri="{9D8B030D-6E8A-4147-A177-3AD203B41FA5}">
                      <a16:colId xmlns:a16="http://schemas.microsoft.com/office/drawing/2014/main" val="1895285906"/>
                    </a:ext>
                  </a:extLst>
                </a:gridCol>
                <a:gridCol w="744416">
                  <a:extLst>
                    <a:ext uri="{9D8B030D-6E8A-4147-A177-3AD203B41FA5}">
                      <a16:colId xmlns:a16="http://schemas.microsoft.com/office/drawing/2014/main" val="2684004509"/>
                    </a:ext>
                  </a:extLst>
                </a:gridCol>
                <a:gridCol w="744416">
                  <a:extLst>
                    <a:ext uri="{9D8B030D-6E8A-4147-A177-3AD203B41FA5}">
                      <a16:colId xmlns:a16="http://schemas.microsoft.com/office/drawing/2014/main" val="2644274942"/>
                    </a:ext>
                  </a:extLst>
                </a:gridCol>
                <a:gridCol w="744416">
                  <a:extLst>
                    <a:ext uri="{9D8B030D-6E8A-4147-A177-3AD203B41FA5}">
                      <a16:colId xmlns:a16="http://schemas.microsoft.com/office/drawing/2014/main" val="3132725251"/>
                    </a:ext>
                  </a:extLst>
                </a:gridCol>
                <a:gridCol w="744416">
                  <a:extLst>
                    <a:ext uri="{9D8B030D-6E8A-4147-A177-3AD203B41FA5}">
                      <a16:colId xmlns:a16="http://schemas.microsoft.com/office/drawing/2014/main" val="1563444296"/>
                    </a:ext>
                  </a:extLst>
                </a:gridCol>
                <a:gridCol w="744416">
                  <a:extLst>
                    <a:ext uri="{9D8B030D-6E8A-4147-A177-3AD203B41FA5}">
                      <a16:colId xmlns:a16="http://schemas.microsoft.com/office/drawing/2014/main" val="1205893990"/>
                    </a:ext>
                  </a:extLst>
                </a:gridCol>
              </a:tblGrid>
              <a:tr h="1734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866610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86646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3.781.617.366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-92.190.970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2.551.501.877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11504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23.768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707123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107.648.464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289573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42.809.406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949790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21.772.719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113273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74074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16.536.687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05693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64.839.058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131385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64.839.058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996290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53215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0688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2.603.941.367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2.512.440.397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-91.500.970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289.546.379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855542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32.935.698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965382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254.386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248281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3.163.162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135064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8609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4.442.139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561207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-2.243.222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933350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814082"/>
                  </a:ext>
                </a:extLst>
              </a:tr>
              <a:tr h="277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59.831.939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56.001.939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21.448.439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752744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3.097.066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732742"/>
                  </a:ext>
                </a:extLst>
              </a:tr>
              <a:tr h="173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2.550.562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345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50, Capítulo 01, Programa 03: OPERACIONES COMPLEMENTARIAS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F451C25-58EF-4C17-A2CF-A1B7848AB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20118"/>
              </p:ext>
            </p:extLst>
          </p:nvPr>
        </p:nvGraphicFramePr>
        <p:xfrm>
          <a:off x="414335" y="1862599"/>
          <a:ext cx="8229597" cy="4473852"/>
        </p:xfrm>
        <a:graphic>
          <a:graphicData uri="http://schemas.openxmlformats.org/drawingml/2006/table">
            <a:tbl>
              <a:tblPr/>
              <a:tblGrid>
                <a:gridCol w="278403">
                  <a:extLst>
                    <a:ext uri="{9D8B030D-6E8A-4147-A177-3AD203B41FA5}">
                      <a16:colId xmlns:a16="http://schemas.microsoft.com/office/drawing/2014/main" val="2789752227"/>
                    </a:ext>
                  </a:extLst>
                </a:gridCol>
                <a:gridCol w="278403">
                  <a:extLst>
                    <a:ext uri="{9D8B030D-6E8A-4147-A177-3AD203B41FA5}">
                      <a16:colId xmlns:a16="http://schemas.microsoft.com/office/drawing/2014/main" val="646129979"/>
                    </a:ext>
                  </a:extLst>
                </a:gridCol>
                <a:gridCol w="278403">
                  <a:extLst>
                    <a:ext uri="{9D8B030D-6E8A-4147-A177-3AD203B41FA5}">
                      <a16:colId xmlns:a16="http://schemas.microsoft.com/office/drawing/2014/main" val="2968568512"/>
                    </a:ext>
                  </a:extLst>
                </a:gridCol>
                <a:gridCol w="2917668">
                  <a:extLst>
                    <a:ext uri="{9D8B030D-6E8A-4147-A177-3AD203B41FA5}">
                      <a16:colId xmlns:a16="http://schemas.microsoft.com/office/drawing/2014/main" val="4219279039"/>
                    </a:ext>
                  </a:extLst>
                </a:gridCol>
                <a:gridCol w="746120">
                  <a:extLst>
                    <a:ext uri="{9D8B030D-6E8A-4147-A177-3AD203B41FA5}">
                      <a16:colId xmlns:a16="http://schemas.microsoft.com/office/drawing/2014/main" val="717337108"/>
                    </a:ext>
                  </a:extLst>
                </a:gridCol>
                <a:gridCol w="746120">
                  <a:extLst>
                    <a:ext uri="{9D8B030D-6E8A-4147-A177-3AD203B41FA5}">
                      <a16:colId xmlns:a16="http://schemas.microsoft.com/office/drawing/2014/main" val="1716371995"/>
                    </a:ext>
                  </a:extLst>
                </a:gridCol>
                <a:gridCol w="746120">
                  <a:extLst>
                    <a:ext uri="{9D8B030D-6E8A-4147-A177-3AD203B41FA5}">
                      <a16:colId xmlns:a16="http://schemas.microsoft.com/office/drawing/2014/main" val="4294690326"/>
                    </a:ext>
                  </a:extLst>
                </a:gridCol>
                <a:gridCol w="746120">
                  <a:extLst>
                    <a:ext uri="{9D8B030D-6E8A-4147-A177-3AD203B41FA5}">
                      <a16:colId xmlns:a16="http://schemas.microsoft.com/office/drawing/2014/main" val="2156308327"/>
                    </a:ext>
                  </a:extLst>
                </a:gridCol>
                <a:gridCol w="746120">
                  <a:extLst>
                    <a:ext uri="{9D8B030D-6E8A-4147-A177-3AD203B41FA5}">
                      <a16:colId xmlns:a16="http://schemas.microsoft.com/office/drawing/2014/main" val="1448602629"/>
                    </a:ext>
                  </a:extLst>
                </a:gridCol>
                <a:gridCol w="746120">
                  <a:extLst>
                    <a:ext uri="{9D8B030D-6E8A-4147-A177-3AD203B41FA5}">
                      <a16:colId xmlns:a16="http://schemas.microsoft.com/office/drawing/2014/main" val="1669394330"/>
                    </a:ext>
                  </a:extLst>
                </a:gridCol>
              </a:tblGrid>
              <a:tr h="169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207152"/>
                  </a:ext>
                </a:extLst>
              </a:tr>
              <a:tr h="2711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815137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154.058.281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193351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44841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653.233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541510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153.405.048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668874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53846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1.628.622.463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1.537.121.493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-91.500.970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102.571.066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55005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453.625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616076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963.295.528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876.769.504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-86.526.024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79.101.245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87578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2.082.475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810049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5.079.400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679210"/>
                  </a:ext>
                </a:extLst>
              </a:tr>
              <a:tr h="27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2.872.450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030560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2.662.681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126785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282.254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2905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1.322.098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147962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-6.174.936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-6.174.946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395737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853023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92247"/>
                  </a:ext>
                </a:extLst>
              </a:tr>
              <a:tr h="27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1.015.223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127436"/>
                  </a:ext>
                </a:extLst>
              </a:tr>
              <a:tr h="271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2.587.754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562490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829733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1.767.327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348444"/>
                  </a:ext>
                </a:extLst>
              </a:tr>
              <a:tr h="16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189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3437</TotalTime>
  <Words>6174</Words>
  <Application>Microsoft Office PowerPoint</Application>
  <PresentationFormat>Presentación en pantalla (4:3)</PresentationFormat>
  <Paragraphs>3118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2_Tema de Office</vt:lpstr>
      <vt:lpstr>Imagen de mapa de bits</vt:lpstr>
      <vt:lpstr>EJECUCIÓN PRESUPUESTARIA DE GASTOS ACUMULADA al mes de mayo de 2018 Partida 50: TESORO PÚBLICO</vt:lpstr>
      <vt:lpstr>Ejecución Presupuestaria de Gastos Tesoro Público Acumulada al mes de mayo de 2018 </vt:lpstr>
      <vt:lpstr>Ejecución Presupuestaria de Gastos Tesoro Público acumulada al mes de mayo de 2018 </vt:lpstr>
      <vt:lpstr>Ejecución Presupuestaria de Gastos Tesoro Público acumulada al mes de mayo de 2018 </vt:lpstr>
      <vt:lpstr>Ejecución Presupuestaria de Gastos Tesoro Público acumulada al mes de mayo de 2018</vt:lpstr>
      <vt:lpstr>Ejecución Presupuestaria de Gastos Partida 50, Resumen por Programa acumulada al mes de mayo de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213</cp:revision>
  <cp:lastPrinted>2016-08-01T14:19:25Z</cp:lastPrinted>
  <dcterms:created xsi:type="dcterms:W3CDTF">2016-06-23T13:38:47Z</dcterms:created>
  <dcterms:modified xsi:type="dcterms:W3CDTF">2018-08-13T12:52:54Z</dcterms:modified>
</cp:coreProperties>
</file>