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64" r:id="rId5"/>
    <p:sldId id="299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81054227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76664" y="44624"/>
            <a:ext cx="3131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mayo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junio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3" y="992922"/>
            <a:ext cx="57514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la Mujer y la Equidad de Género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196752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$52.845 millones</a:t>
            </a:r>
            <a:r>
              <a:rPr lang="es-CL" sz="1600" dirty="0"/>
              <a:t>, con un 62% de los recursos destinado a transferencias corrientes, los que al mes de mayo registraron erogaciones del 60,1% sobre el presupuesto vigente y en línea con su gasto histórico.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mayo ascendió a </a:t>
            </a:r>
            <a:r>
              <a:rPr lang="es-CL" sz="1600" b="1" dirty="0"/>
              <a:t>$1.483 millones</a:t>
            </a:r>
            <a:r>
              <a:rPr lang="es-CL" sz="1600" dirty="0"/>
              <a:t>, es decir, un </a:t>
            </a:r>
            <a:r>
              <a:rPr lang="es-CL" sz="1600" b="1" dirty="0"/>
              <a:t>3%</a:t>
            </a:r>
            <a:r>
              <a:rPr lang="es-CL" sz="1600" dirty="0"/>
              <a:t> respecto de la ley inicial, gasto inferior en 0,2 puntos porcentuales respecto a igual mes del año 2017.  Registrando una ejecución acumulada al quinto mes de 2018 de </a:t>
            </a:r>
            <a:r>
              <a:rPr lang="es-CL" sz="1600" b="1" dirty="0"/>
              <a:t>$26.294 millones</a:t>
            </a:r>
            <a:r>
              <a:rPr lang="es-CL" sz="1600" dirty="0"/>
              <a:t>, equivalente a un </a:t>
            </a:r>
            <a:r>
              <a:rPr lang="es-CL" sz="1600" b="1" dirty="0"/>
              <a:t>49,9%</a:t>
            </a:r>
            <a:r>
              <a:rPr lang="es-CL" sz="1600" dirty="0"/>
              <a:t> del presupuesto inicial que solo ha sufrido modificaciones relativas a prestaciones de seguridad social por la aplicación de la Ley de Incentivo al Retiro y su respectivo ajuste en el subtítulo 21 “gastos en personal”.  Dicha erogación acumulada se encuentra en línea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75% del presupuesto vigente, se concentra en el Servicio Nacional de la Mujer y la Equidad de Género (48%) y Prevención y Atención de la Violencia contra las Mujeres (26%), los que al mes de mayo alcanzaron niveles de ejecución de 43,5% y 48,2%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Subsecretaría de la Mujer y la Equidad de Género es el que presenta el menor avance con un 32,4%, mientras que el programa Mujer y Trabajo es el que presenta la ejecución mayor con un 87%.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la Mujer y la Equidad de Género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3256" y="3501386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8DC433B-A1DB-4C5F-B269-CBD9851B69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71707"/>
              </p:ext>
            </p:extLst>
          </p:nvPr>
        </p:nvGraphicFramePr>
        <p:xfrm>
          <a:off x="413255" y="1724100"/>
          <a:ext cx="8210801" cy="1777286"/>
        </p:xfrm>
        <a:graphic>
          <a:graphicData uri="http://schemas.openxmlformats.org/drawingml/2006/table">
            <a:tbl>
              <a:tblPr/>
              <a:tblGrid>
                <a:gridCol w="807521">
                  <a:extLst>
                    <a:ext uri="{9D8B030D-6E8A-4147-A177-3AD203B41FA5}">
                      <a16:colId xmlns:a16="http://schemas.microsoft.com/office/drawing/2014/main" val="1815973549"/>
                    </a:ext>
                  </a:extLst>
                </a:gridCol>
                <a:gridCol w="2702784">
                  <a:extLst>
                    <a:ext uri="{9D8B030D-6E8A-4147-A177-3AD203B41FA5}">
                      <a16:colId xmlns:a16="http://schemas.microsoft.com/office/drawing/2014/main" val="2429705567"/>
                    </a:ext>
                  </a:extLst>
                </a:gridCol>
                <a:gridCol w="807521">
                  <a:extLst>
                    <a:ext uri="{9D8B030D-6E8A-4147-A177-3AD203B41FA5}">
                      <a16:colId xmlns:a16="http://schemas.microsoft.com/office/drawing/2014/main" val="2360700183"/>
                    </a:ext>
                  </a:extLst>
                </a:gridCol>
                <a:gridCol w="807521">
                  <a:extLst>
                    <a:ext uri="{9D8B030D-6E8A-4147-A177-3AD203B41FA5}">
                      <a16:colId xmlns:a16="http://schemas.microsoft.com/office/drawing/2014/main" val="692928430"/>
                    </a:ext>
                  </a:extLst>
                </a:gridCol>
                <a:gridCol w="807521">
                  <a:extLst>
                    <a:ext uri="{9D8B030D-6E8A-4147-A177-3AD203B41FA5}">
                      <a16:colId xmlns:a16="http://schemas.microsoft.com/office/drawing/2014/main" val="1439025926"/>
                    </a:ext>
                  </a:extLst>
                </a:gridCol>
                <a:gridCol w="807521">
                  <a:extLst>
                    <a:ext uri="{9D8B030D-6E8A-4147-A177-3AD203B41FA5}">
                      <a16:colId xmlns:a16="http://schemas.microsoft.com/office/drawing/2014/main" val="1594624737"/>
                    </a:ext>
                  </a:extLst>
                </a:gridCol>
                <a:gridCol w="735206">
                  <a:extLst>
                    <a:ext uri="{9D8B030D-6E8A-4147-A177-3AD203B41FA5}">
                      <a16:colId xmlns:a16="http://schemas.microsoft.com/office/drawing/2014/main" val="2661885775"/>
                    </a:ext>
                  </a:extLst>
                </a:gridCol>
                <a:gridCol w="735206">
                  <a:extLst>
                    <a:ext uri="{9D8B030D-6E8A-4147-A177-3AD203B41FA5}">
                      <a16:colId xmlns:a16="http://schemas.microsoft.com/office/drawing/2014/main" val="873698565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916311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50776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52.845.168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53.057.961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212.793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26.393.986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70016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15.329.151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15.278.397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-50.754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5.564.606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27673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4.908.394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4.908.394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1.274.134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60258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263.547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263.547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81405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32.496.433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32.496.433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19.516.250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25041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108.190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108.190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28861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224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la Mujer y la Equidad de Género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363" y="42868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B95A5CE-14A3-4D63-AC3C-7C00F3643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9" y="1791265"/>
            <a:ext cx="4014590" cy="249562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32F8BBA5-3D02-42DA-8C52-7EDBD63CD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791264"/>
            <a:ext cx="4053136" cy="249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27,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5463" y="3429000"/>
            <a:ext cx="823847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ADFA402-BFD2-4EA9-88AA-DB5DF714EA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113092"/>
              </p:ext>
            </p:extLst>
          </p:nvPr>
        </p:nvGraphicFramePr>
        <p:xfrm>
          <a:off x="414336" y="1724100"/>
          <a:ext cx="8229600" cy="1704899"/>
        </p:xfrm>
        <a:graphic>
          <a:graphicData uri="http://schemas.openxmlformats.org/drawingml/2006/table">
            <a:tbl>
              <a:tblPr/>
              <a:tblGrid>
                <a:gridCol w="293495">
                  <a:extLst>
                    <a:ext uri="{9D8B030D-6E8A-4147-A177-3AD203B41FA5}">
                      <a16:colId xmlns:a16="http://schemas.microsoft.com/office/drawing/2014/main" val="1196810216"/>
                    </a:ext>
                  </a:extLst>
                </a:gridCol>
                <a:gridCol w="293495">
                  <a:extLst>
                    <a:ext uri="{9D8B030D-6E8A-4147-A177-3AD203B41FA5}">
                      <a16:colId xmlns:a16="http://schemas.microsoft.com/office/drawing/2014/main" val="3915466557"/>
                    </a:ext>
                  </a:extLst>
                </a:gridCol>
                <a:gridCol w="3064088">
                  <a:extLst>
                    <a:ext uri="{9D8B030D-6E8A-4147-A177-3AD203B41FA5}">
                      <a16:colId xmlns:a16="http://schemas.microsoft.com/office/drawing/2014/main" val="3897266434"/>
                    </a:ext>
                  </a:extLst>
                </a:gridCol>
                <a:gridCol w="786567">
                  <a:extLst>
                    <a:ext uri="{9D8B030D-6E8A-4147-A177-3AD203B41FA5}">
                      <a16:colId xmlns:a16="http://schemas.microsoft.com/office/drawing/2014/main" val="1525531792"/>
                    </a:ext>
                  </a:extLst>
                </a:gridCol>
                <a:gridCol w="786567">
                  <a:extLst>
                    <a:ext uri="{9D8B030D-6E8A-4147-A177-3AD203B41FA5}">
                      <a16:colId xmlns:a16="http://schemas.microsoft.com/office/drawing/2014/main" val="1465795104"/>
                    </a:ext>
                  </a:extLst>
                </a:gridCol>
                <a:gridCol w="786567">
                  <a:extLst>
                    <a:ext uri="{9D8B030D-6E8A-4147-A177-3AD203B41FA5}">
                      <a16:colId xmlns:a16="http://schemas.microsoft.com/office/drawing/2014/main" val="2412283895"/>
                    </a:ext>
                  </a:extLst>
                </a:gridCol>
                <a:gridCol w="786567">
                  <a:extLst>
                    <a:ext uri="{9D8B030D-6E8A-4147-A177-3AD203B41FA5}">
                      <a16:colId xmlns:a16="http://schemas.microsoft.com/office/drawing/2014/main" val="3964419710"/>
                    </a:ext>
                  </a:extLst>
                </a:gridCol>
                <a:gridCol w="716127">
                  <a:extLst>
                    <a:ext uri="{9D8B030D-6E8A-4147-A177-3AD203B41FA5}">
                      <a16:colId xmlns:a16="http://schemas.microsoft.com/office/drawing/2014/main" val="1033258493"/>
                    </a:ext>
                  </a:extLst>
                </a:gridCol>
                <a:gridCol w="716127">
                  <a:extLst>
                    <a:ext uri="{9D8B030D-6E8A-4147-A177-3AD203B41FA5}">
                      <a16:colId xmlns:a16="http://schemas.microsoft.com/office/drawing/2014/main" val="2083547837"/>
                    </a:ext>
                  </a:extLst>
                </a:gridCol>
              </a:tblGrid>
              <a:tr h="2243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27995"/>
                  </a:ext>
                </a:extLst>
              </a:tr>
              <a:tr h="358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040336"/>
                  </a:ext>
                </a:extLst>
              </a:tr>
              <a:tr h="224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6.607.962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6.651.910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43.948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2.152.575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104258"/>
                  </a:ext>
                </a:extLst>
              </a:tr>
              <a:tr h="224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46.237.206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46.406.051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168.845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24.241.411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485687"/>
                  </a:ext>
                </a:extLst>
              </a:tr>
              <a:tr h="224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 la Mujer y la Equidad de Género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25.139.277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25.696.201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556.924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11.183.389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991816"/>
                  </a:ext>
                </a:extLst>
              </a:tr>
              <a:tr h="224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Mujer y Trabajo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7.710.402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7.710.402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6.739.092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885708"/>
                  </a:ext>
                </a:extLst>
              </a:tr>
              <a:tr h="224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Prevención y Atención de la Violencia contra las Mujeres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14.295.691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13.907.612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-388.079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6.697.331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022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999717"/>
            <a:ext cx="8210797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27,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LA MUJER Y LA EQUIDAD DE GÉNERO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13BE1D2-A842-4DEC-A0C5-5B437B0512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600031"/>
              </p:ext>
            </p:extLst>
          </p:nvPr>
        </p:nvGraphicFramePr>
        <p:xfrm>
          <a:off x="414336" y="1988840"/>
          <a:ext cx="8210797" cy="2004047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1739247002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928093373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1052291956"/>
                    </a:ext>
                  </a:extLst>
                </a:gridCol>
                <a:gridCol w="2991974">
                  <a:extLst>
                    <a:ext uri="{9D8B030D-6E8A-4147-A177-3AD203B41FA5}">
                      <a16:colId xmlns:a16="http://schemas.microsoft.com/office/drawing/2014/main" val="4026147982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969839601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341951409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189254501"/>
                    </a:ext>
                  </a:extLst>
                </a:gridCol>
                <a:gridCol w="685184">
                  <a:extLst>
                    <a:ext uri="{9D8B030D-6E8A-4147-A177-3AD203B41FA5}">
                      <a16:colId xmlns:a16="http://schemas.microsoft.com/office/drawing/2014/main" val="1879250056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3127312258"/>
                    </a:ext>
                  </a:extLst>
                </a:gridCol>
                <a:gridCol w="685184">
                  <a:extLst>
                    <a:ext uri="{9D8B030D-6E8A-4147-A177-3AD203B41FA5}">
                      <a16:colId xmlns:a16="http://schemas.microsoft.com/office/drawing/2014/main" val="682484443"/>
                    </a:ext>
                  </a:extLst>
                </a:gridCol>
              </a:tblGrid>
              <a:tr h="1890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247845"/>
                  </a:ext>
                </a:extLst>
              </a:tr>
              <a:tr h="3024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889268"/>
                  </a:ext>
                </a:extLst>
              </a:tr>
              <a:tr h="1890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6.607.962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6.651.910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2.152.575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863867"/>
                  </a:ext>
                </a:extLst>
              </a:tr>
              <a:tr h="189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4.639.767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4.629.814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1.579.546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021708"/>
                  </a:ext>
                </a:extLst>
              </a:tr>
              <a:tr h="189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1.927.104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1.927.104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534.174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565607"/>
                  </a:ext>
                </a:extLst>
              </a:tr>
              <a:tr h="189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908251"/>
                  </a:ext>
                </a:extLst>
              </a:tr>
              <a:tr h="189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486356"/>
                  </a:ext>
                </a:extLst>
              </a:tr>
              <a:tr h="189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187125"/>
                  </a:ext>
                </a:extLst>
              </a:tr>
              <a:tr h="189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234108"/>
                  </a:ext>
                </a:extLst>
              </a:tr>
              <a:tr h="189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08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200" y="560767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27, Capítulo 02,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LA MUJER Y LA EQUIDAD DE GÉNERO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7092A29-2834-4FB5-A8E6-DEAD6D1F18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754708"/>
              </p:ext>
            </p:extLst>
          </p:nvPr>
        </p:nvGraphicFramePr>
        <p:xfrm>
          <a:off x="414336" y="1916832"/>
          <a:ext cx="8229599" cy="3672413"/>
        </p:xfrm>
        <a:graphic>
          <a:graphicData uri="http://schemas.openxmlformats.org/drawingml/2006/table">
            <a:tbl>
              <a:tblPr/>
              <a:tblGrid>
                <a:gridCol w="286148">
                  <a:extLst>
                    <a:ext uri="{9D8B030D-6E8A-4147-A177-3AD203B41FA5}">
                      <a16:colId xmlns:a16="http://schemas.microsoft.com/office/drawing/2014/main" val="4249234543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342645606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2761152201"/>
                    </a:ext>
                  </a:extLst>
                </a:gridCol>
                <a:gridCol w="2987379">
                  <a:extLst>
                    <a:ext uri="{9D8B030D-6E8A-4147-A177-3AD203B41FA5}">
                      <a16:colId xmlns:a16="http://schemas.microsoft.com/office/drawing/2014/main" val="3741298592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561728875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1675281666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3546238115"/>
                    </a:ext>
                  </a:extLst>
                </a:gridCol>
                <a:gridCol w="686753">
                  <a:extLst>
                    <a:ext uri="{9D8B030D-6E8A-4147-A177-3AD203B41FA5}">
                      <a16:colId xmlns:a16="http://schemas.microsoft.com/office/drawing/2014/main" val="215841631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284664335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2577907278"/>
                    </a:ext>
                  </a:extLst>
                </a:gridCol>
              </a:tblGrid>
              <a:tr h="1873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777380"/>
                  </a:ext>
                </a:extLst>
              </a:tr>
              <a:tr h="2997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828151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25.139.277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25.696.201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556.924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11.183.389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025810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10.399.963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10.359.162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-40.801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3.887.369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545929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2.327.563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2.327.563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650.757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109517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209.646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209.646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568727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12.329.348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12.717.427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6.645.122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039419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12.329.348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12.717.427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6.645.122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539005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9.031.953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9.420.032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4.515.976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343259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1.826.449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1.826.449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6322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Vivir de la Sexualidad y la Reproducción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831.272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831.272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817.027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128344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Ciudadanía y Participación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639.674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639.674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398.895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037787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81.403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565347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277672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577320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766514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482647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492718"/>
                  </a:ext>
                </a:extLst>
              </a:tr>
              <a:tr h="18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79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63668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27, Capítulo 02,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MUJER Y TRABAJO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69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2A37C2C-55D5-4AB4-827C-BAE59B564B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764292"/>
              </p:ext>
            </p:extLst>
          </p:nvPr>
        </p:nvGraphicFramePr>
        <p:xfrm>
          <a:off x="414336" y="1863031"/>
          <a:ext cx="8201487" cy="2765438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3098030475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681726341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319554039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2417689391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944156583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737872777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910224500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2241179199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4105954308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1662726026"/>
                    </a:ext>
                  </a:extLst>
                </a:gridCol>
              </a:tblGrid>
              <a:tr h="2033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001058"/>
                  </a:ext>
                </a:extLst>
              </a:tr>
              <a:tr h="325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320381"/>
                  </a:ext>
                </a:extLst>
              </a:tr>
              <a:tr h="2033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7.710.402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7.710.402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6.739.092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092088"/>
                  </a:ext>
                </a:extLst>
              </a:tr>
              <a:tr h="203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251.166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610904"/>
                  </a:ext>
                </a:extLst>
              </a:tr>
              <a:tr h="203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955424"/>
                  </a:ext>
                </a:extLst>
              </a:tr>
              <a:tr h="203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7.065.965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7.065.965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6.605.534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68329"/>
                  </a:ext>
                </a:extLst>
              </a:tr>
              <a:tr h="203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3.325.795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3.325.795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2.956.139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692750"/>
                  </a:ext>
                </a:extLst>
              </a:tr>
              <a:tr h="203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"4 a 7"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3.013.936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3.013.936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2.956.139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450254"/>
                  </a:ext>
                </a:extLst>
              </a:tr>
              <a:tr h="203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311.859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311.859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895583"/>
                  </a:ext>
                </a:extLst>
              </a:tr>
              <a:tr h="203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3.740.170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3.740.170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3.649.395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491608"/>
                  </a:ext>
                </a:extLst>
              </a:tr>
              <a:tr h="203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3.740.170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3.740.170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3.649.395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277994"/>
                  </a:ext>
                </a:extLst>
              </a:tr>
              <a:tr h="203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288023"/>
                  </a:ext>
                </a:extLst>
              </a:tr>
              <a:tr h="203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251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5" y="5043234"/>
            <a:ext cx="82755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27, Capítulo 02,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PREVENCION Y ATENCION DE VIOLENCIA CONTRA LAS MUJERES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143402C-32CC-444A-BF71-385B7042B4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685549"/>
              </p:ext>
            </p:extLst>
          </p:nvPr>
        </p:nvGraphicFramePr>
        <p:xfrm>
          <a:off x="411254" y="1988840"/>
          <a:ext cx="8275544" cy="3054394"/>
        </p:xfrm>
        <a:graphic>
          <a:graphicData uri="http://schemas.openxmlformats.org/drawingml/2006/table">
            <a:tbl>
              <a:tblPr/>
              <a:tblGrid>
                <a:gridCol w="287745">
                  <a:extLst>
                    <a:ext uri="{9D8B030D-6E8A-4147-A177-3AD203B41FA5}">
                      <a16:colId xmlns:a16="http://schemas.microsoft.com/office/drawing/2014/main" val="2886832590"/>
                    </a:ext>
                  </a:extLst>
                </a:gridCol>
                <a:gridCol w="287745">
                  <a:extLst>
                    <a:ext uri="{9D8B030D-6E8A-4147-A177-3AD203B41FA5}">
                      <a16:colId xmlns:a16="http://schemas.microsoft.com/office/drawing/2014/main" val="4199878665"/>
                    </a:ext>
                  </a:extLst>
                </a:gridCol>
                <a:gridCol w="287745">
                  <a:extLst>
                    <a:ext uri="{9D8B030D-6E8A-4147-A177-3AD203B41FA5}">
                      <a16:colId xmlns:a16="http://schemas.microsoft.com/office/drawing/2014/main" val="3534747643"/>
                    </a:ext>
                  </a:extLst>
                </a:gridCol>
                <a:gridCol w="3004057">
                  <a:extLst>
                    <a:ext uri="{9D8B030D-6E8A-4147-A177-3AD203B41FA5}">
                      <a16:colId xmlns:a16="http://schemas.microsoft.com/office/drawing/2014/main" val="972784276"/>
                    </a:ext>
                  </a:extLst>
                </a:gridCol>
                <a:gridCol w="771156">
                  <a:extLst>
                    <a:ext uri="{9D8B030D-6E8A-4147-A177-3AD203B41FA5}">
                      <a16:colId xmlns:a16="http://schemas.microsoft.com/office/drawing/2014/main" val="1619231413"/>
                    </a:ext>
                  </a:extLst>
                </a:gridCol>
                <a:gridCol w="771156">
                  <a:extLst>
                    <a:ext uri="{9D8B030D-6E8A-4147-A177-3AD203B41FA5}">
                      <a16:colId xmlns:a16="http://schemas.microsoft.com/office/drawing/2014/main" val="1929383589"/>
                    </a:ext>
                  </a:extLst>
                </a:gridCol>
                <a:gridCol w="771156">
                  <a:extLst>
                    <a:ext uri="{9D8B030D-6E8A-4147-A177-3AD203B41FA5}">
                      <a16:colId xmlns:a16="http://schemas.microsoft.com/office/drawing/2014/main" val="3404065513"/>
                    </a:ext>
                  </a:extLst>
                </a:gridCol>
                <a:gridCol w="690588">
                  <a:extLst>
                    <a:ext uri="{9D8B030D-6E8A-4147-A177-3AD203B41FA5}">
                      <a16:colId xmlns:a16="http://schemas.microsoft.com/office/drawing/2014/main" val="1979120892"/>
                    </a:ext>
                  </a:extLst>
                </a:gridCol>
                <a:gridCol w="702098">
                  <a:extLst>
                    <a:ext uri="{9D8B030D-6E8A-4147-A177-3AD203B41FA5}">
                      <a16:colId xmlns:a16="http://schemas.microsoft.com/office/drawing/2014/main" val="1233305774"/>
                    </a:ext>
                  </a:extLst>
                </a:gridCol>
                <a:gridCol w="702098">
                  <a:extLst>
                    <a:ext uri="{9D8B030D-6E8A-4147-A177-3AD203B41FA5}">
                      <a16:colId xmlns:a16="http://schemas.microsoft.com/office/drawing/2014/main" val="3878636562"/>
                    </a:ext>
                  </a:extLst>
                </a:gridCol>
              </a:tblGrid>
              <a:tr h="1933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960645"/>
                  </a:ext>
                </a:extLst>
              </a:tr>
              <a:tr h="309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886431"/>
                  </a:ext>
                </a:extLst>
              </a:tr>
              <a:tr h="1933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14.295.691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13.907.612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6.697.331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26897"/>
                  </a:ext>
                </a:extLst>
              </a:tr>
              <a:tr h="19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08236"/>
                  </a:ext>
                </a:extLst>
              </a:tr>
              <a:tr h="19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260.956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260.956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348914"/>
                  </a:ext>
                </a:extLst>
              </a:tr>
              <a:tr h="19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13.995.980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13.607.901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6.643.995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52534"/>
                  </a:ext>
                </a:extLst>
              </a:tr>
              <a:tr h="19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13.004.720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12.616.641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6.265.594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978523"/>
                  </a:ext>
                </a:extLst>
              </a:tr>
              <a:tr h="309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12.211.970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11.823.891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5.697.411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635645"/>
                  </a:ext>
                </a:extLst>
              </a:tr>
              <a:tr h="19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Integral de Violencias contra las Mujeres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792.750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792.750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39503"/>
                  </a:ext>
                </a:extLst>
              </a:tr>
              <a:tr h="19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991.260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991.260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429785"/>
                  </a:ext>
                </a:extLst>
              </a:tr>
              <a:tr h="309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908.164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908.164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202141"/>
                  </a:ext>
                </a:extLst>
              </a:tr>
              <a:tr h="19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83.096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80270"/>
                  </a:ext>
                </a:extLst>
              </a:tr>
              <a:tr h="19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3159"/>
                  </a:ext>
                </a:extLst>
              </a:tr>
              <a:tr h="19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134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2243</TotalTime>
  <Words>1633</Words>
  <Application>Microsoft Office PowerPoint</Application>
  <PresentationFormat>Presentación en pantalla (4:3)</PresentationFormat>
  <Paragraphs>716</Paragraphs>
  <Slides>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mayo de 2018 Partida 27: MINISTERIO DE LA MUJER Y LA EQUIDAD DE GÉNERO</vt:lpstr>
      <vt:lpstr>Ejecución Presupuestaria de Gastos Ministerio de la Mujer y la Equidad de Género acumulada al mes de mayo de 2018 </vt:lpstr>
      <vt:lpstr>Ejecución Presupuestaria de Gastos Ministerio de la Mujer y la Equidad de Género acumulada al mes de mayo de 2018 </vt:lpstr>
      <vt:lpstr>Ejecución Presupuestaria de Gastos Ministerio de la Mujer y la Equidad de Género acumulada al mes de mayo de 2018 </vt:lpstr>
      <vt:lpstr>Ejecución Presupuestaria de Gastos Partida 27, Resumen por Capítulos acumulada al mes de mayo de 2018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138</cp:revision>
  <cp:lastPrinted>2016-10-11T11:56:42Z</cp:lastPrinted>
  <dcterms:created xsi:type="dcterms:W3CDTF">2016-06-23T13:38:47Z</dcterms:created>
  <dcterms:modified xsi:type="dcterms:W3CDTF">2018-08-07T17:25:35Z</dcterms:modified>
</cp:coreProperties>
</file>