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4" r:id="rId5"/>
    <p:sldId id="305" r:id="rId6"/>
    <p:sldId id="264" r:id="rId7"/>
    <p:sldId id="263" r:id="rId8"/>
    <p:sldId id="302" r:id="rId9"/>
    <p:sldId id="303" r:id="rId10"/>
    <p:sldId id="299" r:id="rId11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504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'Resumen Partida'!$C$31:$C$35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TRANSFERENCIAS DE CAPITAL                                                       </c:v>
                </c:pt>
              </c:strCache>
            </c:strRef>
          </c:cat>
          <c:val>
            <c:numRef>
              <c:f>'Resumen Partida'!$D$31:$D$35</c:f>
              <c:numCache>
                <c:formatCode>0.0%</c:formatCode>
                <c:ptCount val="5"/>
                <c:pt idx="0">
                  <c:v>0.19965506241335129</c:v>
                </c:pt>
                <c:pt idx="1">
                  <c:v>7.7060407956353813E-2</c:v>
                </c:pt>
                <c:pt idx="2">
                  <c:v>0.47679368333444805</c:v>
                </c:pt>
                <c:pt idx="3">
                  <c:v>0.10302147363809677</c:v>
                </c:pt>
                <c:pt idx="4">
                  <c:v>0.13451441605913747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 baseline="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2.2222222222222223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01E-2"/>
                  <c:y val="-4.1666666666666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111111111111009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Instituciones'!$C$14:$C$16</c:f>
              <c:strCache>
                <c:ptCount val="3"/>
                <c:pt idx="0">
                  <c:v>Secretaría</c:v>
                </c:pt>
                <c:pt idx="1">
                  <c:v>Instituto Nacional del Deporte</c:v>
                </c:pt>
                <c:pt idx="2">
                  <c:v>Fondo Nacional para el Fomento Deportivo</c:v>
                </c:pt>
              </c:strCache>
            </c:strRef>
          </c:cat>
          <c:val>
            <c:numRef>
              <c:f>'Resumen Instituciones'!$D$14:$D$16</c:f>
              <c:numCache>
                <c:formatCode>0.0%</c:formatCode>
                <c:ptCount val="3"/>
                <c:pt idx="0">
                  <c:v>5.90074927688444E-2</c:v>
                </c:pt>
                <c:pt idx="1">
                  <c:v>0.90393395165686852</c:v>
                </c:pt>
                <c:pt idx="2">
                  <c:v>3.7058555574287055E-2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8597376"/>
        <c:axId val="157942528"/>
        <c:axId val="0"/>
      </c:bar3DChart>
      <c:catAx>
        <c:axId val="1485973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57942528"/>
        <c:crosses val="autoZero"/>
        <c:auto val="1"/>
        <c:lblAlgn val="ctr"/>
        <c:lblOffset val="100"/>
        <c:noMultiLvlLbl val="0"/>
      </c:catAx>
      <c:valAx>
        <c:axId val="15794252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4859737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Ejecución Mensual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096106736657919E-2"/>
          <c:y val="5.0925925925925923E-2"/>
          <c:w val="0.88681671041119858"/>
          <c:h val="0.749958078156897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'Resumen Partida'!$W$20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Partida'!$X$19:$AB$19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'Resumen Partida'!$X$20:$AB$20</c:f>
              <c:numCache>
                <c:formatCode>0.0%</c:formatCode>
                <c:ptCount val="5"/>
                <c:pt idx="0">
                  <c:v>2.0964388270898787E-2</c:v>
                </c:pt>
                <c:pt idx="1">
                  <c:v>3.6716770234236938E-2</c:v>
                </c:pt>
                <c:pt idx="2">
                  <c:v>6.2714995363060397E-2</c:v>
                </c:pt>
                <c:pt idx="3">
                  <c:v>0.12357181818683773</c:v>
                </c:pt>
                <c:pt idx="4">
                  <c:v>8.2591550434680638E-2</c:v>
                </c:pt>
              </c:numCache>
            </c:numRef>
          </c:val>
        </c:ser>
        <c:ser>
          <c:idx val="1"/>
          <c:order val="1"/>
          <c:tx>
            <c:strRef>
              <c:f>'Resumen Partida'!$W$21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Partida'!$X$19:$AB$19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'Resumen Partida'!$X$21:$AB$21</c:f>
              <c:numCache>
                <c:formatCode>0.0%</c:formatCode>
                <c:ptCount val="5"/>
                <c:pt idx="0">
                  <c:v>2.7996000510349492E-2</c:v>
                </c:pt>
                <c:pt idx="1">
                  <c:v>4.6748970924401397E-2</c:v>
                </c:pt>
                <c:pt idx="2">
                  <c:v>7.6097294109654975E-2</c:v>
                </c:pt>
                <c:pt idx="3">
                  <c:v>0.10221958502962564</c:v>
                </c:pt>
                <c:pt idx="4">
                  <c:v>9.786155153866298E-2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226176"/>
        <c:axId val="146232064"/>
      </c:barChart>
      <c:catAx>
        <c:axId val="1462261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46232064"/>
        <c:crosses val="autoZero"/>
        <c:auto val="1"/>
        <c:lblAlgn val="ctr"/>
        <c:lblOffset val="100"/>
        <c:noMultiLvlLbl val="0"/>
      </c:catAx>
      <c:valAx>
        <c:axId val="14623206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462261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400"/>
              <a:t>Ejecución Acumulada</a:t>
            </a:r>
          </a:p>
        </c:rich>
      </c:tx>
      <c:layout>
        <c:manualLayout>
          <c:xMode val="edge"/>
          <c:yMode val="edge"/>
          <c:x val="0.22615966754155731"/>
          <c:y val="2.7777777777777776E-2"/>
        </c:manualLayout>
      </c:layout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Partida'!$AJ$20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Partida'!$AK$19:$AO$19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'Resumen Partida'!$AK$20:$AO$20</c:f>
              <c:numCache>
                <c:formatCode>0.0%</c:formatCode>
                <c:ptCount val="5"/>
                <c:pt idx="0">
                  <c:v>2.0964388270898787E-2</c:v>
                </c:pt>
                <c:pt idx="1">
                  <c:v>5.7681158505135721E-2</c:v>
                </c:pt>
                <c:pt idx="2">
                  <c:v>0.12039615386819612</c:v>
                </c:pt>
                <c:pt idx="3">
                  <c:v>0.24396797205503384</c:v>
                </c:pt>
                <c:pt idx="4">
                  <c:v>0.32655952248971448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Partida'!$AJ$21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5555555555555552E-2"/>
                  <c:y val="-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4444444444444446E-2"/>
                  <c:y val="-0.101851851851851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4999999999999997E-2"/>
                  <c:y val="-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6666666666666666E-2"/>
                  <c:y val="-5.0925925925925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7839506172839504E-2"/>
                  <c:y val="-1.40301633044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Partida'!$AK$19:$AO$19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'Resumen Partida'!$AK$21:$AO$21</c:f>
              <c:numCache>
                <c:formatCode>0.0%</c:formatCode>
                <c:ptCount val="5"/>
                <c:pt idx="0">
                  <c:v>2.7996000510349492E-2</c:v>
                </c:pt>
                <c:pt idx="1">
                  <c:v>7.4744971434750881E-2</c:v>
                </c:pt>
                <c:pt idx="2">
                  <c:v>0.15084226554440586</c:v>
                </c:pt>
                <c:pt idx="3">
                  <c:v>0.25306185057403147</c:v>
                </c:pt>
                <c:pt idx="4">
                  <c:v>0.35092340211269446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839104"/>
        <c:axId val="89840640"/>
      </c:lineChart>
      <c:catAx>
        <c:axId val="89839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89840640"/>
        <c:crosses val="autoZero"/>
        <c:auto val="1"/>
        <c:lblAlgn val="ctr"/>
        <c:lblOffset val="100"/>
        <c:noMultiLvlLbl val="0"/>
      </c:catAx>
      <c:valAx>
        <c:axId val="8984064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8983910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4" name="Picture 18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563" y="-1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MAYO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junio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3" name="Picture 1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48680"/>
            <a:ext cx="4986803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1268760"/>
            <a:ext cx="81482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hallazgos</a:t>
            </a:r>
          </a:p>
          <a:p>
            <a:pPr lvl="0" algn="just"/>
            <a:endParaRPr lang="es-CL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s-CL" sz="1400" dirty="0">
                <a:solidFill>
                  <a:prstClr val="black"/>
                </a:solidFill>
              </a:rPr>
              <a:t>Para el año 2018, el Ministerio del Deporte cuenta con un presupuesto aprobado de $121.767 millones, y su distribución por Subtítulos </a:t>
            </a:r>
            <a:r>
              <a:rPr lang="es-CL" sz="1400" dirty="0" smtClean="0">
                <a:solidFill>
                  <a:prstClr val="black"/>
                </a:solidFill>
              </a:rPr>
              <a:t>considera: </a:t>
            </a:r>
            <a:r>
              <a:rPr lang="es-CL" sz="1400" dirty="0">
                <a:solidFill>
                  <a:prstClr val="black"/>
                </a:solidFill>
              </a:rPr>
              <a:t>un 47% para Transferencias Corrientes, 20% en Gastos en Personal, 13% Transferencias de Capital </a:t>
            </a:r>
            <a:r>
              <a:rPr lang="es-CL" sz="1400" dirty="0" smtClean="0">
                <a:solidFill>
                  <a:prstClr val="black"/>
                </a:solidFill>
              </a:rPr>
              <a:t>y </a:t>
            </a:r>
            <a:r>
              <a:rPr lang="es-CL" sz="1400" dirty="0">
                <a:solidFill>
                  <a:prstClr val="black"/>
                </a:solidFill>
              </a:rPr>
              <a:t>10% Iniciativas de </a:t>
            </a:r>
            <a:r>
              <a:rPr lang="es-CL" sz="1400" dirty="0" smtClean="0">
                <a:solidFill>
                  <a:prstClr val="black"/>
                </a:solidFill>
              </a:rPr>
              <a:t>Inversión. </a:t>
            </a:r>
            <a:r>
              <a:rPr lang="es-MX" sz="1400" dirty="0">
                <a:solidFill>
                  <a:prstClr val="black"/>
                </a:solidFill>
              </a:rPr>
              <a:t>En cuanto a los Servicios, los recursos  se destinan en un 90% al Instituto Nacional del Deporte (IND</a:t>
            </a:r>
            <a:r>
              <a:rPr lang="es-MX" sz="1400" dirty="0" smtClean="0">
                <a:solidFill>
                  <a:prstClr val="black"/>
                </a:solidFill>
              </a:rPr>
              <a:t>), </a:t>
            </a:r>
            <a:r>
              <a:rPr lang="es-MX" sz="1400" dirty="0">
                <a:solidFill>
                  <a:prstClr val="black"/>
                </a:solidFill>
              </a:rPr>
              <a:t>5,9% a Secretaría del Deporte y 3,7% a Fondo del Fomento Deportivo (FFD).</a:t>
            </a: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En </a:t>
            </a:r>
            <a:r>
              <a:rPr lang="es-CL" sz="1400" dirty="0">
                <a:solidFill>
                  <a:prstClr val="black"/>
                </a:solidFill>
              </a:rPr>
              <a:t>el mes de </a:t>
            </a:r>
            <a:r>
              <a:rPr lang="es-CL" sz="1400" dirty="0" smtClean="0">
                <a:solidFill>
                  <a:prstClr val="black"/>
                </a:solidFill>
              </a:rPr>
              <a:t>mayo, </a:t>
            </a:r>
            <a:r>
              <a:rPr lang="es-CL" sz="1400" dirty="0">
                <a:solidFill>
                  <a:prstClr val="black"/>
                </a:solidFill>
              </a:rPr>
              <a:t>la ejecución de la Partida fue de </a:t>
            </a:r>
            <a:r>
              <a:rPr lang="es-CL" sz="1400" dirty="0" smtClean="0">
                <a:solidFill>
                  <a:prstClr val="black"/>
                </a:solidFill>
              </a:rPr>
              <a:t>$</a:t>
            </a:r>
            <a:r>
              <a:rPr lang="es-CL" sz="1400" b="1" dirty="0" smtClean="0">
                <a:solidFill>
                  <a:prstClr val="black"/>
                </a:solidFill>
              </a:rPr>
              <a:t>11.916 </a:t>
            </a:r>
            <a:r>
              <a:rPr lang="es-CL" sz="1400" b="1" dirty="0">
                <a:solidFill>
                  <a:prstClr val="black"/>
                </a:solidFill>
              </a:rPr>
              <a:t>millones</a:t>
            </a:r>
            <a:r>
              <a:rPr lang="es-CL" sz="1400" dirty="0">
                <a:solidFill>
                  <a:prstClr val="black"/>
                </a:solidFill>
              </a:rPr>
              <a:t>, equivalente a un </a:t>
            </a:r>
            <a:r>
              <a:rPr lang="es-CL" sz="1400" dirty="0" smtClean="0">
                <a:solidFill>
                  <a:prstClr val="black"/>
                </a:solidFill>
              </a:rPr>
              <a:t>9,8% </a:t>
            </a:r>
            <a:r>
              <a:rPr lang="es-CL" sz="1400" dirty="0">
                <a:solidFill>
                  <a:prstClr val="black"/>
                </a:solidFill>
              </a:rPr>
              <a:t>respecto de la ley </a:t>
            </a:r>
            <a:r>
              <a:rPr lang="es-CL" sz="1400" dirty="0" smtClean="0">
                <a:solidFill>
                  <a:prstClr val="black"/>
                </a:solidFill>
              </a:rPr>
              <a:t>inicial. Esta ejecución es superior </a:t>
            </a:r>
            <a:r>
              <a:rPr lang="es-CL" sz="1400" dirty="0">
                <a:solidFill>
                  <a:prstClr val="black"/>
                </a:solidFill>
              </a:rPr>
              <a:t>a la ejecución del </a:t>
            </a:r>
            <a:r>
              <a:rPr lang="es-CL" sz="1400" dirty="0" smtClean="0">
                <a:solidFill>
                  <a:prstClr val="black"/>
                </a:solidFill>
              </a:rPr>
              <a:t>mes anterior (10,2%), e inferior a la del mismo mes del año 2017 (8,3%). </a:t>
            </a:r>
            <a:r>
              <a:rPr lang="es-MX" sz="1400" dirty="0" smtClean="0">
                <a:solidFill>
                  <a:prstClr val="black"/>
                </a:solidFill>
              </a:rPr>
              <a:t>Con </a:t>
            </a:r>
            <a:r>
              <a:rPr lang="es-MX" sz="1400" dirty="0">
                <a:solidFill>
                  <a:prstClr val="black"/>
                </a:solidFill>
              </a:rPr>
              <a:t>ello, la ejecución acumulada </a:t>
            </a:r>
            <a:r>
              <a:rPr lang="es-MX" sz="1400" dirty="0" smtClean="0">
                <a:solidFill>
                  <a:prstClr val="black"/>
                </a:solidFill>
              </a:rPr>
              <a:t>de </a:t>
            </a:r>
            <a:r>
              <a:rPr lang="es-MX" sz="1400" dirty="0">
                <a:solidFill>
                  <a:prstClr val="black"/>
                </a:solidFill>
              </a:rPr>
              <a:t>la Partida </a:t>
            </a:r>
            <a:r>
              <a:rPr lang="es-MX" sz="1400" dirty="0" smtClean="0">
                <a:solidFill>
                  <a:prstClr val="black"/>
                </a:solidFill>
              </a:rPr>
              <a:t>totalizó en </a:t>
            </a:r>
            <a:r>
              <a:rPr lang="es-MX" sz="1400" b="1" dirty="0" smtClean="0">
                <a:solidFill>
                  <a:prstClr val="black"/>
                </a:solidFill>
              </a:rPr>
              <a:t>$42.731 </a:t>
            </a:r>
            <a:r>
              <a:rPr lang="es-MX" sz="1400" b="1" dirty="0">
                <a:solidFill>
                  <a:prstClr val="black"/>
                </a:solidFill>
              </a:rPr>
              <a:t>millones, equivalente a un </a:t>
            </a:r>
            <a:r>
              <a:rPr lang="es-MX" sz="1400" b="1" dirty="0" smtClean="0">
                <a:solidFill>
                  <a:prstClr val="black"/>
                </a:solidFill>
              </a:rPr>
              <a:t>35,1%</a:t>
            </a:r>
            <a:r>
              <a:rPr lang="es-CL" sz="1400" b="1" dirty="0" smtClean="0">
                <a:solidFill>
                  <a:prstClr val="black"/>
                </a:solidFill>
              </a:rPr>
              <a:t> </a:t>
            </a:r>
            <a:r>
              <a:rPr lang="es-CL" sz="1400" dirty="0">
                <a:solidFill>
                  <a:prstClr val="black"/>
                </a:solidFill>
              </a:rPr>
              <a:t>respecto de la ley inicial</a:t>
            </a:r>
            <a:r>
              <a:rPr lang="es-MX" sz="1400" dirty="0">
                <a:solidFill>
                  <a:prstClr val="black"/>
                </a:solidFill>
              </a:rPr>
              <a:t>, superior al </a:t>
            </a:r>
            <a:r>
              <a:rPr lang="es-MX" sz="1400" dirty="0" smtClean="0">
                <a:solidFill>
                  <a:prstClr val="black"/>
                </a:solidFill>
              </a:rPr>
              <a:t>32% </a:t>
            </a:r>
            <a:r>
              <a:rPr lang="es-MX" sz="1400" dirty="0">
                <a:solidFill>
                  <a:prstClr val="black"/>
                </a:solidFill>
              </a:rPr>
              <a:t>obtenido al mismo período del año 2017</a:t>
            </a:r>
            <a:r>
              <a:rPr lang="es-MX" sz="1400" dirty="0" smtClean="0">
                <a:solidFill>
                  <a:prstClr val="black"/>
                </a:solidFill>
              </a:rPr>
              <a:t>. </a:t>
            </a:r>
            <a:r>
              <a:rPr lang="es-CL" sz="1400" dirty="0" smtClean="0">
                <a:solidFill>
                  <a:prstClr val="black"/>
                </a:solidFill>
              </a:rPr>
              <a:t>Durante </a:t>
            </a:r>
            <a:r>
              <a:rPr lang="es-CL" sz="1400" dirty="0">
                <a:solidFill>
                  <a:prstClr val="black"/>
                </a:solidFill>
              </a:rPr>
              <a:t>este </a:t>
            </a:r>
            <a:r>
              <a:rPr lang="es-CL" sz="1400" dirty="0" smtClean="0">
                <a:solidFill>
                  <a:prstClr val="black"/>
                </a:solidFill>
              </a:rPr>
              <a:t>mes </a:t>
            </a:r>
            <a:r>
              <a:rPr lang="es-CL" sz="1400" dirty="0" smtClean="0">
                <a:solidFill>
                  <a:prstClr val="black"/>
                </a:solidFill>
              </a:rPr>
              <a:t>no se observó modificaciones presupuestarias, por lo que se mantienen las del mes de marzo </a:t>
            </a:r>
            <a:r>
              <a:rPr lang="es-CL" sz="1400" dirty="0" smtClean="0">
                <a:solidFill>
                  <a:prstClr val="black"/>
                </a:solidFill>
              </a:rPr>
              <a:t>que incrementaron Prestaciones de Seguridad Social en $76 millones. </a:t>
            </a:r>
          </a:p>
        </p:txBody>
      </p:sp>
      <p:graphicFrame>
        <p:nvGraphicFramePr>
          <p:cNvPr id="8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4068410"/>
              </p:ext>
            </p:extLst>
          </p:nvPr>
        </p:nvGraphicFramePr>
        <p:xfrm>
          <a:off x="956606" y="2924944"/>
          <a:ext cx="357008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447986"/>
              </p:ext>
            </p:extLst>
          </p:nvPr>
        </p:nvGraphicFramePr>
        <p:xfrm>
          <a:off x="4522214" y="2924944"/>
          <a:ext cx="382780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2" y="5938756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2650236"/>
              </p:ext>
            </p:extLst>
          </p:nvPr>
        </p:nvGraphicFramePr>
        <p:xfrm>
          <a:off x="899592" y="1340768"/>
          <a:ext cx="712879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Presupuestaria de Gastos Acumulada a MAYO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86322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5131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8002" y="692696"/>
            <a:ext cx="734481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5295" y="5301208"/>
            <a:ext cx="727710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15833" y="1700808"/>
            <a:ext cx="7344816" cy="3570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2B3C0A47-E9A5-4363-A61B-B3903965D5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223525"/>
              </p:ext>
            </p:extLst>
          </p:nvPr>
        </p:nvGraphicFramePr>
        <p:xfrm>
          <a:off x="895349" y="2140743"/>
          <a:ext cx="7353301" cy="2982673"/>
        </p:xfrm>
        <a:graphic>
          <a:graphicData uri="http://schemas.openxmlformats.org/drawingml/2006/table">
            <a:tbl>
              <a:tblPr/>
              <a:tblGrid>
                <a:gridCol w="730324">
                  <a:extLst>
                    <a:ext uri="{9D8B030D-6E8A-4147-A177-3AD203B41FA5}">
                      <a16:colId xmlns="" xmlns:a16="http://schemas.microsoft.com/office/drawing/2014/main" val="2726037087"/>
                    </a:ext>
                  </a:extLst>
                </a:gridCol>
                <a:gridCol w="2285207">
                  <a:extLst>
                    <a:ext uri="{9D8B030D-6E8A-4147-A177-3AD203B41FA5}">
                      <a16:colId xmlns="" xmlns:a16="http://schemas.microsoft.com/office/drawing/2014/main" val="4167826578"/>
                    </a:ext>
                  </a:extLst>
                </a:gridCol>
                <a:gridCol w="733269">
                  <a:extLst>
                    <a:ext uri="{9D8B030D-6E8A-4147-A177-3AD203B41FA5}">
                      <a16:colId xmlns="" xmlns:a16="http://schemas.microsoft.com/office/drawing/2014/main" val="2037272833"/>
                    </a:ext>
                  </a:extLst>
                </a:gridCol>
                <a:gridCol w="742103">
                  <a:extLst>
                    <a:ext uri="{9D8B030D-6E8A-4147-A177-3AD203B41FA5}">
                      <a16:colId xmlns="" xmlns:a16="http://schemas.microsoft.com/office/drawing/2014/main" val="1913139720"/>
                    </a:ext>
                  </a:extLst>
                </a:gridCol>
                <a:gridCol w="742103">
                  <a:extLst>
                    <a:ext uri="{9D8B030D-6E8A-4147-A177-3AD203B41FA5}">
                      <a16:colId xmlns="" xmlns:a16="http://schemas.microsoft.com/office/drawing/2014/main" val="2015004535"/>
                    </a:ext>
                  </a:extLst>
                </a:gridCol>
                <a:gridCol w="706765">
                  <a:extLst>
                    <a:ext uri="{9D8B030D-6E8A-4147-A177-3AD203B41FA5}">
                      <a16:colId xmlns="" xmlns:a16="http://schemas.microsoft.com/office/drawing/2014/main" val="3245277115"/>
                    </a:ext>
                  </a:extLst>
                </a:gridCol>
                <a:gridCol w="706765">
                  <a:extLst>
                    <a:ext uri="{9D8B030D-6E8A-4147-A177-3AD203B41FA5}">
                      <a16:colId xmlns="" xmlns:a16="http://schemas.microsoft.com/office/drawing/2014/main" val="1063722525"/>
                    </a:ext>
                  </a:extLst>
                </a:gridCol>
                <a:gridCol w="706765">
                  <a:extLst>
                    <a:ext uri="{9D8B030D-6E8A-4147-A177-3AD203B41FA5}">
                      <a16:colId xmlns="" xmlns:a16="http://schemas.microsoft.com/office/drawing/2014/main" val="651355216"/>
                    </a:ext>
                  </a:extLst>
                </a:gridCol>
              </a:tblGrid>
              <a:tr h="22578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30781923"/>
                  </a:ext>
                </a:extLst>
              </a:tr>
              <a:tr h="49899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27884541"/>
                  </a:ext>
                </a:extLst>
              </a:tr>
              <a:tr h="22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121.767.536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121.843.718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42.731.078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2240434"/>
                  </a:ext>
                </a:extLst>
              </a:tr>
              <a:tr h="22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24.311.505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24.311.505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9.573.505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9874151"/>
                  </a:ext>
                </a:extLst>
              </a:tr>
              <a:tr h="22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9.383.456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9.383.456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3.076.216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4718652"/>
                  </a:ext>
                </a:extLst>
              </a:tr>
              <a:tr h="22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44553003"/>
                  </a:ext>
                </a:extLst>
              </a:tr>
              <a:tr h="22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58.057.992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58.057.992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15.872.542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0048736"/>
                  </a:ext>
                </a:extLst>
              </a:tr>
              <a:tr h="22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6478178"/>
                  </a:ext>
                </a:extLst>
              </a:tr>
              <a:tr h="22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3156319"/>
                  </a:ext>
                </a:extLst>
              </a:tr>
              <a:tr h="22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12.544.671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1.684.882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53401447"/>
                  </a:ext>
                </a:extLst>
              </a:tr>
              <a:tr h="22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16.379.489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16.379.489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12.138.782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35629355"/>
                  </a:ext>
                </a:extLst>
              </a:tr>
              <a:tr h="22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5480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37863" y="836712"/>
            <a:ext cx="750654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7864" y="4033894"/>
            <a:ext cx="6714455" cy="22110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7863" y="2060848"/>
            <a:ext cx="7506545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B2896D67-7123-4441-8A6A-09391AA61D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056738"/>
              </p:ext>
            </p:extLst>
          </p:nvPr>
        </p:nvGraphicFramePr>
        <p:xfrm>
          <a:off x="740449" y="2484297"/>
          <a:ext cx="7505700" cy="1257300"/>
        </p:xfrm>
        <a:graphic>
          <a:graphicData uri="http://schemas.openxmlformats.org/drawingml/2006/table">
            <a:tbl>
              <a:tblPr/>
              <a:tblGrid>
                <a:gridCol w="266700">
                  <a:extLst>
                    <a:ext uri="{9D8B030D-6E8A-4147-A177-3AD203B41FA5}">
                      <a16:colId xmlns="" xmlns:a16="http://schemas.microsoft.com/office/drawing/2014/main" val="1988784736"/>
                    </a:ext>
                  </a:extLst>
                </a:gridCol>
                <a:gridCol w="266700">
                  <a:extLst>
                    <a:ext uri="{9D8B030D-6E8A-4147-A177-3AD203B41FA5}">
                      <a16:colId xmlns="" xmlns:a16="http://schemas.microsoft.com/office/drawing/2014/main" val="991697603"/>
                    </a:ext>
                  </a:extLst>
                </a:gridCol>
                <a:gridCol w="2400300">
                  <a:extLst>
                    <a:ext uri="{9D8B030D-6E8A-4147-A177-3AD203B41FA5}">
                      <a16:colId xmlns="" xmlns:a16="http://schemas.microsoft.com/office/drawing/2014/main" val="3200410954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642074017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1256825099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166403637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395179732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932872152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383215028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235164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920103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7.185.197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7.261.379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2.275.246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96061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114.582.339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114.582.339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40.455.832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450349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110.069.810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110.069.810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40.261.259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490635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Deportivo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4.512.529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4.512.529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46816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1" y="5085184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300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84784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C7F4BB4C-18A7-4690-9D66-054EEFB6C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257315"/>
              </p:ext>
            </p:extLst>
          </p:nvPr>
        </p:nvGraphicFramePr>
        <p:xfrm>
          <a:off x="628651" y="1895782"/>
          <a:ext cx="7886698" cy="3066436"/>
        </p:xfrm>
        <a:graphic>
          <a:graphicData uri="http://schemas.openxmlformats.org/drawingml/2006/table">
            <a:tbl>
              <a:tblPr/>
              <a:tblGrid>
                <a:gridCol w="333241">
                  <a:extLst>
                    <a:ext uri="{9D8B030D-6E8A-4147-A177-3AD203B41FA5}">
                      <a16:colId xmlns="" xmlns:a16="http://schemas.microsoft.com/office/drawing/2014/main" val="1459348441"/>
                    </a:ext>
                  </a:extLst>
                </a:gridCol>
                <a:gridCol w="394952">
                  <a:extLst>
                    <a:ext uri="{9D8B030D-6E8A-4147-A177-3AD203B41FA5}">
                      <a16:colId xmlns="" xmlns:a16="http://schemas.microsoft.com/office/drawing/2014/main" val="4061120334"/>
                    </a:ext>
                  </a:extLst>
                </a:gridCol>
                <a:gridCol w="357925">
                  <a:extLst>
                    <a:ext uri="{9D8B030D-6E8A-4147-A177-3AD203B41FA5}">
                      <a16:colId xmlns="" xmlns:a16="http://schemas.microsoft.com/office/drawing/2014/main" val="3289088480"/>
                    </a:ext>
                  </a:extLst>
                </a:gridCol>
                <a:gridCol w="2357370">
                  <a:extLst>
                    <a:ext uri="{9D8B030D-6E8A-4147-A177-3AD203B41FA5}">
                      <a16:colId xmlns="" xmlns:a16="http://schemas.microsoft.com/office/drawing/2014/main" val="1977233279"/>
                    </a:ext>
                  </a:extLst>
                </a:gridCol>
                <a:gridCol w="740535">
                  <a:extLst>
                    <a:ext uri="{9D8B030D-6E8A-4147-A177-3AD203B41FA5}">
                      <a16:colId xmlns="" xmlns:a16="http://schemas.microsoft.com/office/drawing/2014/main" val="3309823477"/>
                    </a:ext>
                  </a:extLst>
                </a:gridCol>
                <a:gridCol w="703508">
                  <a:extLst>
                    <a:ext uri="{9D8B030D-6E8A-4147-A177-3AD203B41FA5}">
                      <a16:colId xmlns="" xmlns:a16="http://schemas.microsoft.com/office/drawing/2014/main" val="1639137201"/>
                    </a:ext>
                  </a:extLst>
                </a:gridCol>
                <a:gridCol w="777562">
                  <a:extLst>
                    <a:ext uri="{9D8B030D-6E8A-4147-A177-3AD203B41FA5}">
                      <a16:colId xmlns="" xmlns:a16="http://schemas.microsoft.com/office/drawing/2014/main" val="844046308"/>
                    </a:ext>
                  </a:extLst>
                </a:gridCol>
                <a:gridCol w="740535">
                  <a:extLst>
                    <a:ext uri="{9D8B030D-6E8A-4147-A177-3AD203B41FA5}">
                      <a16:colId xmlns="" xmlns:a16="http://schemas.microsoft.com/office/drawing/2014/main" val="446440776"/>
                    </a:ext>
                  </a:extLst>
                </a:gridCol>
                <a:gridCol w="740535">
                  <a:extLst>
                    <a:ext uri="{9D8B030D-6E8A-4147-A177-3AD203B41FA5}">
                      <a16:colId xmlns="" xmlns:a16="http://schemas.microsoft.com/office/drawing/2014/main" val="2753832579"/>
                    </a:ext>
                  </a:extLst>
                </a:gridCol>
                <a:gridCol w="740535">
                  <a:extLst>
                    <a:ext uri="{9D8B030D-6E8A-4147-A177-3AD203B41FA5}">
                      <a16:colId xmlns="" xmlns:a16="http://schemas.microsoft.com/office/drawing/2014/main" val="512903763"/>
                    </a:ext>
                  </a:extLst>
                </a:gridCol>
              </a:tblGrid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48253929"/>
                  </a:ext>
                </a:extLst>
              </a:tr>
              <a:tr h="2962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0109343"/>
                  </a:ext>
                </a:extLst>
              </a:tr>
              <a:tr h="178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7.185.197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7.261.379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2.275.246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854381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4.492.049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4.492.049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1.651.146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2810846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1.390.780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1.390.780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382.373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0020041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6539733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1.174.465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1.174.465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137.002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671747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1.174.465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1.174.465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137.002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956287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583.906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583.906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86.866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2538402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418.339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418.339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35.941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179072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172.220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172.220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14.195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4838649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127.903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127.903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28.544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8939409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6.525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984909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7512482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38.682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38.682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534872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78.489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78.489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9396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42634" y="6237312"/>
            <a:ext cx="7226372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62939" y="620688"/>
            <a:ext cx="769749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02,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62938" y="1484784"/>
            <a:ext cx="7697494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5C8B8CB5-FAD3-43AE-AAF8-367ACE400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196390"/>
              </p:ext>
            </p:extLst>
          </p:nvPr>
        </p:nvGraphicFramePr>
        <p:xfrm>
          <a:off x="755576" y="1734581"/>
          <a:ext cx="7704856" cy="4524763"/>
        </p:xfrm>
        <a:graphic>
          <a:graphicData uri="http://schemas.openxmlformats.org/drawingml/2006/table">
            <a:tbl>
              <a:tblPr/>
              <a:tblGrid>
                <a:gridCol w="332646">
                  <a:extLst>
                    <a:ext uri="{9D8B030D-6E8A-4147-A177-3AD203B41FA5}">
                      <a16:colId xmlns="" xmlns:a16="http://schemas.microsoft.com/office/drawing/2014/main" val="2024808839"/>
                    </a:ext>
                  </a:extLst>
                </a:gridCol>
                <a:gridCol w="307057">
                  <a:extLst>
                    <a:ext uri="{9D8B030D-6E8A-4147-A177-3AD203B41FA5}">
                      <a16:colId xmlns="" xmlns:a16="http://schemas.microsoft.com/office/drawing/2014/main" val="819080822"/>
                    </a:ext>
                  </a:extLst>
                </a:gridCol>
                <a:gridCol w="318429">
                  <a:extLst>
                    <a:ext uri="{9D8B030D-6E8A-4147-A177-3AD203B41FA5}">
                      <a16:colId xmlns="" xmlns:a16="http://schemas.microsoft.com/office/drawing/2014/main" val="1087350468"/>
                    </a:ext>
                  </a:extLst>
                </a:gridCol>
                <a:gridCol w="2652630">
                  <a:extLst>
                    <a:ext uri="{9D8B030D-6E8A-4147-A177-3AD203B41FA5}">
                      <a16:colId xmlns="" xmlns:a16="http://schemas.microsoft.com/office/drawing/2014/main" val="1808184479"/>
                    </a:ext>
                  </a:extLst>
                </a:gridCol>
                <a:gridCol w="682349">
                  <a:extLst>
                    <a:ext uri="{9D8B030D-6E8A-4147-A177-3AD203B41FA5}">
                      <a16:colId xmlns="" xmlns:a16="http://schemas.microsoft.com/office/drawing/2014/main" val="402764700"/>
                    </a:ext>
                  </a:extLst>
                </a:gridCol>
                <a:gridCol w="682349">
                  <a:extLst>
                    <a:ext uri="{9D8B030D-6E8A-4147-A177-3AD203B41FA5}">
                      <a16:colId xmlns="" xmlns:a16="http://schemas.microsoft.com/office/drawing/2014/main" val="912933089"/>
                    </a:ext>
                  </a:extLst>
                </a:gridCol>
                <a:gridCol w="682349">
                  <a:extLst>
                    <a:ext uri="{9D8B030D-6E8A-4147-A177-3AD203B41FA5}">
                      <a16:colId xmlns="" xmlns:a16="http://schemas.microsoft.com/office/drawing/2014/main" val="4248963559"/>
                    </a:ext>
                  </a:extLst>
                </a:gridCol>
                <a:gridCol w="682349">
                  <a:extLst>
                    <a:ext uri="{9D8B030D-6E8A-4147-A177-3AD203B41FA5}">
                      <a16:colId xmlns="" xmlns:a16="http://schemas.microsoft.com/office/drawing/2014/main" val="4283241052"/>
                    </a:ext>
                  </a:extLst>
                </a:gridCol>
                <a:gridCol w="682349">
                  <a:extLst>
                    <a:ext uri="{9D8B030D-6E8A-4147-A177-3AD203B41FA5}">
                      <a16:colId xmlns="" xmlns:a16="http://schemas.microsoft.com/office/drawing/2014/main" val="415026131"/>
                    </a:ext>
                  </a:extLst>
                </a:gridCol>
                <a:gridCol w="682349">
                  <a:extLst>
                    <a:ext uri="{9D8B030D-6E8A-4147-A177-3AD203B41FA5}">
                      <a16:colId xmlns="" xmlns:a16="http://schemas.microsoft.com/office/drawing/2014/main" val="2088089537"/>
                    </a:ext>
                  </a:extLst>
                </a:gridCol>
              </a:tblGrid>
              <a:tr h="981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43664223"/>
                  </a:ext>
                </a:extLst>
              </a:tr>
              <a:tr h="1570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20115393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110.069.810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110.069.810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40.261.259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84102096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19.819.456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19.819.456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7.922.359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84180133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7.734.210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7.734.210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2.627.651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92354337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6037216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17886121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53.070.354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53.070.354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15.607.159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1110447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36.268.199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36.268.199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10.988.973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21542497"/>
                  </a:ext>
                </a:extLst>
              </a:tr>
              <a:tr h="147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17.103.467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17.103.467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6.126.138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8864321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6.127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64807336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269.993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269.993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269.993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04704151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1.754.952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1.754.952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1.504.488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1791442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Unico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172.466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172.466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89938870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518.478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518.478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239.919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006490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Privado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61.209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61.209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9644176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9.795.520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9.795.520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1.509.856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5300311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777.121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777.121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95.631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75163868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Escuelas Deportivas Integrales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236.116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236.116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91016404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Juegos Suramericanos Juveniles Santiago 2017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493.622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493.622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78007762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406.441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406.441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22.512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0827113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Operación Centros Deportivos Integrales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887.382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887.382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50.289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52759509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3.785.305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3.785.305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1.161.157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81126780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16.802.155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16.802.155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4.618.186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2005173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Alto Rendimiento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1.068.235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1.068.235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436.255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731308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7.710.100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7.710.100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1.922.160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2559436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219.388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219.388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60616942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Recintos en Movimiento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575.768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575.768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157.860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8595677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Escuelas Deportivas Integrales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7.228.664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7.228.664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2.101.911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06691405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95.029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7722008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95.029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4430308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633.388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633.388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185.397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41762489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30.146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30.146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0681942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96.732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96.732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25013402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93.395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93.395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15.293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66560016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129.276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129.276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50.488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48763920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281.124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281.124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102.496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2391789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3266130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1.684.882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2754828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1.684.882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23489318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12.138.782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69431710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12.138.782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8518787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12.138.782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18747879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711720"/>
                  </a:ext>
                </a:extLst>
              </a:tr>
              <a:tr h="9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89097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1" y="5877272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1254" y="585431"/>
            <a:ext cx="783917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MAYO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1254" y="1613624"/>
            <a:ext cx="783917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D520F970-D91C-428C-9684-2AFDED0C4C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578873"/>
              </p:ext>
            </p:extLst>
          </p:nvPr>
        </p:nvGraphicFramePr>
        <p:xfrm>
          <a:off x="628651" y="1988840"/>
          <a:ext cx="7886697" cy="3716673"/>
        </p:xfrm>
        <a:graphic>
          <a:graphicData uri="http://schemas.openxmlformats.org/drawingml/2006/table">
            <a:tbl>
              <a:tblPr/>
              <a:tblGrid>
                <a:gridCol w="336032">
                  <a:extLst>
                    <a:ext uri="{9D8B030D-6E8A-4147-A177-3AD203B41FA5}">
                      <a16:colId xmlns="" xmlns:a16="http://schemas.microsoft.com/office/drawing/2014/main" val="2055627247"/>
                    </a:ext>
                  </a:extLst>
                </a:gridCol>
                <a:gridCol w="310183">
                  <a:extLst>
                    <a:ext uri="{9D8B030D-6E8A-4147-A177-3AD203B41FA5}">
                      <a16:colId xmlns="" xmlns:a16="http://schemas.microsoft.com/office/drawing/2014/main" val="4041173754"/>
                    </a:ext>
                  </a:extLst>
                </a:gridCol>
                <a:gridCol w="321672">
                  <a:extLst>
                    <a:ext uri="{9D8B030D-6E8A-4147-A177-3AD203B41FA5}">
                      <a16:colId xmlns="" xmlns:a16="http://schemas.microsoft.com/office/drawing/2014/main" val="2930127202"/>
                    </a:ext>
                  </a:extLst>
                </a:gridCol>
                <a:gridCol w="2783034">
                  <a:extLst>
                    <a:ext uri="{9D8B030D-6E8A-4147-A177-3AD203B41FA5}">
                      <a16:colId xmlns="" xmlns:a16="http://schemas.microsoft.com/office/drawing/2014/main" val="2634407535"/>
                    </a:ext>
                  </a:extLst>
                </a:gridCol>
                <a:gridCol w="689296">
                  <a:extLst>
                    <a:ext uri="{9D8B030D-6E8A-4147-A177-3AD203B41FA5}">
                      <a16:colId xmlns="" xmlns:a16="http://schemas.microsoft.com/office/drawing/2014/main" val="338042255"/>
                    </a:ext>
                  </a:extLst>
                </a:gridCol>
                <a:gridCol w="689296">
                  <a:extLst>
                    <a:ext uri="{9D8B030D-6E8A-4147-A177-3AD203B41FA5}">
                      <a16:colId xmlns="" xmlns:a16="http://schemas.microsoft.com/office/drawing/2014/main" val="2272943068"/>
                    </a:ext>
                  </a:extLst>
                </a:gridCol>
                <a:gridCol w="689296">
                  <a:extLst>
                    <a:ext uri="{9D8B030D-6E8A-4147-A177-3AD203B41FA5}">
                      <a16:colId xmlns="" xmlns:a16="http://schemas.microsoft.com/office/drawing/2014/main" val="575331781"/>
                    </a:ext>
                  </a:extLst>
                </a:gridCol>
                <a:gridCol w="689296">
                  <a:extLst>
                    <a:ext uri="{9D8B030D-6E8A-4147-A177-3AD203B41FA5}">
                      <a16:colId xmlns="" xmlns:a16="http://schemas.microsoft.com/office/drawing/2014/main" val="2238526721"/>
                    </a:ext>
                  </a:extLst>
                </a:gridCol>
                <a:gridCol w="689296">
                  <a:extLst>
                    <a:ext uri="{9D8B030D-6E8A-4147-A177-3AD203B41FA5}">
                      <a16:colId xmlns="" xmlns:a16="http://schemas.microsoft.com/office/drawing/2014/main" val="1171043237"/>
                    </a:ext>
                  </a:extLst>
                </a:gridCol>
                <a:gridCol w="689296">
                  <a:extLst>
                    <a:ext uri="{9D8B030D-6E8A-4147-A177-3AD203B41FA5}">
                      <a16:colId xmlns="" xmlns:a16="http://schemas.microsoft.com/office/drawing/2014/main" val="4028247651"/>
                    </a:ext>
                  </a:extLst>
                </a:gridCol>
              </a:tblGrid>
              <a:tr h="1804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66571842"/>
                  </a:ext>
                </a:extLst>
              </a:tr>
              <a:tr h="2886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35715965"/>
                  </a:ext>
                </a:extLst>
              </a:tr>
              <a:tr h="1804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4.512.529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4.512.529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194.573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80124724"/>
                  </a:ext>
                </a:extLst>
              </a:tr>
              <a:tr h="18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258.466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258.466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66.192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83425769"/>
                  </a:ext>
                </a:extLst>
              </a:tr>
              <a:tr h="18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3.813.173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3.813.173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128.381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06999238"/>
                  </a:ext>
                </a:extLst>
              </a:tr>
              <a:tr h="18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2.091.035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2.091.035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71318897"/>
                  </a:ext>
                </a:extLst>
              </a:tr>
              <a:tr h="18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Liderazgo Deportivo Nacional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566.923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566.923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2733126"/>
                  </a:ext>
                </a:extLst>
              </a:tr>
              <a:tr h="18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599.784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599.784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3285859"/>
                  </a:ext>
                </a:extLst>
              </a:tr>
              <a:tr h="18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833.940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833.940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4195937"/>
                  </a:ext>
                </a:extLst>
              </a:tr>
              <a:tr h="18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90.388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90.388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9195988"/>
                  </a:ext>
                </a:extLst>
              </a:tr>
              <a:tr h="18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1.722.138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1.722.138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111.873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61519805"/>
                  </a:ext>
                </a:extLst>
              </a:tr>
              <a:tr h="18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65.816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65.816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64275185"/>
                  </a:ext>
                </a:extLst>
              </a:tr>
              <a:tr h="18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689.186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689.186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41.242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9420119"/>
                  </a:ext>
                </a:extLst>
              </a:tr>
              <a:tr h="18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452.373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452.373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35.667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03017048"/>
                  </a:ext>
                </a:extLst>
              </a:tr>
              <a:tr h="18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514.763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514.763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34.964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67453672"/>
                  </a:ext>
                </a:extLst>
              </a:tr>
              <a:tr h="18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440.890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440.890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7319762"/>
                  </a:ext>
                </a:extLst>
              </a:tr>
              <a:tr h="18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271.413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271.413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47772827"/>
                  </a:ext>
                </a:extLst>
              </a:tr>
              <a:tr h="18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271.413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271.413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381508"/>
                  </a:ext>
                </a:extLst>
              </a:tr>
              <a:tr h="18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169.477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169.477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95248979"/>
                  </a:ext>
                </a:extLst>
              </a:tr>
              <a:tr h="18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169.477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169.477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04659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1960</TotalTime>
  <Words>1815</Words>
  <Application>Microsoft Office PowerPoint</Application>
  <PresentationFormat>Presentación en pantalla (4:3)</PresentationFormat>
  <Paragraphs>983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MAYO 2018 PARTIDA 26: MINISTERIO DEL DEPORTE</vt:lpstr>
      <vt:lpstr>EJECUCIÓN PRESUPUESTARIA DE GASTOS ACUMULADA A MAYO DE 2018  PARTIDA 26 MINISTERIO DEL DEPORTE</vt:lpstr>
      <vt:lpstr>Ejecución Presupuestaria de Gastos Acumulada a MAYO 2018  PARTIDA 26 MINISTERIO DEL DEPORTE</vt:lpstr>
      <vt:lpstr>Comportamiento de la Ejecución Presupuestaria de Gastos Acumulada a MAYO 2018  PARTIDA 26 MINISTERIO DEL DEPORTE</vt:lpstr>
      <vt:lpstr>EJECUCIÓN PRESUPUESTARIA DE GASTOS ACUMULADA A MAYO 2018  PARTIDA 26 MINISTERIO DEL DEPORTE</vt:lpstr>
      <vt:lpstr>EJECUCIÓN PRESUPUESTARIA DE GASTOS ACUMULADA A MAYO 2018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160</cp:revision>
  <cp:lastPrinted>2016-07-14T20:27:16Z</cp:lastPrinted>
  <dcterms:created xsi:type="dcterms:W3CDTF">2016-06-23T13:38:47Z</dcterms:created>
  <dcterms:modified xsi:type="dcterms:W3CDTF">2018-08-29T19:46:43Z</dcterms:modified>
</cp:coreProperties>
</file>