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98" r:id="rId4"/>
    <p:sldId id="305" r:id="rId5"/>
    <p:sldId id="307" r:id="rId6"/>
    <p:sldId id="306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partida'!$B$22:$B$25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partida'!$C$22:$C$25</c:f>
              <c:numCache>
                <c:formatCode>0.0%</c:formatCode>
                <c:ptCount val="4"/>
                <c:pt idx="0">
                  <c:v>0.59190983558113186</c:v>
                </c:pt>
                <c:pt idx="1">
                  <c:v>0.21063180285202088</c:v>
                </c:pt>
                <c:pt idx="2">
                  <c:v>0.15536880107427148</c:v>
                </c:pt>
                <c:pt idx="3">
                  <c:v>4.2033926430146362E-2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02800346507526E-2"/>
                  <c:y val="-6.6358512248639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3.505296286523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3334175188344017E-3"/>
                  <c:y val="-1.8518341712031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instituciones'!$C$9:$C$11</c:f>
              <c:strCache>
                <c:ptCount val="3"/>
                <c:pt idx="0">
                  <c:v>Subsecretaría del Medio Ambiente</c:v>
                </c:pt>
                <c:pt idx="1">
                  <c:v>Servicio de Evaluación Ambiental</c:v>
                </c:pt>
                <c:pt idx="2">
                  <c:v>Superintendencia del Medio Ambiente</c:v>
                </c:pt>
              </c:strCache>
            </c:strRef>
          </c:cat>
          <c:val>
            <c:numRef>
              <c:f>'resumen instituciones'!$D$9:$D$11</c:f>
              <c:numCache>
                <c:formatCode>0.0%</c:formatCode>
                <c:ptCount val="3"/>
                <c:pt idx="0">
                  <c:v>0.55879089676155791</c:v>
                </c:pt>
                <c:pt idx="1">
                  <c:v>0.25675090139698797</c:v>
                </c:pt>
                <c:pt idx="2">
                  <c:v>0.18445820184145409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2254464"/>
        <c:axId val="86971136"/>
        <c:axId val="0"/>
      </c:bar3DChart>
      <c:catAx>
        <c:axId val="102254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86971136"/>
        <c:crosses val="autoZero"/>
        <c:auto val="1"/>
        <c:lblAlgn val="ctr"/>
        <c:lblOffset val="100"/>
        <c:noMultiLvlLbl val="0"/>
      </c:catAx>
      <c:valAx>
        <c:axId val="86971136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2254464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 Mensual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8.5558398950131245E-2"/>
          <c:y val="5.0925925925925923E-2"/>
          <c:w val="0.87555271216097985"/>
          <c:h val="0.74995807815689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'resumen partida'!$V$16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partida'!$W$15:$AA$15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partida'!$W$16:$AA$16</c:f>
              <c:numCache>
                <c:formatCode>0.0%</c:formatCode>
                <c:ptCount val="5"/>
                <c:pt idx="0">
                  <c:v>5.4622252095353138E-2</c:v>
                </c:pt>
                <c:pt idx="1">
                  <c:v>6.0519176705306273E-2</c:v>
                </c:pt>
                <c:pt idx="2">
                  <c:v>8.1569363771360481E-2</c:v>
                </c:pt>
                <c:pt idx="3">
                  <c:v>6.8299457336850916E-2</c:v>
                </c:pt>
                <c:pt idx="4">
                  <c:v>9.9495709275761735E-2</c:v>
                </c:pt>
              </c:numCache>
            </c:numRef>
          </c:val>
        </c:ser>
        <c:ser>
          <c:idx val="1"/>
          <c:order val="1"/>
          <c:tx>
            <c:strRef>
              <c:f>'resumen partida'!$V$17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partida'!$W$15:$AA$15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partida'!$W$17:$AA$17</c:f>
              <c:numCache>
                <c:formatCode>0.0%</c:formatCode>
                <c:ptCount val="5"/>
                <c:pt idx="0">
                  <c:v>5.4198481082536491E-2</c:v>
                </c:pt>
                <c:pt idx="1">
                  <c:v>5.2181356881031322E-2</c:v>
                </c:pt>
                <c:pt idx="2">
                  <c:v>8.9297028200850614E-2</c:v>
                </c:pt>
                <c:pt idx="3">
                  <c:v>7.2750308263703753E-2</c:v>
                </c:pt>
                <c:pt idx="4">
                  <c:v>6.7267627045342268E-2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01536"/>
        <c:axId val="100403072"/>
      </c:barChart>
      <c:catAx>
        <c:axId val="100401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0403072"/>
        <c:crosses val="autoZero"/>
        <c:auto val="1"/>
        <c:lblAlgn val="ctr"/>
        <c:lblOffset val="100"/>
        <c:noMultiLvlLbl val="0"/>
      </c:catAx>
      <c:valAx>
        <c:axId val="10040307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04015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CL" sz="1400"/>
              <a:t>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partida'!$AI$16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7.2222222222222215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4444444444444442E-2"/>
                  <c:y val="-3.2407407407407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166666666666666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"/>
                  <c:y val="-4.1666666666666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833333333333334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partida'!$AJ$15:$AN$15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partida'!$AJ$16:$AN$16</c:f>
              <c:numCache>
                <c:formatCode>0.0%</c:formatCode>
                <c:ptCount val="5"/>
                <c:pt idx="0">
                  <c:v>5.4622252095353138E-2</c:v>
                </c:pt>
                <c:pt idx="1">
                  <c:v>0.1151414288006594</c:v>
                </c:pt>
                <c:pt idx="2">
                  <c:v>0.1967107925720199</c:v>
                </c:pt>
                <c:pt idx="3">
                  <c:v>0.26501024990887079</c:v>
                </c:pt>
                <c:pt idx="4">
                  <c:v>0.36450595918463252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partida'!$AI$17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partida'!$AJ$15:$AN$15</c:f>
              <c:strCache>
                <c:ptCount val="5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</c:strCache>
            </c:strRef>
          </c:cat>
          <c:val>
            <c:numRef>
              <c:f>'resumen partida'!$AJ$17:$AN$17</c:f>
              <c:numCache>
                <c:formatCode>0.0%</c:formatCode>
                <c:ptCount val="5"/>
                <c:pt idx="0">
                  <c:v>5.4198481082536491E-2</c:v>
                </c:pt>
                <c:pt idx="1">
                  <c:v>0.10637983796356781</c:v>
                </c:pt>
                <c:pt idx="2">
                  <c:v>0.19567686616441843</c:v>
                </c:pt>
                <c:pt idx="3">
                  <c:v>0.26842717442812219</c:v>
                </c:pt>
                <c:pt idx="4">
                  <c:v>0.33569480147346442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1408"/>
        <c:axId val="4962944"/>
      </c:lineChart>
      <c:catAx>
        <c:axId val="4961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62944"/>
        <c:crosses val="autoZero"/>
        <c:auto val="1"/>
        <c:lblAlgn val="ctr"/>
        <c:lblOffset val="100"/>
        <c:noMultiLvlLbl val="0"/>
      </c:catAx>
      <c:valAx>
        <c:axId val="496294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614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13-09-2018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13-09-2018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13-09-2018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13-09-2018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13-09-2018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9" name="Picture 19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MAYO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25: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MEDIO AMBIENTE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julio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8" name="Picture 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421960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7272"/>
            <a:ext cx="737038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83568" y="764704"/>
            <a:ext cx="786956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SUPERINTENDENCIA DEL MEDIO AMBIENTE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844824"/>
            <a:ext cx="786956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33C090B0-9E54-48F9-9D19-B0C6CB9922EB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2252178"/>
          <a:ext cx="7886698" cy="3498232"/>
        </p:xfrm>
        <a:graphic>
          <a:graphicData uri="http://schemas.openxmlformats.org/drawingml/2006/table">
            <a:tbl>
              <a:tblPr/>
              <a:tblGrid>
                <a:gridCol w="366604">
                  <a:extLst>
                    <a:ext uri="{9D8B030D-6E8A-4147-A177-3AD203B41FA5}">
                      <a16:colId xmlns:a16="http://schemas.microsoft.com/office/drawing/2014/main" xmlns="" val="2904266300"/>
                    </a:ext>
                  </a:extLst>
                </a:gridCol>
                <a:gridCol w="338405">
                  <a:extLst>
                    <a:ext uri="{9D8B030D-6E8A-4147-A177-3AD203B41FA5}">
                      <a16:colId xmlns:a16="http://schemas.microsoft.com/office/drawing/2014/main" xmlns="" val="1447704832"/>
                    </a:ext>
                  </a:extLst>
                </a:gridCol>
                <a:gridCol w="350938">
                  <a:extLst>
                    <a:ext uri="{9D8B030D-6E8A-4147-A177-3AD203B41FA5}">
                      <a16:colId xmlns:a16="http://schemas.microsoft.com/office/drawing/2014/main" xmlns="" val="4144532795"/>
                    </a:ext>
                  </a:extLst>
                </a:gridCol>
                <a:gridCol w="2318697">
                  <a:extLst>
                    <a:ext uri="{9D8B030D-6E8A-4147-A177-3AD203B41FA5}">
                      <a16:colId xmlns:a16="http://schemas.microsoft.com/office/drawing/2014/main" xmlns="" val="139387591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3019698863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2005866313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1039463091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2331071709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4263050415"/>
                    </a:ext>
                  </a:extLst>
                </a:gridCol>
                <a:gridCol w="752009">
                  <a:extLst>
                    <a:ext uri="{9D8B030D-6E8A-4147-A177-3AD203B41FA5}">
                      <a16:colId xmlns:a16="http://schemas.microsoft.com/office/drawing/2014/main" xmlns="" val="3088119673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7529641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462772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10.125.690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4143249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7.110.121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7.110.121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2.866.039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63819147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61346877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445974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453805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951318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7511867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Fiscalización Ambiental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566.296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148652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920956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20.079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7478783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085262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44.292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655429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87.635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42.973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6067984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171.926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7257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244340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180.003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4649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579457"/>
            <a:ext cx="77255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MX" sz="1600" b="1" dirty="0" smtClean="0">
                <a:solidFill>
                  <a:prstClr val="black"/>
                </a:solidFill>
              </a:rPr>
              <a:t>Principales hallazgos</a:t>
            </a:r>
            <a:endParaRPr lang="es-CL" sz="1600" b="1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CL" sz="1400" dirty="0" smtClean="0">
                <a:solidFill>
                  <a:prstClr val="black"/>
                </a:solidFill>
              </a:rPr>
              <a:t>La </a:t>
            </a:r>
            <a:r>
              <a:rPr lang="es-CL" sz="1400" dirty="0">
                <a:solidFill>
                  <a:prstClr val="black"/>
                </a:solidFill>
              </a:rPr>
              <a:t>ejecución el mes de </a:t>
            </a:r>
            <a:r>
              <a:rPr lang="es-CL" sz="1400" dirty="0" smtClean="0">
                <a:solidFill>
                  <a:prstClr val="black"/>
                </a:solidFill>
              </a:rPr>
              <a:t>mayo ascendió </a:t>
            </a:r>
            <a:r>
              <a:rPr lang="es-CL" sz="1400" dirty="0">
                <a:solidFill>
                  <a:prstClr val="black"/>
                </a:solidFill>
              </a:rPr>
              <a:t>a </a:t>
            </a:r>
            <a:r>
              <a:rPr lang="es-CL" sz="1400" dirty="0" smtClean="0">
                <a:solidFill>
                  <a:prstClr val="black"/>
                </a:solidFill>
              </a:rPr>
              <a:t>$3.627 </a:t>
            </a:r>
            <a:r>
              <a:rPr lang="es-CL" sz="1400" dirty="0">
                <a:solidFill>
                  <a:prstClr val="black"/>
                </a:solidFill>
              </a:rPr>
              <a:t>millones, equivalente a un </a:t>
            </a:r>
            <a:r>
              <a:rPr lang="es-CL" sz="1400" dirty="0" smtClean="0">
                <a:solidFill>
                  <a:prstClr val="black"/>
                </a:solidFill>
              </a:rPr>
              <a:t>6,7%, inferior al 9,9% registrado </a:t>
            </a:r>
            <a:r>
              <a:rPr lang="es-CL" sz="1400" dirty="0">
                <a:solidFill>
                  <a:prstClr val="black"/>
                </a:solidFill>
              </a:rPr>
              <a:t>al mismo mes del año </a:t>
            </a:r>
            <a:r>
              <a:rPr lang="es-CL" sz="1400" dirty="0" smtClean="0">
                <a:solidFill>
                  <a:prstClr val="black"/>
                </a:solidFill>
              </a:rPr>
              <a:t>anterior e inferior  al  7,3% </a:t>
            </a:r>
            <a:r>
              <a:rPr lang="es-CL" sz="1400" dirty="0">
                <a:solidFill>
                  <a:prstClr val="black"/>
                </a:solidFill>
              </a:rPr>
              <a:t>logrado en el mes de </a:t>
            </a:r>
            <a:r>
              <a:rPr lang="es-CL" sz="1400" dirty="0" smtClean="0">
                <a:solidFill>
                  <a:prstClr val="black"/>
                </a:solidFill>
              </a:rPr>
              <a:t>MAYO </a:t>
            </a:r>
            <a:r>
              <a:rPr lang="es-CL" sz="1400" dirty="0" smtClean="0">
                <a:solidFill>
                  <a:prstClr val="black"/>
                </a:solidFill>
              </a:rPr>
              <a:t>de este mismo año. 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Con ello, la ejecución acumulada al mes de mayo totalizó $18.101 millones, equivalente a un 33,6% de avance, en línea con el comportamiento de la ejecución presupuestaria del año anterior.</a:t>
            </a:r>
            <a:endParaRPr lang="es-CL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r>
              <a:rPr lang="es-MX" sz="1400" dirty="0" smtClean="0">
                <a:solidFill>
                  <a:prstClr val="black"/>
                </a:solidFill>
              </a:rPr>
              <a:t>Al mes de mayo no se observaron nuevas modificaciones presupuestarias, manteniéndose las registradas en el mes de marzo que, vía decretos de modificación presupuestaria, incrementaron en $718 millones el presupuesto del presente año,, de los cuales $293 millones  se destinan a Prestaciones de Seguridad Social y $485 millones a Servicio de la Deuda, provenientes de operaciones de años anteriores, con una rebaja de $60 millones en Gastos en Personal.</a:t>
            </a: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MX" sz="1400" dirty="0" smtClean="0">
              <a:solidFill>
                <a:prstClr val="black"/>
              </a:solidFill>
            </a:endParaRPr>
          </a:p>
          <a:p>
            <a:pPr marL="285750" lvl="0" indent="-285750" algn="just">
              <a:spcBef>
                <a:spcPts val="0"/>
              </a:spcBef>
            </a:pPr>
            <a:endParaRPr lang="es-CL" sz="1400" dirty="0">
              <a:solidFill>
                <a:prstClr val="black"/>
              </a:solidFill>
            </a:endParaRPr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7877885"/>
              </p:ext>
            </p:extLst>
          </p:nvPr>
        </p:nvGraphicFramePr>
        <p:xfrm>
          <a:off x="2555776" y="4293096"/>
          <a:ext cx="374441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899592" y="579457"/>
            <a:ext cx="77255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55576" y="1429363"/>
            <a:ext cx="806489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/>
              <a:t>Principales hallazgos</a:t>
            </a:r>
            <a:endParaRPr lang="es-CL" sz="1600" b="1" dirty="0" smtClean="0"/>
          </a:p>
          <a:p>
            <a:pPr algn="just"/>
            <a:endParaRPr lang="es-CL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400" dirty="0" smtClean="0"/>
              <a:t>Para </a:t>
            </a:r>
            <a:r>
              <a:rPr lang="es-CL" sz="1400" dirty="0"/>
              <a:t>el año 2018, el Ministerio del Medio </a:t>
            </a:r>
            <a:r>
              <a:rPr lang="es-CL" sz="1400" dirty="0" smtClean="0"/>
              <a:t>Ambiente cuenta con un presupuesto de $53.923 millones, que se distribuyen en un 59% en Gastos en Personal, 21% en Bienes y Servicios de Consumo, 15% en Transferencias Corrientes y 4% en Adquisición de Activos No Financieros.</a:t>
            </a:r>
            <a:r>
              <a:rPr lang="es-CL" sz="1400" dirty="0">
                <a:solidFill>
                  <a:prstClr val="black"/>
                </a:solidFill>
              </a:rPr>
              <a:t> En cuanto a los Servicios, el 55% se destina a Subsecretaría, mientras que el 25% va a Servicio de Evaluación de Ambiental y 18% de Superintendencia de Medio Ambiente.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CL" sz="1400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2254112"/>
              </p:ext>
            </p:extLst>
          </p:nvPr>
        </p:nvGraphicFramePr>
        <p:xfrm>
          <a:off x="2915816" y="3212976"/>
          <a:ext cx="439248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1252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MAYO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3676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764704"/>
            <a:ext cx="712879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1" y="4509120"/>
            <a:ext cx="7200800" cy="360040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844824"/>
            <a:ext cx="712879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0C59F648-0334-4489-887F-923783703E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273269"/>
              </p:ext>
            </p:extLst>
          </p:nvPr>
        </p:nvGraphicFramePr>
        <p:xfrm>
          <a:off x="683568" y="2242938"/>
          <a:ext cx="7162799" cy="2066925"/>
        </p:xfrm>
        <a:graphic>
          <a:graphicData uri="http://schemas.openxmlformats.org/drawingml/2006/table">
            <a:tbl>
              <a:tblPr/>
              <a:tblGrid>
                <a:gridCol w="734646">
                  <a:extLst>
                    <a:ext uri="{9D8B030D-6E8A-4147-A177-3AD203B41FA5}">
                      <a16:colId xmlns:a16="http://schemas.microsoft.com/office/drawing/2014/main" xmlns="" val="932279511"/>
                    </a:ext>
                  </a:extLst>
                </a:gridCol>
                <a:gridCol w="2020277">
                  <a:extLst>
                    <a:ext uri="{9D8B030D-6E8A-4147-A177-3AD203B41FA5}">
                      <a16:colId xmlns:a16="http://schemas.microsoft.com/office/drawing/2014/main" xmlns="" val="473907724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877709811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188790977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281352214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63503560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606729259"/>
                    </a:ext>
                  </a:extLst>
                </a:gridCol>
                <a:gridCol w="734646">
                  <a:extLst>
                    <a:ext uri="{9D8B030D-6E8A-4147-A177-3AD203B41FA5}">
                      <a16:colId xmlns:a16="http://schemas.microsoft.com/office/drawing/2014/main" xmlns="" val="2634940364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915105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1405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53.923.799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54.642.304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18.101.939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8281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31.918.027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31.857.876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12.541.739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13330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85058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235924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8.378.076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1.897.292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786555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2.266.629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394.598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53586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485.049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9809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2" y="867489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 MINISTERIO DEL MEDIO AMBIENTE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11561" y="3717032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1" y="2000486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FCB80319-7229-412A-BF1F-BC5E28BFB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241388"/>
              </p:ext>
            </p:extLst>
          </p:nvPr>
        </p:nvGraphicFramePr>
        <p:xfrm>
          <a:off x="609673" y="2447127"/>
          <a:ext cx="7861298" cy="1066800"/>
        </p:xfrm>
        <a:graphic>
          <a:graphicData uri="http://schemas.openxmlformats.org/drawingml/2006/table">
            <a:tbl>
              <a:tblPr/>
              <a:tblGrid>
                <a:gridCol w="330067">
                  <a:extLst>
                    <a:ext uri="{9D8B030D-6E8A-4147-A177-3AD203B41FA5}">
                      <a16:colId xmlns:a16="http://schemas.microsoft.com/office/drawing/2014/main" xmlns="" val="2388985033"/>
                    </a:ext>
                  </a:extLst>
                </a:gridCol>
                <a:gridCol w="371325">
                  <a:extLst>
                    <a:ext uri="{9D8B030D-6E8A-4147-A177-3AD203B41FA5}">
                      <a16:colId xmlns:a16="http://schemas.microsoft.com/office/drawing/2014/main" xmlns="" val="2186526637"/>
                    </a:ext>
                  </a:extLst>
                </a:gridCol>
                <a:gridCol w="2589754">
                  <a:extLst>
                    <a:ext uri="{9D8B030D-6E8A-4147-A177-3AD203B41FA5}">
                      <a16:colId xmlns:a16="http://schemas.microsoft.com/office/drawing/2014/main" xmlns="" val="3653750113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609774556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2322181642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906402038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4275412775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3035921575"/>
                    </a:ext>
                  </a:extLst>
                </a:gridCol>
                <a:gridCol w="761692">
                  <a:extLst>
                    <a:ext uri="{9D8B030D-6E8A-4147-A177-3AD203B41FA5}">
                      <a16:colId xmlns:a16="http://schemas.microsoft.com/office/drawing/2014/main" xmlns="" val="528253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188173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361236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30.522.599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9.099.508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8429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Evaluación Ambiental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13.994.015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5.216.969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3863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Medio Ambiente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9.946.687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10.125.690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3.785.462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58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37865" y="6309320"/>
            <a:ext cx="74345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55577" y="548680"/>
            <a:ext cx="741682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01. PROGRAMA 01: SUBSECRETARÍA DEL MEDIO AMBIENTE 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72542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F9004D5B-7DA2-4051-A6A9-FEC945518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467540"/>
              </p:ext>
            </p:extLst>
          </p:nvPr>
        </p:nvGraphicFramePr>
        <p:xfrm>
          <a:off x="755576" y="1556792"/>
          <a:ext cx="7416825" cy="4620171"/>
        </p:xfrm>
        <a:graphic>
          <a:graphicData uri="http://schemas.openxmlformats.org/drawingml/2006/table">
            <a:tbl>
              <a:tblPr/>
              <a:tblGrid>
                <a:gridCol w="340435">
                  <a:extLst>
                    <a:ext uri="{9D8B030D-6E8A-4147-A177-3AD203B41FA5}">
                      <a16:colId xmlns:a16="http://schemas.microsoft.com/office/drawing/2014/main" xmlns="" val="1217664998"/>
                    </a:ext>
                  </a:extLst>
                </a:gridCol>
                <a:gridCol w="314247">
                  <a:extLst>
                    <a:ext uri="{9D8B030D-6E8A-4147-A177-3AD203B41FA5}">
                      <a16:colId xmlns:a16="http://schemas.microsoft.com/office/drawing/2014/main" xmlns="" val="4142704444"/>
                    </a:ext>
                  </a:extLst>
                </a:gridCol>
                <a:gridCol w="325886">
                  <a:extLst>
                    <a:ext uri="{9D8B030D-6E8A-4147-A177-3AD203B41FA5}">
                      <a16:colId xmlns:a16="http://schemas.microsoft.com/office/drawing/2014/main" xmlns="" val="2875402747"/>
                    </a:ext>
                  </a:extLst>
                </a:gridCol>
                <a:gridCol w="2246289">
                  <a:extLst>
                    <a:ext uri="{9D8B030D-6E8A-4147-A177-3AD203B41FA5}">
                      <a16:colId xmlns:a16="http://schemas.microsoft.com/office/drawing/2014/main" xmlns="" val="3931836053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1163276627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2131332279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2890373563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1681094256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4230044764"/>
                    </a:ext>
                  </a:extLst>
                </a:gridCol>
                <a:gridCol w="698328">
                  <a:extLst>
                    <a:ext uri="{9D8B030D-6E8A-4147-A177-3AD203B41FA5}">
                      <a16:colId xmlns:a16="http://schemas.microsoft.com/office/drawing/2014/main" xmlns="" val="646252058"/>
                    </a:ext>
                  </a:extLst>
                </a:gridCol>
              </a:tblGrid>
              <a:tr h="1375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9128548"/>
                  </a:ext>
                </a:extLst>
              </a:tr>
              <a:tr h="220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1135163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30.132.128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30.522.599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390.471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9.099.508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052128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15.068.439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15.008.288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-60.151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5.783.026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8821595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7.318.107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1.677.637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6887934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913321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293.607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6832283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6.155.468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1.353.298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52844913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1125799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168.961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702121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605425"/>
                  </a:ext>
                </a:extLst>
              </a:tr>
              <a:tr h="20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- CORFO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8185569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5.640.830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1.353.298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54042821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Protección Ambiental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942.867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716.977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48416714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Ambiental Municipal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166.355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5004252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Modelo de Pronóstico de Calidad del Aire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9876297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Calefacción Sustentable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4.089.248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547.045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8676974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Reciclaje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359.100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6684379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6085264"/>
                  </a:ext>
                </a:extLst>
              </a:tr>
              <a:tr h="20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Intergubernamental sobre Biodiversidad y Servicios de los Ecosistemas (IPBES)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6554968"/>
                  </a:ext>
                </a:extLst>
              </a:tr>
              <a:tr h="20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Medio Ambiente (PNUMA)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1814554"/>
                  </a:ext>
                </a:extLst>
              </a:tr>
              <a:tr h="2062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Cooperación y el Desarrollo Económico (OCDE)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9.343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049428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Wetlands International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12.029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0250603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1.589.114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127.532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2402564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42.805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51.000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30.814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355890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48844130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594.576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36.255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538776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511.431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503.236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-8.195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7.206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727572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424.251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48.185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2244846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7565403"/>
                  </a:ext>
                </a:extLst>
              </a:tr>
              <a:tr h="137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157.015 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158.015 </a:t>
                      </a:r>
                    </a:p>
                  </a:txBody>
                  <a:tcPr marL="6475" marR="6475" marT="64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75" marR="6475" marT="64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4284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4869160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51465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MAYO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25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. CAPÍTULO 02. PROGRAMA 01:  SERVICIO DE EVALUACIÓN AMBIENTAL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556792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8C807E2-79D7-4BC5-8924-B4309B73D6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085045"/>
              </p:ext>
            </p:extLst>
          </p:nvPr>
        </p:nvGraphicFramePr>
        <p:xfrm>
          <a:off x="557673" y="1923691"/>
          <a:ext cx="7886700" cy="2768727"/>
        </p:xfrm>
        <a:graphic>
          <a:graphicData uri="http://schemas.openxmlformats.org/drawingml/2006/table">
            <a:tbl>
              <a:tblPr/>
              <a:tblGrid>
                <a:gridCol w="251620">
                  <a:extLst>
                    <a:ext uri="{9D8B030D-6E8A-4147-A177-3AD203B41FA5}">
                      <a16:colId xmlns:a16="http://schemas.microsoft.com/office/drawing/2014/main" xmlns="" val="434934842"/>
                    </a:ext>
                  </a:extLst>
                </a:gridCol>
                <a:gridCol w="241135">
                  <a:extLst>
                    <a:ext uri="{9D8B030D-6E8A-4147-A177-3AD203B41FA5}">
                      <a16:colId xmlns:a16="http://schemas.microsoft.com/office/drawing/2014/main" xmlns="" val="310109812"/>
                    </a:ext>
                  </a:extLst>
                </a:gridCol>
                <a:gridCol w="243756">
                  <a:extLst>
                    <a:ext uri="{9D8B030D-6E8A-4147-A177-3AD203B41FA5}">
                      <a16:colId xmlns:a16="http://schemas.microsoft.com/office/drawing/2014/main" xmlns="" val="3414333556"/>
                    </a:ext>
                  </a:extLst>
                </a:gridCol>
                <a:gridCol w="3375895">
                  <a:extLst>
                    <a:ext uri="{9D8B030D-6E8A-4147-A177-3AD203B41FA5}">
                      <a16:colId xmlns:a16="http://schemas.microsoft.com/office/drawing/2014/main" xmlns="" val="404336564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433558242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2739955504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1786247695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1510929900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3314822425"/>
                    </a:ext>
                  </a:extLst>
                </a:gridCol>
                <a:gridCol w="629049">
                  <a:extLst>
                    <a:ext uri="{9D8B030D-6E8A-4147-A177-3AD203B41FA5}">
                      <a16:colId xmlns:a16="http://schemas.microsoft.com/office/drawing/2014/main" xmlns="" val="2354043929"/>
                    </a:ext>
                  </a:extLst>
                </a:gridCol>
              </a:tblGrid>
              <a:tr h="157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9081504"/>
                  </a:ext>
                </a:extLst>
              </a:tr>
              <a:tr h="2517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638195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13.844.984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13.994.015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5.216.969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12666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9.739.467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3.892.674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1966074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2.101.557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644.841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0095253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408.532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638722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1.656.312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408.532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592075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Procesos de Evaluación de Impacto Ambiental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946.928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264.563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5988562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Sistema SEIA Electrónico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709.384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143.969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325979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346.648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120.891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7580360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33.777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5412382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7.372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9032363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6.128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6765436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122.195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44.603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6181087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177.176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74.743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1719265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3443066"/>
                  </a:ext>
                </a:extLst>
              </a:tr>
              <a:tr h="157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149.031 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150.031 </a:t>
                      </a:r>
                    </a:p>
                  </a:txBody>
                  <a:tcPr marL="7866" marR="7866" marT="78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6" marR="7866" marT="78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6261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1549</Words>
  <Application>Microsoft Office PowerPoint</Application>
  <PresentationFormat>Presentación en pantalla (4:3)</PresentationFormat>
  <Paragraphs>826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1_Tema de Office</vt:lpstr>
      <vt:lpstr>Tema de Office</vt:lpstr>
      <vt:lpstr>Imagen de mapa de bits</vt:lpstr>
      <vt:lpstr>EJECUCIÓN PRESUPUESTARIA DE GASTOS ACUMULADA MAYO 2018 PARTIDA 25: MINISTERIO DE MEDIO AMBIENTE</vt:lpstr>
      <vt:lpstr>EJECUCIÓN PRESUPUESTARIA DE GASTOS ACUMULADA A MAYO DE 2018  PARTIDA 25 MINISTERIO DEL MEDIO AMBIENTE</vt:lpstr>
      <vt:lpstr>EJECUCIÓN PRESUPUESTARIA DE GASTOS ACUMULADA A MAYO DE 2018  PARTIDA 25 MINISTERIO DEL MEDIO AMBIENTE</vt:lpstr>
      <vt:lpstr>EJECUCIÓN PRESUPUESTARIA DE GASTOS A MAYO DE 2018  PARTIDA 25 MINISTERIO DEL MEDIO AMBIENTE</vt:lpstr>
      <vt:lpstr>COMPORTAMIENTO DE LA EJECUCIÓN DE GASTOS ACUMULADA A MAYO DE 2018  PARTIDA 25 MINISTERIO DEL MEDIO AMBIENTE</vt:lpstr>
      <vt:lpstr>EJECUCIÓN PRESUPUESTARIA DE GASTOS ACUMULADA A MAYO 2018  PARTIDA 25 MINISTERIO DEL MEDIO AMBIENTE</vt:lpstr>
      <vt:lpstr>EJECUCIÓN PRESUPUESTARIA DE GASTOS ACUMULADA A MAYO 2018  PARTIDA 25 MINISTERIO DEL MEDIO AMBIENTE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162</cp:revision>
  <cp:lastPrinted>2016-07-14T20:27:16Z</cp:lastPrinted>
  <dcterms:created xsi:type="dcterms:W3CDTF">2016-06-23T13:38:47Z</dcterms:created>
  <dcterms:modified xsi:type="dcterms:W3CDTF">2018-09-13T12:52:03Z</dcterms:modified>
</cp:coreProperties>
</file>