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3"/>
  </p:notesMasterIdLst>
  <p:handoutMasterIdLst>
    <p:handoutMasterId r:id="rId14"/>
  </p:handoutMasterIdLst>
  <p:sldIdLst>
    <p:sldId id="256" r:id="rId3"/>
    <p:sldId id="298" r:id="rId4"/>
    <p:sldId id="305" r:id="rId5"/>
    <p:sldId id="307" r:id="rId6"/>
    <p:sldId id="306" r:id="rId7"/>
    <p:sldId id="264" r:id="rId8"/>
    <p:sldId id="263" r:id="rId9"/>
    <p:sldId id="302" r:id="rId10"/>
    <p:sldId id="303" r:id="rId11"/>
    <p:sldId id="299" r:id="rId12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09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2" y="-6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4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'resumen partida'!$B$22:$B$25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ADQUISICIÓN DE ACTIVOS NO FINANCIEROS                                           </c:v>
                </c:pt>
              </c:strCache>
            </c:strRef>
          </c:cat>
          <c:val>
            <c:numRef>
              <c:f>'resumen partida'!$C$22:$C$25</c:f>
              <c:numCache>
                <c:formatCode>0.0%</c:formatCode>
                <c:ptCount val="4"/>
                <c:pt idx="0">
                  <c:v>0.59190983558113186</c:v>
                </c:pt>
                <c:pt idx="1">
                  <c:v>0.21063180285202088</c:v>
                </c:pt>
                <c:pt idx="2">
                  <c:v>0.15536880107427148</c:v>
                </c:pt>
                <c:pt idx="3">
                  <c:v>4.2033926430146362E-2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spPr>
    <a:ln>
      <a:solidFill>
        <a:sysClr val="windowText" lastClr="000000"/>
      </a:solidFill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1.202800346507526E-2"/>
                  <c:y val="-6.63585122486390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3.50529628652372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3334175188344017E-3"/>
                  <c:y val="-1.8518341712031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instituciones'!$C$9:$C$11</c:f>
              <c:strCache>
                <c:ptCount val="3"/>
                <c:pt idx="0">
                  <c:v>Subsecretaría del Medio Ambiente</c:v>
                </c:pt>
                <c:pt idx="1">
                  <c:v>Servicio de Evaluación Ambiental</c:v>
                </c:pt>
                <c:pt idx="2">
                  <c:v>Superintendencia del Medio Ambiente</c:v>
                </c:pt>
              </c:strCache>
            </c:strRef>
          </c:cat>
          <c:val>
            <c:numRef>
              <c:f>'resumen instituciones'!$D$9:$D$11</c:f>
              <c:numCache>
                <c:formatCode>0.0%</c:formatCode>
                <c:ptCount val="3"/>
                <c:pt idx="0">
                  <c:v>0.55879089676155791</c:v>
                </c:pt>
                <c:pt idx="1">
                  <c:v>0.25675090139698797</c:v>
                </c:pt>
                <c:pt idx="2">
                  <c:v>0.18445820184145409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2254464"/>
        <c:axId val="86971136"/>
        <c:axId val="0"/>
      </c:bar3DChart>
      <c:catAx>
        <c:axId val="1022544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86971136"/>
        <c:crosses val="autoZero"/>
        <c:auto val="1"/>
        <c:lblAlgn val="ctr"/>
        <c:lblOffset val="100"/>
        <c:noMultiLvlLbl val="0"/>
      </c:catAx>
      <c:valAx>
        <c:axId val="86971136"/>
        <c:scaling>
          <c:orientation val="minMax"/>
        </c:scaling>
        <c:delete val="0"/>
        <c:axPos val="l"/>
        <c:majorGridlines>
          <c:spPr>
            <a:ln>
              <a:solidFill>
                <a:sysClr val="windowText" lastClr="000000"/>
              </a:solidFill>
            </a:ln>
          </c:spPr>
        </c:majorGridlines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102254464"/>
        <c:crosses val="autoZero"/>
        <c:crossBetween val="between"/>
      </c:valAx>
    </c:plotArea>
    <c:plotVisOnly val="1"/>
    <c:dispBlanksAs val="gap"/>
    <c:showDLblsOverMax val="0"/>
  </c:chart>
  <c:spPr>
    <a:ln>
      <a:solidFill>
        <a:sysClr val="windowText" lastClr="000000"/>
      </a:solidFill>
    </a:ln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s-CL" sz="1400"/>
              <a:t>Ejecución Mensual</a:t>
            </a:r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8.5558398950131245E-2"/>
          <c:y val="5.0925925925925923E-2"/>
          <c:w val="0.87555271216097985"/>
          <c:h val="0.7499580781568970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'resumen partida'!$V$16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partida'!$W$15:$AA$15</c:f>
              <c:strCache>
                <c:ptCount val="5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</c:strCache>
            </c:strRef>
          </c:cat>
          <c:val>
            <c:numRef>
              <c:f>'resumen partida'!$W$16:$AA$16</c:f>
              <c:numCache>
                <c:formatCode>0.0%</c:formatCode>
                <c:ptCount val="5"/>
                <c:pt idx="0">
                  <c:v>5.4622252095353138E-2</c:v>
                </c:pt>
                <c:pt idx="1">
                  <c:v>6.0519176705306273E-2</c:v>
                </c:pt>
                <c:pt idx="2">
                  <c:v>8.1569363771360481E-2</c:v>
                </c:pt>
                <c:pt idx="3">
                  <c:v>6.8299457336850916E-2</c:v>
                </c:pt>
                <c:pt idx="4">
                  <c:v>9.9495709275761735E-2</c:v>
                </c:pt>
              </c:numCache>
            </c:numRef>
          </c:val>
        </c:ser>
        <c:ser>
          <c:idx val="1"/>
          <c:order val="1"/>
          <c:tx>
            <c:strRef>
              <c:f>'resumen partida'!$V$17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partida'!$W$15:$AA$15</c:f>
              <c:strCache>
                <c:ptCount val="5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</c:strCache>
            </c:strRef>
          </c:cat>
          <c:val>
            <c:numRef>
              <c:f>'resumen partida'!$W$17:$AA$17</c:f>
              <c:numCache>
                <c:formatCode>0.0%</c:formatCode>
                <c:ptCount val="5"/>
                <c:pt idx="0">
                  <c:v>5.4198481082536491E-2</c:v>
                </c:pt>
                <c:pt idx="1">
                  <c:v>5.2181356881031322E-2</c:v>
                </c:pt>
                <c:pt idx="2">
                  <c:v>8.9297028200850614E-2</c:v>
                </c:pt>
                <c:pt idx="3">
                  <c:v>7.2750308263703753E-2</c:v>
                </c:pt>
                <c:pt idx="4">
                  <c:v>6.7267627045342268E-2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401536"/>
        <c:axId val="100403072"/>
      </c:barChart>
      <c:catAx>
        <c:axId val="1004015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100403072"/>
        <c:crosses val="autoZero"/>
        <c:auto val="1"/>
        <c:lblAlgn val="ctr"/>
        <c:lblOffset val="100"/>
        <c:noMultiLvlLbl val="0"/>
      </c:catAx>
      <c:valAx>
        <c:axId val="100403072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10040153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s-CL" sz="1400"/>
              <a:t>Ejecución Acumulada</a:t>
            </a:r>
          </a:p>
        </c:rich>
      </c:tx>
      <c:layout/>
      <c:overlay val="1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'resumen partida'!$AI$16</c:f>
              <c:strCache>
                <c:ptCount val="1"/>
                <c:pt idx="0">
                  <c:v>2017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7.2222222222222215E-2"/>
                  <c:y val="-4.16666666666667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9.4444444444444442E-2"/>
                  <c:y val="-3.24074074074073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9.166666666666666E-2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"/>
                  <c:y val="-4.16666666666667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10833333333333334"/>
                  <c:y val="-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partida'!$AJ$15:$AN$15</c:f>
              <c:strCache>
                <c:ptCount val="5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</c:strCache>
            </c:strRef>
          </c:cat>
          <c:val>
            <c:numRef>
              <c:f>'resumen partida'!$AJ$16:$AN$16</c:f>
              <c:numCache>
                <c:formatCode>0.0%</c:formatCode>
                <c:ptCount val="5"/>
                <c:pt idx="0">
                  <c:v>5.4622252095353138E-2</c:v>
                </c:pt>
                <c:pt idx="1">
                  <c:v>0.1151414288006594</c:v>
                </c:pt>
                <c:pt idx="2">
                  <c:v>0.1967107925720199</c:v>
                </c:pt>
                <c:pt idx="3">
                  <c:v>0.26501024990887079</c:v>
                </c:pt>
                <c:pt idx="4">
                  <c:v>0.36450595918463252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'resumen partida'!$AI$17</c:f>
              <c:strCache>
                <c:ptCount val="1"/>
                <c:pt idx="0">
                  <c:v>2018</c:v>
                </c:pt>
              </c:strCache>
            </c:strRef>
          </c:tx>
          <c:marker>
            <c:symbol val="none"/>
          </c:marker>
          <c:dLbls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partida'!$AJ$15:$AN$15</c:f>
              <c:strCache>
                <c:ptCount val="5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</c:strCache>
            </c:strRef>
          </c:cat>
          <c:val>
            <c:numRef>
              <c:f>'resumen partida'!$AJ$17:$AN$17</c:f>
              <c:numCache>
                <c:formatCode>0.0%</c:formatCode>
                <c:ptCount val="5"/>
                <c:pt idx="0">
                  <c:v>5.4198481082536491E-2</c:v>
                </c:pt>
                <c:pt idx="1">
                  <c:v>0.10637983796356781</c:v>
                </c:pt>
                <c:pt idx="2">
                  <c:v>0.19567686616441843</c:v>
                </c:pt>
                <c:pt idx="3">
                  <c:v>0.26842717442812219</c:v>
                </c:pt>
                <c:pt idx="4">
                  <c:v>0.33569480147346442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61408"/>
        <c:axId val="4962944"/>
      </c:lineChart>
      <c:catAx>
        <c:axId val="49614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962944"/>
        <c:crosses val="autoZero"/>
        <c:auto val="1"/>
        <c:lblAlgn val="ctr"/>
        <c:lblOffset val="100"/>
        <c:noMultiLvlLbl val="0"/>
      </c:catAx>
      <c:valAx>
        <c:axId val="4962944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96140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13-09-2018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13-09-2018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13-09-2018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13-09-2018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13-09-2018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13-09-2018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13-09-2018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13-09-2018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13-09-2018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13-09-2018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13-09-2018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13-09-2018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13-09-2018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13-09-2018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13-09-2018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13-09-2018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39" name="Picture 191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3700" y="0"/>
            <a:ext cx="36703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MAYO 2018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25: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MEDIO AMBIENTE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 smtClean="0"/>
              <a:t>Valparaíso, julio </a:t>
            </a:r>
            <a:r>
              <a:rPr lang="es-CL" sz="1200" dirty="0"/>
              <a:t>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28" name="Picture 1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48680"/>
            <a:ext cx="4219602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3568" y="5877272"/>
            <a:ext cx="7370388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83568" y="764704"/>
            <a:ext cx="786956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MAYO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03. PROGRAMA 01: SUPERINTENDENCIA DEL MEDIO AMBIENTE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90872" y="1844824"/>
            <a:ext cx="786956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33C090B0-9E54-48F9-9D19-B0C6CB9922EB}"/>
              </a:ext>
            </a:extLst>
          </p:cNvPr>
          <p:cNvGraphicFramePr>
            <a:graphicFrameLocks noGrp="1"/>
          </p:cNvGraphicFramePr>
          <p:nvPr/>
        </p:nvGraphicFramePr>
        <p:xfrm>
          <a:off x="628651" y="2252178"/>
          <a:ext cx="7886698" cy="3498232"/>
        </p:xfrm>
        <a:graphic>
          <a:graphicData uri="http://schemas.openxmlformats.org/drawingml/2006/table">
            <a:tbl>
              <a:tblPr/>
              <a:tblGrid>
                <a:gridCol w="366604">
                  <a:extLst>
                    <a:ext uri="{9D8B030D-6E8A-4147-A177-3AD203B41FA5}">
                      <a16:colId xmlns:a16="http://schemas.microsoft.com/office/drawing/2014/main" xmlns="" val="2904266300"/>
                    </a:ext>
                  </a:extLst>
                </a:gridCol>
                <a:gridCol w="338405">
                  <a:extLst>
                    <a:ext uri="{9D8B030D-6E8A-4147-A177-3AD203B41FA5}">
                      <a16:colId xmlns:a16="http://schemas.microsoft.com/office/drawing/2014/main" xmlns="" val="1447704832"/>
                    </a:ext>
                  </a:extLst>
                </a:gridCol>
                <a:gridCol w="350938">
                  <a:extLst>
                    <a:ext uri="{9D8B030D-6E8A-4147-A177-3AD203B41FA5}">
                      <a16:colId xmlns:a16="http://schemas.microsoft.com/office/drawing/2014/main" xmlns="" val="4144532795"/>
                    </a:ext>
                  </a:extLst>
                </a:gridCol>
                <a:gridCol w="2318697">
                  <a:extLst>
                    <a:ext uri="{9D8B030D-6E8A-4147-A177-3AD203B41FA5}">
                      <a16:colId xmlns:a16="http://schemas.microsoft.com/office/drawing/2014/main" xmlns="" val="139387591"/>
                    </a:ext>
                  </a:extLst>
                </a:gridCol>
                <a:gridCol w="752009">
                  <a:extLst>
                    <a:ext uri="{9D8B030D-6E8A-4147-A177-3AD203B41FA5}">
                      <a16:colId xmlns:a16="http://schemas.microsoft.com/office/drawing/2014/main" xmlns="" val="3019698863"/>
                    </a:ext>
                  </a:extLst>
                </a:gridCol>
                <a:gridCol w="752009">
                  <a:extLst>
                    <a:ext uri="{9D8B030D-6E8A-4147-A177-3AD203B41FA5}">
                      <a16:colId xmlns:a16="http://schemas.microsoft.com/office/drawing/2014/main" xmlns="" val="2005866313"/>
                    </a:ext>
                  </a:extLst>
                </a:gridCol>
                <a:gridCol w="752009">
                  <a:extLst>
                    <a:ext uri="{9D8B030D-6E8A-4147-A177-3AD203B41FA5}">
                      <a16:colId xmlns:a16="http://schemas.microsoft.com/office/drawing/2014/main" xmlns="" val="1039463091"/>
                    </a:ext>
                  </a:extLst>
                </a:gridCol>
                <a:gridCol w="752009">
                  <a:extLst>
                    <a:ext uri="{9D8B030D-6E8A-4147-A177-3AD203B41FA5}">
                      <a16:colId xmlns:a16="http://schemas.microsoft.com/office/drawing/2014/main" xmlns="" val="2331071709"/>
                    </a:ext>
                  </a:extLst>
                </a:gridCol>
                <a:gridCol w="752009">
                  <a:extLst>
                    <a:ext uri="{9D8B030D-6E8A-4147-A177-3AD203B41FA5}">
                      <a16:colId xmlns:a16="http://schemas.microsoft.com/office/drawing/2014/main" xmlns="" val="4263050415"/>
                    </a:ext>
                  </a:extLst>
                </a:gridCol>
                <a:gridCol w="752009">
                  <a:extLst>
                    <a:ext uri="{9D8B030D-6E8A-4147-A177-3AD203B41FA5}">
                      <a16:colId xmlns:a16="http://schemas.microsoft.com/office/drawing/2014/main" xmlns="" val="3088119673"/>
                    </a:ext>
                  </a:extLst>
                </a:gridCol>
              </a:tblGrid>
              <a:tr h="1880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97529641"/>
                  </a:ext>
                </a:extLst>
              </a:tr>
              <a:tr h="3009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84627722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9.946.687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10.125.690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179.003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3.785.462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24143249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7.110.121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7.110.121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2.866.039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63819147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1.938.403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1.938.403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436.871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61346877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20.912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34459745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20.912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4538051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566.296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566.296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135.462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09513182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566.296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566.296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135.462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77511867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Fiscalización Ambiental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566.296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566.296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135.462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91486526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330.867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330.867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146.175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19209568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20.079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20.079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87478783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6.935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6.935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6.190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89,3%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89,3%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00852622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44.292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44.292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86554295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87.635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87.635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42.973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6067984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171.926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171.926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95.238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672572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180.003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179.003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180.003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8244340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180.003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179.003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180.003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346491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9592" y="579457"/>
            <a:ext cx="772554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MAYO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sp>
        <p:nvSpPr>
          <p:cNvPr id="7" name="2 Marcador de contenido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328592"/>
          </a:xfrm>
        </p:spPr>
        <p:txBody>
          <a:bodyPr/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es-MX" sz="1600" b="1" dirty="0" smtClean="0">
                <a:solidFill>
                  <a:prstClr val="black"/>
                </a:solidFill>
              </a:rPr>
              <a:t>Principales hallazgos</a:t>
            </a:r>
            <a:endParaRPr lang="es-CL" sz="1600" b="1" dirty="0" smtClean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CL" sz="1400" dirty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r>
              <a:rPr lang="es-CL" sz="1400" dirty="0" smtClean="0">
                <a:solidFill>
                  <a:prstClr val="black"/>
                </a:solidFill>
              </a:rPr>
              <a:t>La </a:t>
            </a:r>
            <a:r>
              <a:rPr lang="es-CL" sz="1400" dirty="0">
                <a:solidFill>
                  <a:prstClr val="black"/>
                </a:solidFill>
              </a:rPr>
              <a:t>ejecución el mes de </a:t>
            </a:r>
            <a:r>
              <a:rPr lang="es-CL" sz="1400" dirty="0" smtClean="0">
                <a:solidFill>
                  <a:prstClr val="black"/>
                </a:solidFill>
              </a:rPr>
              <a:t>mayo ascendió </a:t>
            </a:r>
            <a:r>
              <a:rPr lang="es-CL" sz="1400" dirty="0">
                <a:solidFill>
                  <a:prstClr val="black"/>
                </a:solidFill>
              </a:rPr>
              <a:t>a </a:t>
            </a:r>
            <a:r>
              <a:rPr lang="es-CL" sz="1400" dirty="0" smtClean="0">
                <a:solidFill>
                  <a:prstClr val="black"/>
                </a:solidFill>
              </a:rPr>
              <a:t>$3.627 </a:t>
            </a:r>
            <a:r>
              <a:rPr lang="es-CL" sz="1400" dirty="0">
                <a:solidFill>
                  <a:prstClr val="black"/>
                </a:solidFill>
              </a:rPr>
              <a:t>millones, equivalente a un </a:t>
            </a:r>
            <a:r>
              <a:rPr lang="es-CL" sz="1400" dirty="0" smtClean="0">
                <a:solidFill>
                  <a:prstClr val="black"/>
                </a:solidFill>
              </a:rPr>
              <a:t>6,7%, inferior al 9,9% registrado </a:t>
            </a:r>
            <a:r>
              <a:rPr lang="es-CL" sz="1400" dirty="0">
                <a:solidFill>
                  <a:prstClr val="black"/>
                </a:solidFill>
              </a:rPr>
              <a:t>al mismo mes del año </a:t>
            </a:r>
            <a:r>
              <a:rPr lang="es-CL" sz="1400" dirty="0" smtClean="0">
                <a:solidFill>
                  <a:prstClr val="black"/>
                </a:solidFill>
              </a:rPr>
              <a:t>anterior e inferior  al  7,3% </a:t>
            </a:r>
            <a:r>
              <a:rPr lang="es-CL" sz="1400" dirty="0">
                <a:solidFill>
                  <a:prstClr val="black"/>
                </a:solidFill>
              </a:rPr>
              <a:t>logrado en el mes de </a:t>
            </a:r>
            <a:r>
              <a:rPr lang="es-CL" sz="1400" dirty="0" smtClean="0">
                <a:solidFill>
                  <a:prstClr val="black"/>
                </a:solidFill>
              </a:rPr>
              <a:t>MAYO </a:t>
            </a:r>
            <a:r>
              <a:rPr lang="es-CL" sz="1400" dirty="0" smtClean="0">
                <a:solidFill>
                  <a:prstClr val="black"/>
                </a:solidFill>
              </a:rPr>
              <a:t>de este mismo año. </a:t>
            </a:r>
          </a:p>
          <a:p>
            <a:pPr marL="285750" lvl="0" indent="-285750" algn="just">
              <a:spcBef>
                <a:spcPts val="0"/>
              </a:spcBef>
            </a:pPr>
            <a:endParaRPr lang="es-MX" sz="1400" dirty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r>
              <a:rPr lang="es-MX" sz="1400" dirty="0" smtClean="0">
                <a:solidFill>
                  <a:prstClr val="black"/>
                </a:solidFill>
              </a:rPr>
              <a:t>Con ello, la ejecución acumulada al mes de mayo totalizó $18.101 millones, equivalente a un 33,6% de avance, en línea con el comportamiento de la ejecución presupuestaria del año anterior.</a:t>
            </a:r>
            <a:endParaRPr lang="es-CL" sz="1400" dirty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MX" sz="1400" dirty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r>
              <a:rPr lang="es-MX" sz="1400" dirty="0" smtClean="0">
                <a:solidFill>
                  <a:prstClr val="black"/>
                </a:solidFill>
              </a:rPr>
              <a:t>Al mes de mayo no se observaron nuevas modificaciones presupuestarias, manteniéndose las registradas en el mes de marzo que, vía decretos de modificación presupuestaria, incrementaron en $718 millones el presupuesto del presente año,, de los cuales $293 millones  se destinan a Prestaciones de Seguridad Social y $485 millones a Servicio de la Deuda, provenientes de operaciones de años anteriores, con una rebaja de $60 millones en Gastos en Personal.</a:t>
            </a:r>
          </a:p>
          <a:p>
            <a:pPr marL="285750" lvl="0" indent="-285750" algn="just">
              <a:spcBef>
                <a:spcPts val="0"/>
              </a:spcBef>
            </a:pPr>
            <a:endParaRPr lang="es-MX" sz="1400" dirty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MX" sz="1400" dirty="0" smtClean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MX" sz="1400" dirty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MX" sz="1400" dirty="0" smtClean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MX" sz="1400" dirty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MX" sz="1400" dirty="0" smtClean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MX" sz="1400" dirty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MX" sz="1400" dirty="0" smtClean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MX" sz="1400" dirty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MX" sz="1400" dirty="0" smtClean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CL" sz="1400" dirty="0">
              <a:solidFill>
                <a:prstClr val="black"/>
              </a:solidFill>
            </a:endParaRPr>
          </a:p>
        </p:txBody>
      </p:sp>
      <p:graphicFrame>
        <p:nvGraphicFramePr>
          <p:cNvPr id="8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7877885"/>
              </p:ext>
            </p:extLst>
          </p:nvPr>
        </p:nvGraphicFramePr>
        <p:xfrm>
          <a:off x="2555776" y="4293096"/>
          <a:ext cx="3744416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899592" y="579457"/>
            <a:ext cx="772554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MAYO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755576" y="1429363"/>
            <a:ext cx="8064896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600" b="1" dirty="0" smtClean="0"/>
              <a:t>Principales hallazgos</a:t>
            </a:r>
            <a:endParaRPr lang="es-CL" sz="1600" b="1" dirty="0" smtClean="0"/>
          </a:p>
          <a:p>
            <a:pPr algn="just"/>
            <a:endParaRPr lang="es-CL" sz="1400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s-CL" sz="1400" dirty="0" smtClean="0"/>
              <a:t>Para </a:t>
            </a:r>
            <a:r>
              <a:rPr lang="es-CL" sz="1400" dirty="0"/>
              <a:t>el año 2018, el Ministerio del Medio </a:t>
            </a:r>
            <a:r>
              <a:rPr lang="es-CL" sz="1400" dirty="0" smtClean="0"/>
              <a:t>Ambiente cuenta con un presupuesto de $53.923 millones, que se distribuyen en un 59% en Gastos en Personal, 21% en Bienes y Servicios de Consumo, 15% en Transferencias Corrientes y 4% en Adquisición de Activos No Financieros.</a:t>
            </a:r>
            <a:r>
              <a:rPr lang="es-CL" sz="1400" dirty="0">
                <a:solidFill>
                  <a:prstClr val="black"/>
                </a:solidFill>
              </a:rPr>
              <a:t> En cuanto a los Servicios, el 55% se destina a Subsecretaría, mientras que el 25% va a Servicio de Evaluación de Ambiental y 18% de Superintendencia de Medio Ambiente.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CL" sz="1400" dirty="0" smtClean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 smtClean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 smtClean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 smtClean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 smtClean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 smtClean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 smtClean="0"/>
          </a:p>
          <a:p>
            <a:pPr marL="285750" indent="-285750" algn="just">
              <a:buFont typeface="Arial" pitchFamily="34" charset="0"/>
              <a:buChar char="•"/>
            </a:pPr>
            <a:endParaRPr lang="es-CL" sz="1400" dirty="0" smtClean="0"/>
          </a:p>
          <a:p>
            <a:pPr marL="285750" indent="-285750" algn="just">
              <a:buFont typeface="Arial" pitchFamily="34" charset="0"/>
              <a:buChar char="•"/>
            </a:pPr>
            <a:endParaRPr lang="es-CL" sz="1400" dirty="0"/>
          </a:p>
        </p:txBody>
      </p:sp>
      <p:graphicFrame>
        <p:nvGraphicFramePr>
          <p:cNvPr id="8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2254112"/>
              </p:ext>
            </p:extLst>
          </p:nvPr>
        </p:nvGraphicFramePr>
        <p:xfrm>
          <a:off x="2915816" y="3212976"/>
          <a:ext cx="4392488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01252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MAYO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1 Gráfic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99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2 Gráfic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43676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764704"/>
            <a:ext cx="712879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MAYO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61" y="4509120"/>
            <a:ext cx="7200800" cy="360040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83568" y="1844824"/>
            <a:ext cx="7128792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xmlns="" id="{0C59F648-0334-4489-887F-923783703E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5273269"/>
              </p:ext>
            </p:extLst>
          </p:nvPr>
        </p:nvGraphicFramePr>
        <p:xfrm>
          <a:off x="683568" y="2242938"/>
          <a:ext cx="7162799" cy="2066925"/>
        </p:xfrm>
        <a:graphic>
          <a:graphicData uri="http://schemas.openxmlformats.org/drawingml/2006/table">
            <a:tbl>
              <a:tblPr/>
              <a:tblGrid>
                <a:gridCol w="734646">
                  <a:extLst>
                    <a:ext uri="{9D8B030D-6E8A-4147-A177-3AD203B41FA5}">
                      <a16:colId xmlns:a16="http://schemas.microsoft.com/office/drawing/2014/main" xmlns="" val="932279511"/>
                    </a:ext>
                  </a:extLst>
                </a:gridCol>
                <a:gridCol w="2020277">
                  <a:extLst>
                    <a:ext uri="{9D8B030D-6E8A-4147-A177-3AD203B41FA5}">
                      <a16:colId xmlns:a16="http://schemas.microsoft.com/office/drawing/2014/main" xmlns="" val="473907724"/>
                    </a:ext>
                  </a:extLst>
                </a:gridCol>
                <a:gridCol w="734646">
                  <a:extLst>
                    <a:ext uri="{9D8B030D-6E8A-4147-A177-3AD203B41FA5}">
                      <a16:colId xmlns:a16="http://schemas.microsoft.com/office/drawing/2014/main" xmlns="" val="2877709811"/>
                    </a:ext>
                  </a:extLst>
                </a:gridCol>
                <a:gridCol w="734646">
                  <a:extLst>
                    <a:ext uri="{9D8B030D-6E8A-4147-A177-3AD203B41FA5}">
                      <a16:colId xmlns:a16="http://schemas.microsoft.com/office/drawing/2014/main" xmlns="" val="188790977"/>
                    </a:ext>
                  </a:extLst>
                </a:gridCol>
                <a:gridCol w="734646">
                  <a:extLst>
                    <a:ext uri="{9D8B030D-6E8A-4147-A177-3AD203B41FA5}">
                      <a16:colId xmlns:a16="http://schemas.microsoft.com/office/drawing/2014/main" xmlns="" val="2281352214"/>
                    </a:ext>
                  </a:extLst>
                </a:gridCol>
                <a:gridCol w="734646">
                  <a:extLst>
                    <a:ext uri="{9D8B030D-6E8A-4147-A177-3AD203B41FA5}">
                      <a16:colId xmlns:a16="http://schemas.microsoft.com/office/drawing/2014/main" xmlns="" val="263503560"/>
                    </a:ext>
                  </a:extLst>
                </a:gridCol>
                <a:gridCol w="734646">
                  <a:extLst>
                    <a:ext uri="{9D8B030D-6E8A-4147-A177-3AD203B41FA5}">
                      <a16:colId xmlns:a16="http://schemas.microsoft.com/office/drawing/2014/main" xmlns="" val="2606729259"/>
                    </a:ext>
                  </a:extLst>
                </a:gridCol>
                <a:gridCol w="734646">
                  <a:extLst>
                    <a:ext uri="{9D8B030D-6E8A-4147-A177-3AD203B41FA5}">
                      <a16:colId xmlns:a16="http://schemas.microsoft.com/office/drawing/2014/main" xmlns="" val="2634940364"/>
                    </a:ext>
                  </a:extLst>
                </a:gridCol>
              </a:tblGrid>
              <a:tr h="1905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4915105"/>
                  </a:ext>
                </a:extLst>
              </a:tr>
              <a:tr h="30480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714057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53.923.799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54.642.304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718.505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18.101.939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582815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31.918.027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31.857.876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-60.151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12.541.739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813330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11.358.067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11.358.067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2.759.349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7850585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293.607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293.607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52359249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8.378.076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8.378.076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1.897.292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77865559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2.266.629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2.266.629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394.598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053586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488.049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485.049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488.049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198090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2" y="867489"/>
            <a:ext cx="777686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MAYO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611561" y="3717032"/>
            <a:ext cx="7776864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1" y="2000486"/>
            <a:ext cx="7776864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xmlns="" id="{FCB80319-7229-412A-BF1F-BC5E28BFB4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2241388"/>
              </p:ext>
            </p:extLst>
          </p:nvPr>
        </p:nvGraphicFramePr>
        <p:xfrm>
          <a:off x="609673" y="2447127"/>
          <a:ext cx="7861298" cy="1066800"/>
        </p:xfrm>
        <a:graphic>
          <a:graphicData uri="http://schemas.openxmlformats.org/drawingml/2006/table">
            <a:tbl>
              <a:tblPr/>
              <a:tblGrid>
                <a:gridCol w="330067">
                  <a:extLst>
                    <a:ext uri="{9D8B030D-6E8A-4147-A177-3AD203B41FA5}">
                      <a16:colId xmlns:a16="http://schemas.microsoft.com/office/drawing/2014/main" xmlns="" val="2388985033"/>
                    </a:ext>
                  </a:extLst>
                </a:gridCol>
                <a:gridCol w="371325">
                  <a:extLst>
                    <a:ext uri="{9D8B030D-6E8A-4147-A177-3AD203B41FA5}">
                      <a16:colId xmlns:a16="http://schemas.microsoft.com/office/drawing/2014/main" xmlns="" val="2186526637"/>
                    </a:ext>
                  </a:extLst>
                </a:gridCol>
                <a:gridCol w="2589754">
                  <a:extLst>
                    <a:ext uri="{9D8B030D-6E8A-4147-A177-3AD203B41FA5}">
                      <a16:colId xmlns:a16="http://schemas.microsoft.com/office/drawing/2014/main" xmlns="" val="3653750113"/>
                    </a:ext>
                  </a:extLst>
                </a:gridCol>
                <a:gridCol w="761692">
                  <a:extLst>
                    <a:ext uri="{9D8B030D-6E8A-4147-A177-3AD203B41FA5}">
                      <a16:colId xmlns:a16="http://schemas.microsoft.com/office/drawing/2014/main" xmlns="" val="609774556"/>
                    </a:ext>
                  </a:extLst>
                </a:gridCol>
                <a:gridCol w="761692">
                  <a:extLst>
                    <a:ext uri="{9D8B030D-6E8A-4147-A177-3AD203B41FA5}">
                      <a16:colId xmlns:a16="http://schemas.microsoft.com/office/drawing/2014/main" xmlns="" val="2322181642"/>
                    </a:ext>
                  </a:extLst>
                </a:gridCol>
                <a:gridCol w="761692">
                  <a:extLst>
                    <a:ext uri="{9D8B030D-6E8A-4147-A177-3AD203B41FA5}">
                      <a16:colId xmlns:a16="http://schemas.microsoft.com/office/drawing/2014/main" xmlns="" val="906402038"/>
                    </a:ext>
                  </a:extLst>
                </a:gridCol>
                <a:gridCol w="761692">
                  <a:extLst>
                    <a:ext uri="{9D8B030D-6E8A-4147-A177-3AD203B41FA5}">
                      <a16:colId xmlns:a16="http://schemas.microsoft.com/office/drawing/2014/main" xmlns="" val="4275412775"/>
                    </a:ext>
                  </a:extLst>
                </a:gridCol>
                <a:gridCol w="761692">
                  <a:extLst>
                    <a:ext uri="{9D8B030D-6E8A-4147-A177-3AD203B41FA5}">
                      <a16:colId xmlns:a16="http://schemas.microsoft.com/office/drawing/2014/main" xmlns="" val="3035921575"/>
                    </a:ext>
                  </a:extLst>
                </a:gridCol>
                <a:gridCol w="761692">
                  <a:extLst>
                    <a:ext uri="{9D8B030D-6E8A-4147-A177-3AD203B41FA5}">
                      <a16:colId xmlns:a16="http://schemas.microsoft.com/office/drawing/2014/main" xmlns="" val="5282530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9188173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361236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Medio Ambiente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30.132.128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30.522.599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390.471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9.099.508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884294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Evaluación Ambiental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13.844.984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13.994.015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149.031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5.216.969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4386383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del Medio Ambiente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9.946.687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10.125.690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179.003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3.785.462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858579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37865" y="6309320"/>
            <a:ext cx="7434535" cy="293117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755577" y="548680"/>
            <a:ext cx="741682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MAYO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 CAPÍTULO 01. PROGRAMA 01: SUBSECRETARÍA DEL MEDIO AMBIENTE 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272542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F9004D5B-7DA2-4051-A6A9-FEC9455185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6467540"/>
              </p:ext>
            </p:extLst>
          </p:nvPr>
        </p:nvGraphicFramePr>
        <p:xfrm>
          <a:off x="755576" y="1556792"/>
          <a:ext cx="7416825" cy="4620171"/>
        </p:xfrm>
        <a:graphic>
          <a:graphicData uri="http://schemas.openxmlformats.org/drawingml/2006/table">
            <a:tbl>
              <a:tblPr/>
              <a:tblGrid>
                <a:gridCol w="340435">
                  <a:extLst>
                    <a:ext uri="{9D8B030D-6E8A-4147-A177-3AD203B41FA5}">
                      <a16:colId xmlns:a16="http://schemas.microsoft.com/office/drawing/2014/main" xmlns="" val="1217664998"/>
                    </a:ext>
                  </a:extLst>
                </a:gridCol>
                <a:gridCol w="314247">
                  <a:extLst>
                    <a:ext uri="{9D8B030D-6E8A-4147-A177-3AD203B41FA5}">
                      <a16:colId xmlns:a16="http://schemas.microsoft.com/office/drawing/2014/main" xmlns="" val="4142704444"/>
                    </a:ext>
                  </a:extLst>
                </a:gridCol>
                <a:gridCol w="325886">
                  <a:extLst>
                    <a:ext uri="{9D8B030D-6E8A-4147-A177-3AD203B41FA5}">
                      <a16:colId xmlns:a16="http://schemas.microsoft.com/office/drawing/2014/main" xmlns="" val="2875402747"/>
                    </a:ext>
                  </a:extLst>
                </a:gridCol>
                <a:gridCol w="2246289">
                  <a:extLst>
                    <a:ext uri="{9D8B030D-6E8A-4147-A177-3AD203B41FA5}">
                      <a16:colId xmlns:a16="http://schemas.microsoft.com/office/drawing/2014/main" xmlns="" val="3931836053"/>
                    </a:ext>
                  </a:extLst>
                </a:gridCol>
                <a:gridCol w="698328">
                  <a:extLst>
                    <a:ext uri="{9D8B030D-6E8A-4147-A177-3AD203B41FA5}">
                      <a16:colId xmlns:a16="http://schemas.microsoft.com/office/drawing/2014/main" xmlns="" val="1163276627"/>
                    </a:ext>
                  </a:extLst>
                </a:gridCol>
                <a:gridCol w="698328">
                  <a:extLst>
                    <a:ext uri="{9D8B030D-6E8A-4147-A177-3AD203B41FA5}">
                      <a16:colId xmlns:a16="http://schemas.microsoft.com/office/drawing/2014/main" xmlns="" val="2131332279"/>
                    </a:ext>
                  </a:extLst>
                </a:gridCol>
                <a:gridCol w="698328">
                  <a:extLst>
                    <a:ext uri="{9D8B030D-6E8A-4147-A177-3AD203B41FA5}">
                      <a16:colId xmlns:a16="http://schemas.microsoft.com/office/drawing/2014/main" xmlns="" val="2890373563"/>
                    </a:ext>
                  </a:extLst>
                </a:gridCol>
                <a:gridCol w="698328">
                  <a:extLst>
                    <a:ext uri="{9D8B030D-6E8A-4147-A177-3AD203B41FA5}">
                      <a16:colId xmlns:a16="http://schemas.microsoft.com/office/drawing/2014/main" xmlns="" val="1681094256"/>
                    </a:ext>
                  </a:extLst>
                </a:gridCol>
                <a:gridCol w="698328">
                  <a:extLst>
                    <a:ext uri="{9D8B030D-6E8A-4147-A177-3AD203B41FA5}">
                      <a16:colId xmlns:a16="http://schemas.microsoft.com/office/drawing/2014/main" xmlns="" val="4230044764"/>
                    </a:ext>
                  </a:extLst>
                </a:gridCol>
                <a:gridCol w="698328">
                  <a:extLst>
                    <a:ext uri="{9D8B030D-6E8A-4147-A177-3AD203B41FA5}">
                      <a16:colId xmlns:a16="http://schemas.microsoft.com/office/drawing/2014/main" xmlns="" val="646252058"/>
                    </a:ext>
                  </a:extLst>
                </a:gridCol>
              </a:tblGrid>
              <a:tr h="1375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99128548"/>
                  </a:ext>
                </a:extLst>
              </a:tr>
              <a:tr h="2200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01135163"/>
                  </a:ext>
                </a:extLst>
              </a:tr>
              <a:tr h="1375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30.132.128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30.522.599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390.471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9.099.508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60521286"/>
                  </a:ext>
                </a:extLst>
              </a:tr>
              <a:tr h="137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15.068.439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15.008.288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-60.151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5.783.026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18821595"/>
                  </a:ext>
                </a:extLst>
              </a:tr>
              <a:tr h="137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7.318.107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7.318.107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1.677.637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66887934"/>
                  </a:ext>
                </a:extLst>
              </a:tr>
              <a:tr h="137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293.607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293.607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49133216"/>
                  </a:ext>
                </a:extLst>
              </a:tr>
              <a:tr h="137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293.607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293.607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46832283"/>
                  </a:ext>
                </a:extLst>
              </a:tr>
              <a:tr h="137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6.155.468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6.155.468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1.353.298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52844913"/>
                  </a:ext>
                </a:extLst>
              </a:tr>
              <a:tr h="137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168.961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168.961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41125799"/>
                  </a:ext>
                </a:extLst>
              </a:tr>
              <a:tr h="137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Instituciones Colaboradoras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168.961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168.961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27021216"/>
                  </a:ext>
                </a:extLst>
              </a:tr>
              <a:tr h="137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307.800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307.800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4605425"/>
                  </a:ext>
                </a:extLst>
              </a:tr>
              <a:tr h="2062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Agencia de Fomento de la Producción Sustentable - CORFO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307.800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307.800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18185569"/>
                  </a:ext>
                </a:extLst>
              </a:tr>
              <a:tr h="137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5.640.830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5.640.830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1.353.298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54042821"/>
                  </a:ext>
                </a:extLst>
              </a:tr>
              <a:tr h="137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Protección Ambiental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942.867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942.867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716.977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48416714"/>
                  </a:ext>
                </a:extLst>
              </a:tr>
              <a:tr h="137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Certificación Ambiental Municipal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166.355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166.355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6.016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45004252"/>
                  </a:ext>
                </a:extLst>
              </a:tr>
              <a:tr h="137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Modelo de Pronóstico de Calidad del Aire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83.260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83.260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83.260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09876297"/>
                  </a:ext>
                </a:extLst>
              </a:tr>
              <a:tr h="137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Calefacción Sustentable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4.089.248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4.089.248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547.045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18676974"/>
                  </a:ext>
                </a:extLst>
              </a:tr>
              <a:tr h="137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del Reciclaje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359.100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359.100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76684379"/>
                  </a:ext>
                </a:extLst>
              </a:tr>
              <a:tr h="137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37.877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37.877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06085264"/>
                  </a:ext>
                </a:extLst>
              </a:tr>
              <a:tr h="2062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Plataforma Intergubernamental sobre Biodiversidad y Servicios de los Ecosistemas (IPBES)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8.775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8.775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36554968"/>
                  </a:ext>
                </a:extLst>
              </a:tr>
              <a:tr h="2062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las Naciones Unidas para el Medio Ambiente (PNUMA)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7.730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7.730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41814554"/>
                  </a:ext>
                </a:extLst>
              </a:tr>
              <a:tr h="2062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para la Cooperación y el Desarrollo Económico (OCDE)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9.343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9.343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24049428"/>
                  </a:ext>
                </a:extLst>
              </a:tr>
              <a:tr h="137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Wetlands International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12.029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12.029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02506036"/>
                  </a:ext>
                </a:extLst>
              </a:tr>
              <a:tr h="137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1.589.114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1.589.114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127.532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52402564"/>
                  </a:ext>
                </a:extLst>
              </a:tr>
              <a:tr h="137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42.805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51.000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8.195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30.814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03558906"/>
                  </a:ext>
                </a:extLst>
              </a:tr>
              <a:tr h="137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16.051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16.051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5.072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48844130"/>
                  </a:ext>
                </a:extLst>
              </a:tr>
              <a:tr h="137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594.576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594.576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36.255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95387766"/>
                  </a:ext>
                </a:extLst>
              </a:tr>
              <a:tr h="137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511.431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503.236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-8.195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7.206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57275726"/>
                  </a:ext>
                </a:extLst>
              </a:tr>
              <a:tr h="137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424.251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424.251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48.185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2244846"/>
                  </a:ext>
                </a:extLst>
              </a:tr>
              <a:tr h="137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158.015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157.015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158.015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67565403"/>
                  </a:ext>
                </a:extLst>
              </a:tr>
              <a:tr h="137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158.015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157.015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158.015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942843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3" y="4869160"/>
            <a:ext cx="784887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0299" y="651465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MAYO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 CAPÍTULO 02. PROGRAMA 01:  SERVICIO DE EVALUACIÓN AMBIENTAL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556792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18C807E2-79D7-4BC5-8924-B4309B73D6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4085045"/>
              </p:ext>
            </p:extLst>
          </p:nvPr>
        </p:nvGraphicFramePr>
        <p:xfrm>
          <a:off x="557673" y="1923691"/>
          <a:ext cx="7886700" cy="2768727"/>
        </p:xfrm>
        <a:graphic>
          <a:graphicData uri="http://schemas.openxmlformats.org/drawingml/2006/table">
            <a:tbl>
              <a:tblPr/>
              <a:tblGrid>
                <a:gridCol w="251620">
                  <a:extLst>
                    <a:ext uri="{9D8B030D-6E8A-4147-A177-3AD203B41FA5}">
                      <a16:colId xmlns:a16="http://schemas.microsoft.com/office/drawing/2014/main" xmlns="" val="434934842"/>
                    </a:ext>
                  </a:extLst>
                </a:gridCol>
                <a:gridCol w="241135">
                  <a:extLst>
                    <a:ext uri="{9D8B030D-6E8A-4147-A177-3AD203B41FA5}">
                      <a16:colId xmlns:a16="http://schemas.microsoft.com/office/drawing/2014/main" xmlns="" val="310109812"/>
                    </a:ext>
                  </a:extLst>
                </a:gridCol>
                <a:gridCol w="243756">
                  <a:extLst>
                    <a:ext uri="{9D8B030D-6E8A-4147-A177-3AD203B41FA5}">
                      <a16:colId xmlns:a16="http://schemas.microsoft.com/office/drawing/2014/main" xmlns="" val="3414333556"/>
                    </a:ext>
                  </a:extLst>
                </a:gridCol>
                <a:gridCol w="3375895">
                  <a:extLst>
                    <a:ext uri="{9D8B030D-6E8A-4147-A177-3AD203B41FA5}">
                      <a16:colId xmlns:a16="http://schemas.microsoft.com/office/drawing/2014/main" xmlns="" val="404336564"/>
                    </a:ext>
                  </a:extLst>
                </a:gridCol>
                <a:gridCol w="629049">
                  <a:extLst>
                    <a:ext uri="{9D8B030D-6E8A-4147-A177-3AD203B41FA5}">
                      <a16:colId xmlns:a16="http://schemas.microsoft.com/office/drawing/2014/main" xmlns="" val="3433558242"/>
                    </a:ext>
                  </a:extLst>
                </a:gridCol>
                <a:gridCol w="629049">
                  <a:extLst>
                    <a:ext uri="{9D8B030D-6E8A-4147-A177-3AD203B41FA5}">
                      <a16:colId xmlns:a16="http://schemas.microsoft.com/office/drawing/2014/main" xmlns="" val="2739955504"/>
                    </a:ext>
                  </a:extLst>
                </a:gridCol>
                <a:gridCol w="629049">
                  <a:extLst>
                    <a:ext uri="{9D8B030D-6E8A-4147-A177-3AD203B41FA5}">
                      <a16:colId xmlns:a16="http://schemas.microsoft.com/office/drawing/2014/main" xmlns="" val="1786247695"/>
                    </a:ext>
                  </a:extLst>
                </a:gridCol>
                <a:gridCol w="629049">
                  <a:extLst>
                    <a:ext uri="{9D8B030D-6E8A-4147-A177-3AD203B41FA5}">
                      <a16:colId xmlns:a16="http://schemas.microsoft.com/office/drawing/2014/main" xmlns="" val="1510929900"/>
                    </a:ext>
                  </a:extLst>
                </a:gridCol>
                <a:gridCol w="629049">
                  <a:extLst>
                    <a:ext uri="{9D8B030D-6E8A-4147-A177-3AD203B41FA5}">
                      <a16:colId xmlns:a16="http://schemas.microsoft.com/office/drawing/2014/main" xmlns="" val="3314822425"/>
                    </a:ext>
                  </a:extLst>
                </a:gridCol>
                <a:gridCol w="629049">
                  <a:extLst>
                    <a:ext uri="{9D8B030D-6E8A-4147-A177-3AD203B41FA5}">
                      <a16:colId xmlns:a16="http://schemas.microsoft.com/office/drawing/2014/main" xmlns="" val="2354043929"/>
                    </a:ext>
                  </a:extLst>
                </a:gridCol>
              </a:tblGrid>
              <a:tr h="1573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39081504"/>
                  </a:ext>
                </a:extLst>
              </a:tr>
              <a:tr h="25170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26381959"/>
                  </a:ext>
                </a:extLst>
              </a:tr>
              <a:tr h="1573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13.844.984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13.994.015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149.031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5.216.969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412666"/>
                  </a:ext>
                </a:extLst>
              </a:tr>
              <a:tr h="157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9.739.467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9.739.467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3.892.674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19660749"/>
                  </a:ext>
                </a:extLst>
              </a:tr>
              <a:tr h="157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2.101.557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2.101.557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644.841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60095253"/>
                  </a:ext>
                </a:extLst>
              </a:tr>
              <a:tr h="157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1.656.312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1.656.312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408.532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56387220"/>
                  </a:ext>
                </a:extLst>
              </a:tr>
              <a:tr h="157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1.656.312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1.656.312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408.532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1592075"/>
                  </a:ext>
                </a:extLst>
              </a:tr>
              <a:tr h="157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de Procesos de Evaluación de Impacto Ambiental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946.928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946.928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264.563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25988562"/>
                  </a:ext>
                </a:extLst>
              </a:tr>
              <a:tr h="157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Sistema SEIA Electrónico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709.384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709.384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143.969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6325979"/>
                  </a:ext>
                </a:extLst>
              </a:tr>
              <a:tr h="157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346.648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346.648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120.891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7580360"/>
                  </a:ext>
                </a:extLst>
              </a:tr>
              <a:tr h="157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33.777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33.777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95412382"/>
                  </a:ext>
                </a:extLst>
              </a:tr>
              <a:tr h="157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7.372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7.372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465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09032363"/>
                  </a:ext>
                </a:extLst>
              </a:tr>
              <a:tr h="157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6.128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6.128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1.080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46765436"/>
                  </a:ext>
                </a:extLst>
              </a:tr>
              <a:tr h="157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122.195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122.195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44.603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16181087"/>
                  </a:ext>
                </a:extLst>
              </a:tr>
              <a:tr h="157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177.176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177.176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74.743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01719265"/>
                  </a:ext>
                </a:extLst>
              </a:tr>
              <a:tr h="157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150.031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149.031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150.031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13443066"/>
                  </a:ext>
                </a:extLst>
              </a:tr>
              <a:tr h="157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150.031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149.031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150.031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962619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1952</TotalTime>
  <Words>1549</Words>
  <Application>Microsoft Office PowerPoint</Application>
  <PresentationFormat>Presentación en pantalla (4:3)</PresentationFormat>
  <Paragraphs>826</Paragraphs>
  <Slides>10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3" baseType="lpstr">
      <vt:lpstr>1_Tema de Office</vt:lpstr>
      <vt:lpstr>Tema de Office</vt:lpstr>
      <vt:lpstr>Imagen de mapa de bits</vt:lpstr>
      <vt:lpstr>EJECUCIÓN PRESUPUESTARIA DE GASTOS ACUMULADA MAYO 2018 PARTIDA 25: MINISTERIO DE MEDIO AMBIENTE</vt:lpstr>
      <vt:lpstr>EJECUCIÓN PRESUPUESTARIA DE GASTOS ACUMULADA A MAYO DE 2018  PARTIDA 25 MINISTERIO DEL MEDIO AMBIENTE</vt:lpstr>
      <vt:lpstr>EJECUCIÓN PRESUPUESTARIA DE GASTOS ACUMULADA A MAYO DE 2018  PARTIDA 25 MINISTERIO DEL MEDIO AMBIENTE</vt:lpstr>
      <vt:lpstr>EJECUCIÓN PRESUPUESTARIA DE GASTOS A MAYO DE 2018  PARTIDA 25 MINISTERIO DEL MEDIO AMBIENTE</vt:lpstr>
      <vt:lpstr>COMPORTAMIENTO DE LA EJECUCIÓN DE GASTOS ACUMULADA A MAYO DE 2018  PARTIDA 25 MINISTERIO DEL MEDIO AMBIENTE</vt:lpstr>
      <vt:lpstr>EJECUCIÓN PRESUPUESTARIA DE GASTOS ACUMULADA A MAYO 2018  PARTIDA 25 MINISTERIO DEL MEDIO AMBIENTE</vt:lpstr>
      <vt:lpstr>EJECUCIÓN PRESUPUESTARIA DE GASTOS ACUMULADA A MAYO 2018  PARTIDA 25 MINISTERIO DEL MEDIO AMBIENTE RESUMEN POR CAPÍTULOS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162</cp:revision>
  <cp:lastPrinted>2016-07-14T20:27:16Z</cp:lastPrinted>
  <dcterms:created xsi:type="dcterms:W3CDTF">2016-06-23T13:38:47Z</dcterms:created>
  <dcterms:modified xsi:type="dcterms:W3CDTF">2018-09-13T12:52:03Z</dcterms:modified>
</cp:coreProperties>
</file>