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1" r:id="rId6"/>
    <p:sldId id="299" r:id="rId7"/>
    <p:sldId id="302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791488"/>
        <c:axId val="129793024"/>
      </c:barChart>
      <c:catAx>
        <c:axId val="129791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793024"/>
        <c:crosses val="autoZero"/>
        <c:auto val="1"/>
        <c:lblAlgn val="ctr"/>
        <c:lblOffset val="100"/>
        <c:noMultiLvlLbl val="0"/>
      </c:catAx>
      <c:valAx>
        <c:axId val="1297930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29791488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13114588801399826"/>
          <c:y val="4.166666666666666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EE-4377-B923-7C63FDC4D8CF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E-4377-B923-7C63FDC4D8CF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EE-4377-B923-7C63FDC4D8CF}"/>
                </c:ext>
              </c:extLst>
            </c:dLbl>
            <c:dLbl>
              <c:idx val="3"/>
              <c:layout>
                <c:manualLayout>
                  <c:x val="-8.33327546939229E-3"/>
                  <c:y val="-8.1572967586934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EE-4377-B923-7C63FDC4D8CF}"/>
                </c:ext>
              </c:extLst>
            </c:dLbl>
            <c:dLbl>
              <c:idx val="4"/>
              <c:layout>
                <c:manualLayout>
                  <c:x val="-1.5463683598647655E-2"/>
                  <c:y val="-7.1652194895011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EE-4377-B923-7C63FDC4D8CF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EE-4377-B923-7C63FDC4D8CF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EE-4377-B923-7C63FDC4D8CF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EE-4377-B923-7C63FDC4D8CF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06-423C-BDF0-724B8B637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Partida'!$X$17:$AB$17</c:f>
              <c:strCache>
                <c:ptCount val="5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Partida'!$X$18:$AB$18</c:f>
              <c:numCache>
                <c:formatCode>0.0%</c:formatCode>
                <c:ptCount val="5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EE-4377-B923-7C63FDC4D8CF}"/>
            </c:ext>
          </c:extLst>
        </c:ser>
        <c:ser>
          <c:idx val="1"/>
          <c:order val="1"/>
          <c:tx>
            <c:strRef>
              <c:f>'Resumen Partida'!$W$19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869391496182964E-3"/>
                  <c:y val="3.8578612793022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EE-4377-B923-7C63FDC4D8CF}"/>
                </c:ext>
              </c:extLst>
            </c:dLbl>
            <c:dLbl>
              <c:idx val="1"/>
              <c:layout>
                <c:manualLayout>
                  <c:x val="-1.3986541177964354E-3"/>
                  <c:y val="5.7315680202199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EE-4377-B923-7C63FDC4D8CF}"/>
                </c:ext>
              </c:extLst>
            </c:dLbl>
            <c:dLbl>
              <c:idx val="3"/>
              <c:layout>
                <c:manualLayout>
                  <c:x val="2.8609172393543575E-2"/>
                  <c:y val="2.97579782801910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EE-4377-B923-7C63FDC4D8CF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EE-4377-B923-7C63FDC4D8CF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EE-4377-B923-7C63FDC4D8CF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EE-4377-B923-7C63FDC4D8CF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EE-4377-B923-7C63FDC4D8CF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EE-4377-B923-7C63FDC4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Partida'!$X$17:$AB$17</c:f>
              <c:strCache>
                <c:ptCount val="5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Partida'!$X$19:$AB$19</c:f>
              <c:numCache>
                <c:formatCode>0.0%</c:formatCode>
                <c:ptCount val="5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  <c:pt idx="3">
                  <c:v>6.1832365156930358E-2</c:v>
                </c:pt>
                <c:pt idx="4">
                  <c:v>5.6259352983583401E-2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E7EE-4377-B923-7C63FDC4D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230912"/>
        <c:axId val="62233600"/>
      </c:barChart>
      <c:catAx>
        <c:axId val="62230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233600"/>
        <c:crosses val="autoZero"/>
        <c:auto val="1"/>
        <c:lblAlgn val="ctr"/>
        <c:lblOffset val="100"/>
        <c:noMultiLvlLbl val="0"/>
      </c:catAx>
      <c:valAx>
        <c:axId val="622336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es-CL"/>
          </a:p>
        </c:txPr>
        <c:crossAx val="62230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37713728492271797"/>
          <c:y val="5.331462055699527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85-4F3F-9BA8-BAABB2D5444A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85-4F3F-9BA8-BAABB2D5444A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85-4F3F-9BA8-BAABB2D5444A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85-4F3F-9BA8-BAABB2D5444A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85-4F3F-9BA8-BAABB2D5444A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85-4F3F-9BA8-BAABB2D5444A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85-4F3F-9BA8-BAABB2D5444A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85-4F3F-9BA8-BAABB2D5444A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85-4F3F-9BA8-BAABB2D5444A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85-4F3F-9BA8-BAABB2D5444A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85-4F3F-9BA8-BAABB2D5444A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Partida'!$AK$17:$AO$17</c:f>
              <c:strCache>
                <c:ptCount val="5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Partida'!$AK$18:$AO$18</c:f>
              <c:numCache>
                <c:formatCode>0.0%</c:formatCode>
                <c:ptCount val="5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FE85-4F3F-9BA8-BAABB2D5444A}"/>
            </c:ext>
          </c:extLst>
        </c:ser>
        <c:ser>
          <c:idx val="1"/>
          <c:order val="1"/>
          <c:tx>
            <c:strRef>
              <c:f>'Resumen Partida'!$AJ$19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85-4F3F-9BA8-BAABB2D5444A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85-4F3F-9BA8-BAABB2D5444A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85-4F3F-9BA8-BAABB2D5444A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85-4F3F-9BA8-BAABB2D5444A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85-4F3F-9BA8-BAABB2D5444A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85-4F3F-9BA8-BAABB2D5444A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85-4F3F-9BA8-BAABB2D5444A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85-4F3F-9BA8-BAABB2D5444A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85-4F3F-9BA8-BAABB2D5444A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85-4F3F-9BA8-BAABB2D5444A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85-4F3F-9BA8-BAABB2D5444A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Partida'!$AK$17:$AO$17</c:f>
              <c:strCache>
                <c:ptCount val="5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Partida'!$AK$19:$AO$19</c:f>
              <c:numCache>
                <c:formatCode>0.0%</c:formatCode>
                <c:ptCount val="5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  <c:pt idx="3">
                  <c:v>0.28747920824772311</c:v>
                </c:pt>
                <c:pt idx="4">
                  <c:v>0.34373856123130653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FE85-4F3F-9BA8-BAABB2D544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4394240"/>
        <c:axId val="94395776"/>
      </c:lineChart>
      <c:catAx>
        <c:axId val="94394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4395776"/>
        <c:crosses val="autoZero"/>
        <c:auto val="1"/>
        <c:lblAlgn val="ctr"/>
        <c:lblOffset val="100"/>
        <c:noMultiLvlLbl val="0"/>
      </c:catAx>
      <c:valAx>
        <c:axId val="943957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943942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12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34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3614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17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4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339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7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750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756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044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7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2" name="Picture 2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18584"/>
            <a:ext cx="35306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MAYO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1" name="Picture 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27" y="548680"/>
            <a:ext cx="516599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E26450FB-084D-414B-BECE-0753E5F1D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594040"/>
              </p:ext>
            </p:extLst>
          </p:nvPr>
        </p:nvGraphicFramePr>
        <p:xfrm>
          <a:off x="576384" y="2462121"/>
          <a:ext cx="7886701" cy="1933758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:a16="http://schemas.microsoft.com/office/drawing/2014/main" xmlns="" val="4064840866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4284635603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1915511257"/>
                    </a:ext>
                  </a:extLst>
                </a:gridCol>
                <a:gridCol w="2186537">
                  <a:extLst>
                    <a:ext uri="{9D8B030D-6E8A-4147-A177-3AD203B41FA5}">
                      <a16:colId xmlns:a16="http://schemas.microsoft.com/office/drawing/2014/main" xmlns="" val="643890703"/>
                    </a:ext>
                  </a:extLst>
                </a:gridCol>
                <a:gridCol w="796253">
                  <a:extLst>
                    <a:ext uri="{9D8B030D-6E8A-4147-A177-3AD203B41FA5}">
                      <a16:colId xmlns:a16="http://schemas.microsoft.com/office/drawing/2014/main" xmlns="" val="211157678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xmlns="" val="2840169727"/>
                    </a:ext>
                  </a:extLst>
                </a:gridCol>
                <a:gridCol w="846809">
                  <a:extLst>
                    <a:ext uri="{9D8B030D-6E8A-4147-A177-3AD203B41FA5}">
                      <a16:colId xmlns:a16="http://schemas.microsoft.com/office/drawing/2014/main" xmlns="" val="4281213970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1731856813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935117362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929898348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506677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5667293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489.944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192825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463.121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890311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8615945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923734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232456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917363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29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FF554F4-3049-4F9F-872B-4AC962226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41038"/>
              </p:ext>
            </p:extLst>
          </p:nvPr>
        </p:nvGraphicFramePr>
        <p:xfrm>
          <a:off x="628650" y="2905711"/>
          <a:ext cx="7886700" cy="1046578"/>
        </p:xfrm>
        <a:graphic>
          <a:graphicData uri="http://schemas.openxmlformats.org/drawingml/2006/table">
            <a:tbl>
              <a:tblPr/>
              <a:tblGrid>
                <a:gridCol w="336134">
                  <a:extLst>
                    <a:ext uri="{9D8B030D-6E8A-4147-A177-3AD203B41FA5}">
                      <a16:colId xmlns:a16="http://schemas.microsoft.com/office/drawing/2014/main" xmlns="" val="2859083165"/>
                    </a:ext>
                  </a:extLst>
                </a:gridCol>
                <a:gridCol w="311235">
                  <a:extLst>
                    <a:ext uri="{9D8B030D-6E8A-4147-A177-3AD203B41FA5}">
                      <a16:colId xmlns:a16="http://schemas.microsoft.com/office/drawing/2014/main" xmlns="" val="3482519225"/>
                    </a:ext>
                  </a:extLst>
                </a:gridCol>
                <a:gridCol w="311235">
                  <a:extLst>
                    <a:ext uri="{9D8B030D-6E8A-4147-A177-3AD203B41FA5}">
                      <a16:colId xmlns:a16="http://schemas.microsoft.com/office/drawing/2014/main" xmlns="" val="1349360177"/>
                    </a:ext>
                  </a:extLst>
                </a:gridCol>
                <a:gridCol w="2156860">
                  <a:extLst>
                    <a:ext uri="{9D8B030D-6E8A-4147-A177-3AD203B41FA5}">
                      <a16:colId xmlns:a16="http://schemas.microsoft.com/office/drawing/2014/main" xmlns="" val="2877675876"/>
                    </a:ext>
                  </a:extLst>
                </a:gridCol>
                <a:gridCol w="846559">
                  <a:extLst>
                    <a:ext uri="{9D8B030D-6E8A-4147-A177-3AD203B41FA5}">
                      <a16:colId xmlns:a16="http://schemas.microsoft.com/office/drawing/2014/main" xmlns="" val="638688433"/>
                    </a:ext>
                  </a:extLst>
                </a:gridCol>
                <a:gridCol w="834110">
                  <a:extLst>
                    <a:ext uri="{9D8B030D-6E8A-4147-A177-3AD203B41FA5}">
                      <a16:colId xmlns:a16="http://schemas.microsoft.com/office/drawing/2014/main" xmlns="" val="1409592147"/>
                    </a:ext>
                  </a:extLst>
                </a:gridCol>
                <a:gridCol w="849672">
                  <a:extLst>
                    <a:ext uri="{9D8B030D-6E8A-4147-A177-3AD203B41FA5}">
                      <a16:colId xmlns:a16="http://schemas.microsoft.com/office/drawing/2014/main" xmlns="" val="2430844059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1979025037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4265616194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3925078013"/>
                    </a:ext>
                  </a:extLst>
                </a:gridCol>
              </a:tblGrid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8425058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0905724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4850999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414.209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2036980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4153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mayo,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el ministerio presentó un gasto 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$766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millones, equivalente a un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5,6%,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inferior al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6,4%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de ejecución registrado en el mismo mes del año anterior y también inferior a lo ejecutado en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los meses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marzo y abril ($1.230 millones y $841 millones, respectivamente).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Con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ello, la ejecución acumulada al mes 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mayo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de la Partida asciende 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$4.680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avance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34,4%,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levemente superior al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33%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ejecutado a igual período del año 2017.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Durante el mes de abril </a:t>
            </a: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y mayo no </a:t>
            </a: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se observaron modificaciones presupuestarias. Por lo tanto se mantienen las observadas hasta el mes de marzo, con un incremento de $26 millones y cuyo detalle se presenta a continuación: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Rebaja de $15 millones en Gastos en Personal.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Rebaja de 173 millones en Bienes y Servicios de Consumo en el Programa Consejo 		Nacional de la Infancia.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Incremento de $173 millones en Transferencias Corrientes (en el Programa  de 		Naciones Unidas para el Desarrollo (PNUD) de Secretaría).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Incremento de $41 millones en Integro al Fisco en el programa Gobierno Digital.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</a:t>
            </a:r>
            <a:r>
              <a:rPr lang="es-MX" sz="1400" dirty="0" smtClean="0">
                <a:solidFill>
                  <a:prstClr val="black"/>
                </a:solidFill>
              </a:rPr>
              <a:t>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184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002540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758394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840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268890"/>
              </p:ext>
            </p:extLst>
          </p:nvPr>
        </p:nvGraphicFramePr>
        <p:xfrm>
          <a:off x="539552" y="155679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Acumulados al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635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076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CCBF4B3-9EE6-433E-820C-D42A0EBBC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40550"/>
              </p:ext>
            </p:extLst>
          </p:nvPr>
        </p:nvGraphicFramePr>
        <p:xfrm>
          <a:off x="628650" y="2536166"/>
          <a:ext cx="7886699" cy="1785667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:a16="http://schemas.microsoft.com/office/drawing/2014/main" xmlns="" val="3013203393"/>
                    </a:ext>
                  </a:extLst>
                </a:gridCol>
                <a:gridCol w="2225483">
                  <a:extLst>
                    <a:ext uri="{9D8B030D-6E8A-4147-A177-3AD203B41FA5}">
                      <a16:colId xmlns:a16="http://schemas.microsoft.com/office/drawing/2014/main" xmlns="" val="4200142222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xmlns="" val="3878370048"/>
                    </a:ext>
                  </a:extLst>
                </a:gridCol>
                <a:gridCol w="837424">
                  <a:extLst>
                    <a:ext uri="{9D8B030D-6E8A-4147-A177-3AD203B41FA5}">
                      <a16:colId xmlns:a16="http://schemas.microsoft.com/office/drawing/2014/main" xmlns="" val="57011948"/>
                    </a:ext>
                  </a:extLst>
                </a:gridCol>
                <a:gridCol w="837424">
                  <a:extLst>
                    <a:ext uri="{9D8B030D-6E8A-4147-A177-3AD203B41FA5}">
                      <a16:colId xmlns:a16="http://schemas.microsoft.com/office/drawing/2014/main" xmlns="" val="3595979029"/>
                    </a:ext>
                  </a:extLst>
                </a:gridCol>
                <a:gridCol w="817349">
                  <a:extLst>
                    <a:ext uri="{9D8B030D-6E8A-4147-A177-3AD203B41FA5}">
                      <a16:colId xmlns:a16="http://schemas.microsoft.com/office/drawing/2014/main" xmlns="" val="1781342289"/>
                    </a:ext>
                  </a:extLst>
                </a:gridCol>
                <a:gridCol w="814480">
                  <a:extLst>
                    <a:ext uri="{9D8B030D-6E8A-4147-A177-3AD203B41FA5}">
                      <a16:colId xmlns:a16="http://schemas.microsoft.com/office/drawing/2014/main" xmlns="" val="2357170805"/>
                    </a:ext>
                  </a:extLst>
                </a:gridCol>
                <a:gridCol w="817349">
                  <a:extLst>
                    <a:ext uri="{9D8B030D-6E8A-4147-A177-3AD203B41FA5}">
                      <a16:colId xmlns:a16="http://schemas.microsoft.com/office/drawing/2014/main" xmlns="" val="3641548161"/>
                    </a:ext>
                  </a:extLst>
                </a:gridCol>
              </a:tblGrid>
              <a:tr h="186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9721607"/>
                  </a:ext>
                </a:extLst>
              </a:tr>
              <a:tr h="2976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42166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4.680.336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6635313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9.989.051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3.939.895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1108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2.524.554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532.610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30294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911.920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4272897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1741813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945778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3574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MAYO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4C84E5EB-FBFA-4A8E-A591-6D41C54AC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714"/>
              </p:ext>
            </p:extLst>
          </p:nvPr>
        </p:nvGraphicFramePr>
        <p:xfrm>
          <a:off x="793749" y="2611425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>
                  <a:extLst>
                    <a:ext uri="{9D8B030D-6E8A-4147-A177-3AD203B41FA5}">
                      <a16:colId xmlns:a16="http://schemas.microsoft.com/office/drawing/2014/main" xmlns="" val="2672597432"/>
                    </a:ext>
                  </a:extLst>
                </a:gridCol>
                <a:gridCol w="291977">
                  <a:extLst>
                    <a:ext uri="{9D8B030D-6E8A-4147-A177-3AD203B41FA5}">
                      <a16:colId xmlns:a16="http://schemas.microsoft.com/office/drawing/2014/main" xmlns="" val="1106102616"/>
                    </a:ext>
                  </a:extLst>
                </a:gridCol>
                <a:gridCol w="2069231">
                  <a:extLst>
                    <a:ext uri="{9D8B030D-6E8A-4147-A177-3AD203B41FA5}">
                      <a16:colId xmlns:a16="http://schemas.microsoft.com/office/drawing/2014/main" xmlns="" val="2713857765"/>
                    </a:ext>
                  </a:extLst>
                </a:gridCol>
                <a:gridCol w="888627">
                  <a:extLst>
                    <a:ext uri="{9D8B030D-6E8A-4147-A177-3AD203B41FA5}">
                      <a16:colId xmlns:a16="http://schemas.microsoft.com/office/drawing/2014/main" xmlns="" val="1618293838"/>
                    </a:ext>
                  </a:extLst>
                </a:gridCol>
                <a:gridCol w="787069">
                  <a:extLst>
                    <a:ext uri="{9D8B030D-6E8A-4147-A177-3AD203B41FA5}">
                      <a16:colId xmlns:a16="http://schemas.microsoft.com/office/drawing/2014/main" xmlns="" val="316148557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1967827702"/>
                    </a:ext>
                  </a:extLst>
                </a:gridCol>
                <a:gridCol w="787069">
                  <a:extLst>
                    <a:ext uri="{9D8B030D-6E8A-4147-A177-3AD203B41FA5}">
                      <a16:colId xmlns:a16="http://schemas.microsoft.com/office/drawing/2014/main" xmlns="" val="245304098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2711136341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38579567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493066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1688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121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05297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3650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69343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0642296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697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1DC71CB-653D-4277-882D-10B267F4F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933270"/>
              </p:ext>
            </p:extLst>
          </p:nvPr>
        </p:nvGraphicFramePr>
        <p:xfrm>
          <a:off x="576385" y="2202081"/>
          <a:ext cx="7886700" cy="2952809"/>
        </p:xfrm>
        <a:graphic>
          <a:graphicData uri="http://schemas.openxmlformats.org/drawingml/2006/table">
            <a:tbl>
              <a:tblPr/>
              <a:tblGrid>
                <a:gridCol w="338405">
                  <a:extLst>
                    <a:ext uri="{9D8B030D-6E8A-4147-A177-3AD203B41FA5}">
                      <a16:colId xmlns:a16="http://schemas.microsoft.com/office/drawing/2014/main" xmlns="" val="4096843328"/>
                    </a:ext>
                  </a:extLst>
                </a:gridCol>
                <a:gridCol w="401072">
                  <a:extLst>
                    <a:ext uri="{9D8B030D-6E8A-4147-A177-3AD203B41FA5}">
                      <a16:colId xmlns:a16="http://schemas.microsoft.com/office/drawing/2014/main" xmlns="" val="3612815801"/>
                    </a:ext>
                  </a:extLst>
                </a:gridCol>
                <a:gridCol w="363472">
                  <a:extLst>
                    <a:ext uri="{9D8B030D-6E8A-4147-A177-3AD203B41FA5}">
                      <a16:colId xmlns:a16="http://schemas.microsoft.com/office/drawing/2014/main" xmlns="" val="2486272883"/>
                    </a:ext>
                  </a:extLst>
                </a:gridCol>
                <a:gridCol w="2105626">
                  <a:extLst>
                    <a:ext uri="{9D8B030D-6E8A-4147-A177-3AD203B41FA5}">
                      <a16:colId xmlns:a16="http://schemas.microsoft.com/office/drawing/2014/main" xmlns="" val="4133624541"/>
                    </a:ext>
                  </a:extLst>
                </a:gridCol>
                <a:gridCol w="817811">
                  <a:extLst>
                    <a:ext uri="{9D8B030D-6E8A-4147-A177-3AD203B41FA5}">
                      <a16:colId xmlns:a16="http://schemas.microsoft.com/office/drawing/2014/main" xmlns="" val="2053419281"/>
                    </a:ext>
                  </a:extLst>
                </a:gridCol>
                <a:gridCol w="789610">
                  <a:extLst>
                    <a:ext uri="{9D8B030D-6E8A-4147-A177-3AD203B41FA5}">
                      <a16:colId xmlns:a16="http://schemas.microsoft.com/office/drawing/2014/main" xmlns="" val="2764716776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xmlns="" val="83841780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918531807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84606560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905864676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6304713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419698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3.134.154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892900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7.661.111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2.842.730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671911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283.628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486957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15213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2600597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4040752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742918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734311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9093139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682258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9368429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2977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B9E8564-2046-4CB5-ABBB-62222A23B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327359"/>
              </p:ext>
            </p:extLst>
          </p:nvPr>
        </p:nvGraphicFramePr>
        <p:xfrm>
          <a:off x="628649" y="2536211"/>
          <a:ext cx="7886701" cy="2312926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:a16="http://schemas.microsoft.com/office/drawing/2014/main" xmlns="" val="2175438191"/>
                    </a:ext>
                  </a:extLst>
                </a:gridCol>
                <a:gridCol w="278057">
                  <a:extLst>
                    <a:ext uri="{9D8B030D-6E8A-4147-A177-3AD203B41FA5}">
                      <a16:colId xmlns:a16="http://schemas.microsoft.com/office/drawing/2014/main" xmlns="" val="1935989105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3831274277"/>
                    </a:ext>
                  </a:extLst>
                </a:gridCol>
                <a:gridCol w="2123342">
                  <a:extLst>
                    <a:ext uri="{9D8B030D-6E8A-4147-A177-3AD203B41FA5}">
                      <a16:colId xmlns:a16="http://schemas.microsoft.com/office/drawing/2014/main" xmlns="" val="494107925"/>
                    </a:ext>
                  </a:extLst>
                </a:gridCol>
                <a:gridCol w="821531">
                  <a:extLst>
                    <a:ext uri="{9D8B030D-6E8A-4147-A177-3AD203B41FA5}">
                      <a16:colId xmlns:a16="http://schemas.microsoft.com/office/drawing/2014/main" xmlns="" val="4203910895"/>
                    </a:ext>
                  </a:extLst>
                </a:gridCol>
                <a:gridCol w="872087">
                  <a:extLst>
                    <a:ext uri="{9D8B030D-6E8A-4147-A177-3AD203B41FA5}">
                      <a16:colId xmlns:a16="http://schemas.microsoft.com/office/drawing/2014/main" xmlns="" val="823373326"/>
                    </a:ext>
                  </a:extLst>
                </a:gridCol>
                <a:gridCol w="859448">
                  <a:extLst>
                    <a:ext uri="{9D8B030D-6E8A-4147-A177-3AD203B41FA5}">
                      <a16:colId xmlns:a16="http://schemas.microsoft.com/office/drawing/2014/main" xmlns="" val="2036597753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1041750566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745429785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384028910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5819015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38600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541.661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98303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272.445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468643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445318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845303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776354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136.326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5523313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372942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765660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121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2838</TotalTime>
  <Words>1259</Words>
  <Application>Microsoft Office PowerPoint</Application>
  <PresentationFormat>Presentación en pantalla (4:3)</PresentationFormat>
  <Paragraphs>577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EJECUCIÓN PRESUPUESTARIA DE GASTOS ACUMULADA AL MES DE MAYO DE 2018 PARTIDA 22: MINISTERIO SECRETARÍA DE LA PRESIDENCIA</vt:lpstr>
      <vt:lpstr>Ejecución Presupuestaria de Gastos Acumulada al mes de MAYO de 2018  Ministerio Secretaría General de la Presidencia</vt:lpstr>
      <vt:lpstr>Ejecución Presupuestaria de Gastos Acumulada al mes de ABRIL de 2018  Ministerio Secretaría General de la Presidencia</vt:lpstr>
      <vt:lpstr>Ejecución Presupuestaria de Gastos al mes de MAYO de 2018  Ministerio Secretaría General de la Presidencia</vt:lpstr>
      <vt:lpstr>Ejecución Presupuestaria de Gastos Acumulados al mes de MAYO de 2018  Ministerio Secretaría General de la Presidencia</vt:lpstr>
      <vt:lpstr>Ejecución Presupuestaria de Gastos Acumulada al mes de MAYO de 2018  Ministerio Secretaría General de la Presidencia</vt:lpstr>
      <vt:lpstr>Ejecución Presupuestaria de Gastos Acumulada al mes de MAYO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183</cp:revision>
  <cp:lastPrinted>2017-05-05T19:52:29Z</cp:lastPrinted>
  <dcterms:created xsi:type="dcterms:W3CDTF">2016-06-23T13:38:47Z</dcterms:created>
  <dcterms:modified xsi:type="dcterms:W3CDTF">2018-09-12T21:46:03Z</dcterms:modified>
</cp:coreProperties>
</file>