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264" r:id="rId7"/>
    <p:sldId id="301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305" r:id="rId16"/>
    <p:sldId id="275" r:id="rId17"/>
    <p:sldId id="276" r:id="rId18"/>
    <p:sldId id="300" r:id="rId19"/>
    <p:sldId id="277" r:id="rId20"/>
    <p:sldId id="278" r:id="rId21"/>
    <p:sldId id="306" r:id="rId22"/>
    <p:sldId id="272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3" autoAdjust="0"/>
  </p:normalViewPr>
  <p:slideViewPr>
    <p:cSldViewPr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1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21: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0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D6E2B4-0481-48B2-9840-D0243A4B2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532338"/>
              </p:ext>
            </p:extLst>
          </p:nvPr>
        </p:nvGraphicFramePr>
        <p:xfrm>
          <a:off x="414336" y="1916831"/>
          <a:ext cx="8229599" cy="3570339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2984708632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1201718695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872063685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2490050557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810293445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413788641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038953686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1930486378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199728429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083195292"/>
                    </a:ext>
                  </a:extLst>
                </a:gridCol>
              </a:tblGrid>
              <a:tr h="186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55049"/>
                  </a:ext>
                </a:extLst>
              </a:tr>
              <a:tr h="2977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2839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267.262.064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28.037.577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204.135.883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14512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239.223.487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239.210.549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176.115.700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098867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322434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207.643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8214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131.985.231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102.552.340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92351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498.787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965312"/>
                  </a:ext>
                </a:extLst>
              </a:tr>
              <a:tr h="183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4.144.024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3932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1.828.974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548.692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81900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7.835.686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3.917.843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67036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18.979.098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9.489.549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13519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27557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385.481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96069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4.246.887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321948"/>
                  </a:ext>
                </a:extLst>
              </a:tr>
              <a:tr h="297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16.519.213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15.693.252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425307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91215"/>
                  </a:ext>
                </a:extLst>
              </a:tr>
              <a:tr h="186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73.601.118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66.241.006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13977"/>
                  </a:ext>
                </a:extLst>
              </a:tr>
            </a:tbl>
          </a:graphicData>
        </a:graphic>
      </p:graphicFrame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02EDEAB-792F-4005-925B-831F79FC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INGRESO ÉTICO FAMILIAR Y SISTEMA CHILE SOLIDARIO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461492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D475F6-2637-46D7-B2BE-14D661EB6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85003"/>
              </p:ext>
            </p:extLst>
          </p:nvPr>
        </p:nvGraphicFramePr>
        <p:xfrm>
          <a:off x="414336" y="1916832"/>
          <a:ext cx="8210797" cy="3240354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98442182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19226538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82157826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80035757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690570254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74890987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978937640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229026745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62006261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590288092"/>
                    </a:ext>
                  </a:extLst>
                </a:gridCol>
              </a:tblGrid>
              <a:tr h="179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931495"/>
                  </a:ext>
                </a:extLst>
              </a:tr>
              <a:tr h="286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603457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106.822.970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106.810.032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73.355.717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063590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47.653.504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46.888.273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077824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11.506.868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962.906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90402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70024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24.843.466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24.830.528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23.843.466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337235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6.556.166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627086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4.280.401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390653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3.325.944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424.861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7897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1.986.547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459.358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17606"/>
                  </a:ext>
                </a:extLst>
              </a:tr>
              <a:tr h="286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769494"/>
                  </a:ext>
                </a:extLst>
              </a:tr>
              <a:tr h="228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92010"/>
                  </a:ext>
                </a:extLst>
              </a:tr>
              <a:tr h="286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248.378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0795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25707"/>
                  </a:ext>
                </a:extLst>
              </a:tr>
              <a:tr h="179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28.050.515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28.020.183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2802018,3%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62906"/>
                  </a:ext>
                </a:extLst>
              </a:tr>
            </a:tbl>
          </a:graphicData>
        </a:graphic>
      </p:graphicFrame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195A0B8-1638-4BD2-8CFD-2727EAE1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SISTEMA DE PROTECCIÓN INTEGRAL A LA INFANCIA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23A0CE-28E8-41EA-831E-C4288471C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051644"/>
              </p:ext>
            </p:extLst>
          </p:nvPr>
        </p:nvGraphicFramePr>
        <p:xfrm>
          <a:off x="414336" y="1916832"/>
          <a:ext cx="8229599" cy="3960436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2404144089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799996581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314153078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052851944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4176989405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51603143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511386313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3411858506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903339826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835372398"/>
                    </a:ext>
                  </a:extLst>
                </a:gridCol>
              </a:tblGrid>
              <a:tr h="178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403138"/>
                  </a:ext>
                </a:extLst>
              </a:tr>
              <a:tr h="285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271272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17.884.629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05782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51.369.450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13.963.284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324188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479216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34290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12.396.405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270096"/>
                  </a:ext>
                </a:extLst>
              </a:tr>
              <a:tr h="285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18.892.874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9.446.437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388735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14.706.259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684670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2.949.968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31119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12.754.499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1.517.277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679995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2.708.838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09415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449.506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65691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2.742.539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15165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858588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2.563.601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05149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399185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770122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284568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34819"/>
                  </a:ext>
                </a:extLst>
              </a:tr>
              <a:tr h="178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784269,0%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04568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818F81D-3E1B-453D-9374-345076E6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359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64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DEAC74-5700-440F-A369-3EF77E790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88723"/>
              </p:ext>
            </p:extLst>
          </p:nvPr>
        </p:nvGraphicFramePr>
        <p:xfrm>
          <a:off x="414336" y="1911747"/>
          <a:ext cx="8272462" cy="3173438"/>
        </p:xfrm>
        <a:graphic>
          <a:graphicData uri="http://schemas.openxmlformats.org/drawingml/2006/table">
            <a:tbl>
              <a:tblPr/>
              <a:tblGrid>
                <a:gridCol w="287638">
                  <a:extLst>
                    <a:ext uri="{9D8B030D-6E8A-4147-A177-3AD203B41FA5}">
                      <a16:colId xmlns:a16="http://schemas.microsoft.com/office/drawing/2014/main" val="3811308573"/>
                    </a:ext>
                  </a:extLst>
                </a:gridCol>
                <a:gridCol w="287638">
                  <a:extLst>
                    <a:ext uri="{9D8B030D-6E8A-4147-A177-3AD203B41FA5}">
                      <a16:colId xmlns:a16="http://schemas.microsoft.com/office/drawing/2014/main" val="3590911861"/>
                    </a:ext>
                  </a:extLst>
                </a:gridCol>
                <a:gridCol w="287638">
                  <a:extLst>
                    <a:ext uri="{9D8B030D-6E8A-4147-A177-3AD203B41FA5}">
                      <a16:colId xmlns:a16="http://schemas.microsoft.com/office/drawing/2014/main" val="1346242122"/>
                    </a:ext>
                  </a:extLst>
                </a:gridCol>
                <a:gridCol w="3002939">
                  <a:extLst>
                    <a:ext uri="{9D8B030D-6E8A-4147-A177-3AD203B41FA5}">
                      <a16:colId xmlns:a16="http://schemas.microsoft.com/office/drawing/2014/main" val="1425579145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5085997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817618164"/>
                    </a:ext>
                  </a:extLst>
                </a:gridCol>
                <a:gridCol w="770869">
                  <a:extLst>
                    <a:ext uri="{9D8B030D-6E8A-4147-A177-3AD203B41FA5}">
                      <a16:colId xmlns:a16="http://schemas.microsoft.com/office/drawing/2014/main" val="1376318898"/>
                    </a:ext>
                  </a:extLst>
                </a:gridCol>
                <a:gridCol w="690330">
                  <a:extLst>
                    <a:ext uri="{9D8B030D-6E8A-4147-A177-3AD203B41FA5}">
                      <a16:colId xmlns:a16="http://schemas.microsoft.com/office/drawing/2014/main" val="2370379071"/>
                    </a:ext>
                  </a:extLst>
                </a:gridCol>
                <a:gridCol w="701836">
                  <a:extLst>
                    <a:ext uri="{9D8B030D-6E8A-4147-A177-3AD203B41FA5}">
                      <a16:colId xmlns:a16="http://schemas.microsoft.com/office/drawing/2014/main" val="403666927"/>
                    </a:ext>
                  </a:extLst>
                </a:gridCol>
                <a:gridCol w="701836">
                  <a:extLst>
                    <a:ext uri="{9D8B030D-6E8A-4147-A177-3AD203B41FA5}">
                      <a16:colId xmlns:a16="http://schemas.microsoft.com/office/drawing/2014/main" val="3124622318"/>
                    </a:ext>
                  </a:extLst>
                </a:gridCol>
              </a:tblGrid>
              <a:tr h="191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339836"/>
                  </a:ext>
                </a:extLst>
              </a:tr>
              <a:tr h="305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465296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80.572.657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81.228.586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24.456.499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04791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13.328.914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13.273.096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5.471.685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1651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2.437.303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1.074.830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483334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945259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64305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22.881.625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22.881.625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11.533.338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10404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46837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Público-Privadas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795.748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27409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22.085.877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11.527.833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158223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Psicosocial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10.234.105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5.433.065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29219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Sociolaboral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9.649.344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9.649.344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5.240.525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360938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2.202.428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2.202.428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854.243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331990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95438"/>
                  </a:ext>
                </a:extLst>
              </a:tr>
              <a:tr h="191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04904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10CA34-29CA-4DB1-B7F5-8F2FF3E1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SOLIDARIDAD E INVERSIÓN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034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1072BCF-536C-4580-99C6-EB00D3717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27217"/>
              </p:ext>
            </p:extLst>
          </p:nvPr>
        </p:nvGraphicFramePr>
        <p:xfrm>
          <a:off x="414336" y="1958776"/>
          <a:ext cx="8229599" cy="3126411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905954441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624258337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219252857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85206302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753247079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895916192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1249323082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48390897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702412153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1680556405"/>
                    </a:ext>
                  </a:extLst>
                </a:gridCol>
              </a:tblGrid>
              <a:tr h="177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76827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35908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421173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757588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513490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397.410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397.410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645901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508.844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508.844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548544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40.931.621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40.931.621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5.550.545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79676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40.126.961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40.126.961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5.280.737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67357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27.088.315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27.088.315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4.096.452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950644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6.748.103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6.748.103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5278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5.479.894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5.479.894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670.710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230626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04612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804.660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772491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Intervención en Territorios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804.660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90381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946203"/>
                  </a:ext>
                </a:extLst>
              </a:tr>
              <a:tr h="17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442.099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44174,9%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16358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72FE773-9A24-40FE-9DB8-249AAEB6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LA JUVENTUD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7FA581-3CB6-4AAF-ABE7-52E3C7D5E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50173"/>
              </p:ext>
            </p:extLst>
          </p:nvPr>
        </p:nvGraphicFramePr>
        <p:xfrm>
          <a:off x="414336" y="1868114"/>
          <a:ext cx="8339813" cy="3707938"/>
        </p:xfrm>
        <a:graphic>
          <a:graphicData uri="http://schemas.openxmlformats.org/drawingml/2006/table">
            <a:tbl>
              <a:tblPr/>
              <a:tblGrid>
                <a:gridCol w="289980">
                  <a:extLst>
                    <a:ext uri="{9D8B030D-6E8A-4147-A177-3AD203B41FA5}">
                      <a16:colId xmlns:a16="http://schemas.microsoft.com/office/drawing/2014/main" val="2986733773"/>
                    </a:ext>
                  </a:extLst>
                </a:gridCol>
                <a:gridCol w="289980">
                  <a:extLst>
                    <a:ext uri="{9D8B030D-6E8A-4147-A177-3AD203B41FA5}">
                      <a16:colId xmlns:a16="http://schemas.microsoft.com/office/drawing/2014/main" val="4268917053"/>
                    </a:ext>
                  </a:extLst>
                </a:gridCol>
                <a:gridCol w="289980">
                  <a:extLst>
                    <a:ext uri="{9D8B030D-6E8A-4147-A177-3AD203B41FA5}">
                      <a16:colId xmlns:a16="http://schemas.microsoft.com/office/drawing/2014/main" val="1621755392"/>
                    </a:ext>
                  </a:extLst>
                </a:gridCol>
                <a:gridCol w="3027387">
                  <a:extLst>
                    <a:ext uri="{9D8B030D-6E8A-4147-A177-3AD203B41FA5}">
                      <a16:colId xmlns:a16="http://schemas.microsoft.com/office/drawing/2014/main" val="1411472708"/>
                    </a:ext>
                  </a:extLst>
                </a:gridCol>
                <a:gridCol w="777145">
                  <a:extLst>
                    <a:ext uri="{9D8B030D-6E8A-4147-A177-3AD203B41FA5}">
                      <a16:colId xmlns:a16="http://schemas.microsoft.com/office/drawing/2014/main" val="3532278970"/>
                    </a:ext>
                  </a:extLst>
                </a:gridCol>
                <a:gridCol w="777145">
                  <a:extLst>
                    <a:ext uri="{9D8B030D-6E8A-4147-A177-3AD203B41FA5}">
                      <a16:colId xmlns:a16="http://schemas.microsoft.com/office/drawing/2014/main" val="1077259559"/>
                    </a:ext>
                  </a:extLst>
                </a:gridCol>
                <a:gridCol w="777145">
                  <a:extLst>
                    <a:ext uri="{9D8B030D-6E8A-4147-A177-3AD203B41FA5}">
                      <a16:colId xmlns:a16="http://schemas.microsoft.com/office/drawing/2014/main" val="2636562517"/>
                    </a:ext>
                  </a:extLst>
                </a:gridCol>
                <a:gridCol w="695951">
                  <a:extLst>
                    <a:ext uri="{9D8B030D-6E8A-4147-A177-3AD203B41FA5}">
                      <a16:colId xmlns:a16="http://schemas.microsoft.com/office/drawing/2014/main" val="525165"/>
                    </a:ext>
                  </a:extLst>
                </a:gridCol>
                <a:gridCol w="707550">
                  <a:extLst>
                    <a:ext uri="{9D8B030D-6E8A-4147-A177-3AD203B41FA5}">
                      <a16:colId xmlns:a16="http://schemas.microsoft.com/office/drawing/2014/main" val="4287108042"/>
                    </a:ext>
                  </a:extLst>
                </a:gridCol>
                <a:gridCol w="707550">
                  <a:extLst>
                    <a:ext uri="{9D8B030D-6E8A-4147-A177-3AD203B41FA5}">
                      <a16:colId xmlns:a16="http://schemas.microsoft.com/office/drawing/2014/main" val="340311677"/>
                    </a:ext>
                  </a:extLst>
                </a:gridCol>
              </a:tblGrid>
              <a:tr h="178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081428"/>
                  </a:ext>
                </a:extLst>
              </a:tr>
              <a:tr h="286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979470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2.802.044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079670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1.303.731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173021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10400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3.685.607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871150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3.657.551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1.176.423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775117"/>
                  </a:ext>
                </a:extLst>
              </a:tr>
              <a:tr h="201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de la Asociatividad y la Ciudadanía Juvenil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980.963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20704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Empoderamiento e Inclusión de Jóvenes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750283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292363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Joven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47445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66369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00901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92412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78121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255296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12463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25754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383223"/>
                  </a:ext>
                </a:extLst>
              </a:tr>
              <a:tr h="1789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54823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E61BDE2-2A84-4DF5-B783-9EBCBC61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B8B0E6-2EA7-4691-9A34-A4488F44E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78796"/>
              </p:ext>
            </p:extLst>
          </p:nvPr>
        </p:nvGraphicFramePr>
        <p:xfrm>
          <a:off x="414336" y="1934607"/>
          <a:ext cx="8210798" cy="4225171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59740192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67942643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4212944182"/>
                    </a:ext>
                  </a:extLst>
                </a:gridCol>
                <a:gridCol w="2980555">
                  <a:extLst>
                    <a:ext uri="{9D8B030D-6E8A-4147-A177-3AD203B41FA5}">
                      <a16:colId xmlns:a16="http://schemas.microsoft.com/office/drawing/2014/main" val="284323498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67620421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6916928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795531746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210351723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083060570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901801319"/>
                    </a:ext>
                  </a:extLst>
                </a:gridCol>
              </a:tblGrid>
              <a:tr h="179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77893"/>
                  </a:ext>
                </a:extLst>
              </a:tr>
              <a:tr h="2866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21749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38.788.644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89875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9.813.288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4.242.185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016760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1997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3112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564805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19.443.439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5.505.468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563865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12.607.188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63883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9.124.983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259.355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04473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46077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47213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13223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19226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4.992.526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4.569.814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548600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21547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021586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58036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83892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18029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789064"/>
                  </a:ext>
                </a:extLst>
              </a:tr>
              <a:tr h="175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072583"/>
                  </a:ext>
                </a:extLst>
              </a:tr>
              <a:tr h="179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672.353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23935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037A7A-B04A-42DA-A5E5-1D5CEE487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987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NACIONAL DE DESARROLLO INDÍGENA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2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41C3A0-4CBD-4166-A1E9-0D84F6679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92095"/>
              </p:ext>
            </p:extLst>
          </p:nvPr>
        </p:nvGraphicFramePr>
        <p:xfrm>
          <a:off x="414336" y="1937808"/>
          <a:ext cx="8229599" cy="3939456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892646517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1904325338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2251840224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1297510504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56169794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584404488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4013554788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619909547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2312864204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313534772"/>
                    </a:ext>
                  </a:extLst>
                </a:gridCol>
              </a:tblGrid>
              <a:tr h="172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73280"/>
                  </a:ext>
                </a:extLst>
              </a:tr>
              <a:tr h="3087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89596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129900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66738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54233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606922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41727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125214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3787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89.831.712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15.021.061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302083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84.930.372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10.439.557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05074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78.226.110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9.130.167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30977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4926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5.616.319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1.147.123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963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227363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3.612.886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000526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69201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968.618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883507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4.470.194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13.196.866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946799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1.718.730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63878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009831"/>
                  </a:ext>
                </a:extLst>
              </a:tr>
              <a:tr h="172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11.075.490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2228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4449CFC-B5FC-46D5-8539-1FA67752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91903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07: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DISCAPACIDAD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2249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5CD3E9-12E6-42EC-B45B-FC2D2B87F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343058"/>
              </p:ext>
            </p:extLst>
          </p:nvPr>
        </p:nvGraphicFramePr>
        <p:xfrm>
          <a:off x="414336" y="1877830"/>
          <a:ext cx="8229599" cy="4478516"/>
        </p:xfrm>
        <a:graphic>
          <a:graphicData uri="http://schemas.openxmlformats.org/drawingml/2006/table">
            <a:tbl>
              <a:tblPr/>
              <a:tblGrid>
                <a:gridCol w="286148">
                  <a:extLst>
                    <a:ext uri="{9D8B030D-6E8A-4147-A177-3AD203B41FA5}">
                      <a16:colId xmlns:a16="http://schemas.microsoft.com/office/drawing/2014/main" val="1649109619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3457859080"/>
                    </a:ext>
                  </a:extLst>
                </a:gridCol>
                <a:gridCol w="286148">
                  <a:extLst>
                    <a:ext uri="{9D8B030D-6E8A-4147-A177-3AD203B41FA5}">
                      <a16:colId xmlns:a16="http://schemas.microsoft.com/office/drawing/2014/main" val="95313984"/>
                    </a:ext>
                  </a:extLst>
                </a:gridCol>
                <a:gridCol w="2987379">
                  <a:extLst>
                    <a:ext uri="{9D8B030D-6E8A-4147-A177-3AD203B41FA5}">
                      <a16:colId xmlns:a16="http://schemas.microsoft.com/office/drawing/2014/main" val="318927542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3793073331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773521468"/>
                    </a:ext>
                  </a:extLst>
                </a:gridCol>
                <a:gridCol w="766875">
                  <a:extLst>
                    <a:ext uri="{9D8B030D-6E8A-4147-A177-3AD203B41FA5}">
                      <a16:colId xmlns:a16="http://schemas.microsoft.com/office/drawing/2014/main" val="2119352502"/>
                    </a:ext>
                  </a:extLst>
                </a:gridCol>
                <a:gridCol w="686753">
                  <a:extLst>
                    <a:ext uri="{9D8B030D-6E8A-4147-A177-3AD203B41FA5}">
                      <a16:colId xmlns:a16="http://schemas.microsoft.com/office/drawing/2014/main" val="34408684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883918454"/>
                    </a:ext>
                  </a:extLst>
                </a:gridCol>
                <a:gridCol w="698199">
                  <a:extLst>
                    <a:ext uri="{9D8B030D-6E8A-4147-A177-3AD203B41FA5}">
                      <a16:colId xmlns:a16="http://schemas.microsoft.com/office/drawing/2014/main" val="3261983597"/>
                    </a:ext>
                  </a:extLst>
                </a:gridCol>
              </a:tblGrid>
              <a:tr h="174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541718"/>
                  </a:ext>
                </a:extLst>
              </a:tr>
              <a:tr h="279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59047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8.139.383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10989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4.747.663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1.923.013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380650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433280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708614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63877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308545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13.540.424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13.942.058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4.586.290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52934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13.531.511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13.933.145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4.577.377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854207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1.747.739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370355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355703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78209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302.768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996745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095801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700703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787.453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79666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494.327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732600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126244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79707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520588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924549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683245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82924"/>
                  </a:ext>
                </a:extLst>
              </a:tr>
              <a:tr h="17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49462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0ECAAEE-2A14-4E5D-A0FB-DE65145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316828F-B2FA-401C-A62A-2C201C578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630787"/>
              </p:ext>
            </p:extLst>
          </p:nvPr>
        </p:nvGraphicFramePr>
        <p:xfrm>
          <a:off x="428626" y="1977513"/>
          <a:ext cx="8258172" cy="4378848"/>
        </p:xfrm>
        <a:graphic>
          <a:graphicData uri="http://schemas.openxmlformats.org/drawingml/2006/table">
            <a:tbl>
              <a:tblPr/>
              <a:tblGrid>
                <a:gridCol w="287141">
                  <a:extLst>
                    <a:ext uri="{9D8B030D-6E8A-4147-A177-3AD203B41FA5}">
                      <a16:colId xmlns:a16="http://schemas.microsoft.com/office/drawing/2014/main" val="3703293344"/>
                    </a:ext>
                  </a:extLst>
                </a:gridCol>
                <a:gridCol w="287141">
                  <a:extLst>
                    <a:ext uri="{9D8B030D-6E8A-4147-A177-3AD203B41FA5}">
                      <a16:colId xmlns:a16="http://schemas.microsoft.com/office/drawing/2014/main" val="1280984399"/>
                    </a:ext>
                  </a:extLst>
                </a:gridCol>
                <a:gridCol w="287141">
                  <a:extLst>
                    <a:ext uri="{9D8B030D-6E8A-4147-A177-3AD203B41FA5}">
                      <a16:colId xmlns:a16="http://schemas.microsoft.com/office/drawing/2014/main" val="3458907764"/>
                    </a:ext>
                  </a:extLst>
                </a:gridCol>
                <a:gridCol w="2997752">
                  <a:extLst>
                    <a:ext uri="{9D8B030D-6E8A-4147-A177-3AD203B41FA5}">
                      <a16:colId xmlns:a16="http://schemas.microsoft.com/office/drawing/2014/main" val="2969283375"/>
                    </a:ext>
                  </a:extLst>
                </a:gridCol>
                <a:gridCol w="769537">
                  <a:extLst>
                    <a:ext uri="{9D8B030D-6E8A-4147-A177-3AD203B41FA5}">
                      <a16:colId xmlns:a16="http://schemas.microsoft.com/office/drawing/2014/main" val="2092257373"/>
                    </a:ext>
                  </a:extLst>
                </a:gridCol>
                <a:gridCol w="769537">
                  <a:extLst>
                    <a:ext uri="{9D8B030D-6E8A-4147-A177-3AD203B41FA5}">
                      <a16:colId xmlns:a16="http://schemas.microsoft.com/office/drawing/2014/main" val="606521403"/>
                    </a:ext>
                  </a:extLst>
                </a:gridCol>
                <a:gridCol w="769537">
                  <a:extLst>
                    <a:ext uri="{9D8B030D-6E8A-4147-A177-3AD203B41FA5}">
                      <a16:colId xmlns:a16="http://schemas.microsoft.com/office/drawing/2014/main" val="2299431669"/>
                    </a:ext>
                  </a:extLst>
                </a:gridCol>
                <a:gridCol w="689138">
                  <a:extLst>
                    <a:ext uri="{9D8B030D-6E8A-4147-A177-3AD203B41FA5}">
                      <a16:colId xmlns:a16="http://schemas.microsoft.com/office/drawing/2014/main" val="3688051052"/>
                    </a:ext>
                  </a:extLst>
                </a:gridCol>
                <a:gridCol w="700624">
                  <a:extLst>
                    <a:ext uri="{9D8B030D-6E8A-4147-A177-3AD203B41FA5}">
                      <a16:colId xmlns:a16="http://schemas.microsoft.com/office/drawing/2014/main" val="1581149302"/>
                    </a:ext>
                  </a:extLst>
                </a:gridCol>
                <a:gridCol w="700624">
                  <a:extLst>
                    <a:ext uri="{9D8B030D-6E8A-4147-A177-3AD203B41FA5}">
                      <a16:colId xmlns:a16="http://schemas.microsoft.com/office/drawing/2014/main" val="2326182872"/>
                    </a:ext>
                  </a:extLst>
                </a:gridCol>
              </a:tblGrid>
              <a:tr h="178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436452"/>
                  </a:ext>
                </a:extLst>
              </a:tr>
              <a:tr h="284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602066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40558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1.982.291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978741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822295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380695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66413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23.468.965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6.117.404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45297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3918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1.554.321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815904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21.901.704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21.894.739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5.457.412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354441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177.223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83733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610138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67555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69209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Servicios de Atención al Adulto Mayor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6.588.877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2.557.164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74748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621122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399.641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433180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7.117.331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2.263.432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50599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090372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1.481.668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664171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699637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103336"/>
                  </a:ext>
                </a:extLst>
              </a:tr>
              <a:tr h="178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963558"/>
                  </a:ext>
                </a:extLst>
              </a:tr>
            </a:tbl>
          </a:graphicData>
        </a:graphic>
      </p:graphicFrame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821181A-5594-46DE-B7FC-2D2B9E42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84,8% se destina a transferencias corrientes y de capital, con una participación de un 63,7% y 21,1% respectivamente, los que al mes de mayo registraron erogaciones del 58,8% y 15,1%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mayo ascendió a </a:t>
            </a:r>
            <a:r>
              <a:rPr lang="es-CL" sz="1600" b="1" dirty="0"/>
              <a:t>$20.559 millones</a:t>
            </a:r>
            <a:r>
              <a:rPr lang="es-CL" sz="1600" dirty="0"/>
              <a:t>, es decir, un </a:t>
            </a:r>
            <a:r>
              <a:rPr lang="es-CL" sz="1600" b="1" dirty="0"/>
              <a:t>3,3%</a:t>
            </a:r>
            <a:r>
              <a:rPr lang="es-CL" sz="1600" dirty="0"/>
              <a:t> respecto de la ley inicial, representando un gasto inferior en 1,5 puntos porcentuales al registrado a igual mes del año 2017.  Sin embargo, la ejecución acumulada al quinto mes de 2018 es superior en 3,1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mayo un incremento consolidado de </a:t>
            </a:r>
            <a:r>
              <a:rPr lang="es-CL" sz="1600" b="1" dirty="0"/>
              <a:t>$53.346 millones</a:t>
            </a:r>
            <a:r>
              <a:rPr lang="es-CL" sz="1600" dirty="0"/>
              <a:t>.  Afectando los gastos en bienes y servicios de consumo, prestaciones de seguridad social, adquisición de activos no financieros  y servicio de la deuda que presentan aumentos de $1.053 millones; $1.270 millones; $47 millones; y, $51.942 millones respectivamente.  Asimismo, el subtítulo 22 bienes y servicios de consumo y transferencias corrientes, experimentan una disminución por un monto de $60 millones y $906 millones respectivamente.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ADULTO MAYOR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37061E3-393F-4CAE-95C8-BBB07D2A9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86723"/>
              </p:ext>
            </p:extLst>
          </p:nvPr>
        </p:nvGraphicFramePr>
        <p:xfrm>
          <a:off x="414336" y="1939308"/>
          <a:ext cx="8238908" cy="2497800"/>
        </p:xfrm>
        <a:graphic>
          <a:graphicData uri="http://schemas.openxmlformats.org/drawingml/2006/table">
            <a:tbl>
              <a:tblPr/>
              <a:tblGrid>
                <a:gridCol w="286471">
                  <a:extLst>
                    <a:ext uri="{9D8B030D-6E8A-4147-A177-3AD203B41FA5}">
                      <a16:colId xmlns:a16="http://schemas.microsoft.com/office/drawing/2014/main" val="543828055"/>
                    </a:ext>
                  </a:extLst>
                </a:gridCol>
                <a:gridCol w="286471">
                  <a:extLst>
                    <a:ext uri="{9D8B030D-6E8A-4147-A177-3AD203B41FA5}">
                      <a16:colId xmlns:a16="http://schemas.microsoft.com/office/drawing/2014/main" val="3497305887"/>
                    </a:ext>
                  </a:extLst>
                </a:gridCol>
                <a:gridCol w="286471">
                  <a:extLst>
                    <a:ext uri="{9D8B030D-6E8A-4147-A177-3AD203B41FA5}">
                      <a16:colId xmlns:a16="http://schemas.microsoft.com/office/drawing/2014/main" val="899367365"/>
                    </a:ext>
                  </a:extLst>
                </a:gridCol>
                <a:gridCol w="2990760">
                  <a:extLst>
                    <a:ext uri="{9D8B030D-6E8A-4147-A177-3AD203B41FA5}">
                      <a16:colId xmlns:a16="http://schemas.microsoft.com/office/drawing/2014/main" val="1995068327"/>
                    </a:ext>
                  </a:extLst>
                </a:gridCol>
                <a:gridCol w="767742">
                  <a:extLst>
                    <a:ext uri="{9D8B030D-6E8A-4147-A177-3AD203B41FA5}">
                      <a16:colId xmlns:a16="http://schemas.microsoft.com/office/drawing/2014/main" val="245568965"/>
                    </a:ext>
                  </a:extLst>
                </a:gridCol>
                <a:gridCol w="767742">
                  <a:extLst>
                    <a:ext uri="{9D8B030D-6E8A-4147-A177-3AD203B41FA5}">
                      <a16:colId xmlns:a16="http://schemas.microsoft.com/office/drawing/2014/main" val="2859169274"/>
                    </a:ext>
                  </a:extLst>
                </a:gridCol>
                <a:gridCol w="767742">
                  <a:extLst>
                    <a:ext uri="{9D8B030D-6E8A-4147-A177-3AD203B41FA5}">
                      <a16:colId xmlns:a16="http://schemas.microsoft.com/office/drawing/2014/main" val="3002811222"/>
                    </a:ext>
                  </a:extLst>
                </a:gridCol>
                <a:gridCol w="687531">
                  <a:extLst>
                    <a:ext uri="{9D8B030D-6E8A-4147-A177-3AD203B41FA5}">
                      <a16:colId xmlns:a16="http://schemas.microsoft.com/office/drawing/2014/main" val="252949160"/>
                    </a:ext>
                  </a:extLst>
                </a:gridCol>
                <a:gridCol w="698989">
                  <a:extLst>
                    <a:ext uri="{9D8B030D-6E8A-4147-A177-3AD203B41FA5}">
                      <a16:colId xmlns:a16="http://schemas.microsoft.com/office/drawing/2014/main" val="1099042283"/>
                    </a:ext>
                  </a:extLst>
                </a:gridCol>
                <a:gridCol w="698989">
                  <a:extLst>
                    <a:ext uri="{9D8B030D-6E8A-4147-A177-3AD203B41FA5}">
                      <a16:colId xmlns:a16="http://schemas.microsoft.com/office/drawing/2014/main" val="2428907807"/>
                    </a:ext>
                  </a:extLst>
                </a:gridCol>
              </a:tblGrid>
              <a:tr h="198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52239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598571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75966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102876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92240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832372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915788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64241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1.700.760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009047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75340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10666"/>
                  </a:ext>
                </a:extLst>
              </a:tr>
              <a:tr h="1982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1.318.024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624947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9F1FD45-9414-46B7-BE62-9C070E78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EVALUACIÓN SOCIAL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3778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A208B3-2BCF-486B-AE3B-42376940E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08327"/>
              </p:ext>
            </p:extLst>
          </p:nvPr>
        </p:nvGraphicFramePr>
        <p:xfrm>
          <a:off x="413778" y="1916088"/>
          <a:ext cx="8211355" cy="3991250"/>
        </p:xfrm>
        <a:graphic>
          <a:graphicData uri="http://schemas.openxmlformats.org/drawingml/2006/table">
            <a:tbl>
              <a:tblPr/>
              <a:tblGrid>
                <a:gridCol w="285513">
                  <a:extLst>
                    <a:ext uri="{9D8B030D-6E8A-4147-A177-3AD203B41FA5}">
                      <a16:colId xmlns:a16="http://schemas.microsoft.com/office/drawing/2014/main" val="1504441524"/>
                    </a:ext>
                  </a:extLst>
                </a:gridCol>
                <a:gridCol w="285513">
                  <a:extLst>
                    <a:ext uri="{9D8B030D-6E8A-4147-A177-3AD203B41FA5}">
                      <a16:colId xmlns:a16="http://schemas.microsoft.com/office/drawing/2014/main" val="3554942840"/>
                    </a:ext>
                  </a:extLst>
                </a:gridCol>
                <a:gridCol w="285513">
                  <a:extLst>
                    <a:ext uri="{9D8B030D-6E8A-4147-A177-3AD203B41FA5}">
                      <a16:colId xmlns:a16="http://schemas.microsoft.com/office/drawing/2014/main" val="2351702289"/>
                    </a:ext>
                  </a:extLst>
                </a:gridCol>
                <a:gridCol w="2980756">
                  <a:extLst>
                    <a:ext uri="{9D8B030D-6E8A-4147-A177-3AD203B41FA5}">
                      <a16:colId xmlns:a16="http://schemas.microsoft.com/office/drawing/2014/main" val="686538371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976644513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1898997686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1913495539"/>
                    </a:ext>
                  </a:extLst>
                </a:gridCol>
                <a:gridCol w="685231">
                  <a:extLst>
                    <a:ext uri="{9D8B030D-6E8A-4147-A177-3AD203B41FA5}">
                      <a16:colId xmlns:a16="http://schemas.microsoft.com/office/drawing/2014/main" val="2782584157"/>
                    </a:ext>
                  </a:extLst>
                </a:gridCol>
                <a:gridCol w="696652">
                  <a:extLst>
                    <a:ext uri="{9D8B030D-6E8A-4147-A177-3AD203B41FA5}">
                      <a16:colId xmlns:a16="http://schemas.microsoft.com/office/drawing/2014/main" val="1308074586"/>
                    </a:ext>
                  </a:extLst>
                </a:gridCol>
                <a:gridCol w="696652">
                  <a:extLst>
                    <a:ext uri="{9D8B030D-6E8A-4147-A177-3AD203B41FA5}">
                      <a16:colId xmlns:a16="http://schemas.microsoft.com/office/drawing/2014/main" val="2510104305"/>
                    </a:ext>
                  </a:extLst>
                </a:gridCol>
              </a:tblGrid>
              <a:tr h="176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529803"/>
                  </a:ext>
                </a:extLst>
              </a:tr>
              <a:tr h="2825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609380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7.541.903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379900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8.340.276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3.305.971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1262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4.090.778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1.047.624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865.527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745819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41715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163.357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49993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6.265.513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4.978.236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-1.287.277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83416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4.910.794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14782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4.902.783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933.766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10025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991897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895001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105944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201425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6366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1.359.070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-1.295.277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4238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1.326.897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309.181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584029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34469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83111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939.067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537653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1.936.082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193608,2%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47258"/>
                  </a:ext>
                </a:extLst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1.936.652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1.936.082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193608,2%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688576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4DFA8D1-B8B7-49A1-A0FB-FA202C415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Los subtítulo que presentan el mayor nivel de gasto por su incidencia en la ejecución total de la Partida con un 84,3%,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58,8% y 93,8%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59,2%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el gasto del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$54.516 millones</a:t>
            </a:r>
            <a:r>
              <a:rPr lang="es-CL" sz="1600" dirty="0"/>
              <a:t>, se registra en los Programas: Subsecretaría de Servicios Sociales ($2.684 millones); Ingreso Ético Familiar ($28.020 millones); Sistema de Protección Integral a la Infancia ($3.921 millones); FOSIS ($442 millones); INJ ($22 millones); CONADI ($11.075 millones); SENADIS ($1.371 millones); SENAMA ($1.318 millones); y, la Subsecretaría de Evaluación Social ($1.936 millones), destinados al pago de las obligaciones devengadas al 31 de diciembre de 2017 (deuda flotante)</a:t>
            </a:r>
            <a:r>
              <a:rPr lang="es-CL" sz="16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72% del presupuesto inicial, se concentró en el programa Ingreso Ético Familiar y Sistema Chile Solidario (38%), Fondo de Solidaridad e Inversión Social (13%) y la Corporación Nacional de Desarrollo Indígena (20%), los que al mes de mayo alcanzaron niveles de ejecución de 76,4%, 30,1% y 28,5% respectivamente, calculados respecto al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76,4%, mientras que la Corporación Nacional de Desarrollo Indígena es la que presenta la ejecución menor con un 28,5%, explicado éste último por el bajo nivel de gasto de los subtítulos 24 transparencias corrientes y 33 transferencias de capital, que alcanzan gastos de 28,3% y 16,7% respectivamente, representando el 80% del Programa.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08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B80B6E5-D63E-493C-B25F-27F8EBD3F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876252"/>
              </p:ext>
            </p:extLst>
          </p:nvPr>
        </p:nvGraphicFramePr>
        <p:xfrm>
          <a:off x="414338" y="1672376"/>
          <a:ext cx="8210799" cy="2476706"/>
        </p:xfrm>
        <a:graphic>
          <a:graphicData uri="http://schemas.openxmlformats.org/drawingml/2006/table">
            <a:tbl>
              <a:tblPr/>
              <a:tblGrid>
                <a:gridCol w="807521">
                  <a:extLst>
                    <a:ext uri="{9D8B030D-6E8A-4147-A177-3AD203B41FA5}">
                      <a16:colId xmlns:a16="http://schemas.microsoft.com/office/drawing/2014/main" val="1965620562"/>
                    </a:ext>
                  </a:extLst>
                </a:gridCol>
                <a:gridCol w="2702784">
                  <a:extLst>
                    <a:ext uri="{9D8B030D-6E8A-4147-A177-3AD203B41FA5}">
                      <a16:colId xmlns:a16="http://schemas.microsoft.com/office/drawing/2014/main" val="2947865115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1658408957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3844751754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1037681744"/>
                    </a:ext>
                  </a:extLst>
                </a:gridCol>
                <a:gridCol w="807521">
                  <a:extLst>
                    <a:ext uri="{9D8B030D-6E8A-4147-A177-3AD203B41FA5}">
                      <a16:colId xmlns:a16="http://schemas.microsoft.com/office/drawing/2014/main" val="2532929757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616234324"/>
                    </a:ext>
                  </a:extLst>
                </a:gridCol>
                <a:gridCol w="735205">
                  <a:extLst>
                    <a:ext uri="{9D8B030D-6E8A-4147-A177-3AD203B41FA5}">
                      <a16:colId xmlns:a16="http://schemas.microsoft.com/office/drawing/2014/main" val="969465468"/>
                    </a:ext>
                  </a:extLst>
                </a:gridCol>
              </a:tblGrid>
              <a:tr h="1965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28870"/>
                  </a:ext>
                </a:extLst>
              </a:tr>
              <a:tr h="31450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78293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619.108.248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672.453.826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53.345.578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339.245.992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0137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67.859.057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67.798.918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27.094.215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095001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13.952.603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15.005.451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1.052.848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4.105.218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50194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1.286.667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1.269.748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828624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394.312.776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393.407.230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-905.546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231.414.384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88526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103.908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67985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2.572.298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2.619.437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84615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3.732.222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895.193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078759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130.483.628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19.677.172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41065"/>
                  </a:ext>
                </a:extLst>
              </a:tr>
              <a:tr h="19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6.178.745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58.120.273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51.941.528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54.516.376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977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Desarrollo Social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8E17998-BF89-41D2-86A7-9CE982B6F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5"/>
            <a:ext cx="4085655" cy="25222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C4687C3-E264-4873-83FD-B2DA83778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82105"/>
            <a:ext cx="4053136" cy="2522297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6F7471-4799-497D-A6ED-E95F947E9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Partida 21,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cumulada 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B7EDA68-838D-4FFE-AF2F-2952AF6B5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96748"/>
              </p:ext>
            </p:extLst>
          </p:nvPr>
        </p:nvGraphicFramePr>
        <p:xfrm>
          <a:off x="414336" y="1700808"/>
          <a:ext cx="8272465" cy="2736304"/>
        </p:xfrm>
        <a:graphic>
          <a:graphicData uri="http://schemas.openxmlformats.org/drawingml/2006/table">
            <a:tbl>
              <a:tblPr/>
              <a:tblGrid>
                <a:gridCol w="335244">
                  <a:extLst>
                    <a:ext uri="{9D8B030D-6E8A-4147-A177-3AD203B41FA5}">
                      <a16:colId xmlns:a16="http://schemas.microsoft.com/office/drawing/2014/main" val="442538498"/>
                    </a:ext>
                  </a:extLst>
                </a:gridCol>
                <a:gridCol w="310411">
                  <a:extLst>
                    <a:ext uri="{9D8B030D-6E8A-4147-A177-3AD203B41FA5}">
                      <a16:colId xmlns:a16="http://schemas.microsoft.com/office/drawing/2014/main" val="4121426086"/>
                    </a:ext>
                  </a:extLst>
                </a:gridCol>
                <a:gridCol w="2784390">
                  <a:extLst>
                    <a:ext uri="{9D8B030D-6E8A-4147-A177-3AD203B41FA5}">
                      <a16:colId xmlns:a16="http://schemas.microsoft.com/office/drawing/2014/main" val="3089172363"/>
                    </a:ext>
                  </a:extLst>
                </a:gridCol>
                <a:gridCol w="831903">
                  <a:extLst>
                    <a:ext uri="{9D8B030D-6E8A-4147-A177-3AD203B41FA5}">
                      <a16:colId xmlns:a16="http://schemas.microsoft.com/office/drawing/2014/main" val="883919720"/>
                    </a:ext>
                  </a:extLst>
                </a:gridCol>
                <a:gridCol w="831903">
                  <a:extLst>
                    <a:ext uri="{9D8B030D-6E8A-4147-A177-3AD203B41FA5}">
                      <a16:colId xmlns:a16="http://schemas.microsoft.com/office/drawing/2014/main" val="4073712706"/>
                    </a:ext>
                  </a:extLst>
                </a:gridCol>
                <a:gridCol w="831903">
                  <a:extLst>
                    <a:ext uri="{9D8B030D-6E8A-4147-A177-3AD203B41FA5}">
                      <a16:colId xmlns:a16="http://schemas.microsoft.com/office/drawing/2014/main" val="3385407429"/>
                    </a:ext>
                  </a:extLst>
                </a:gridCol>
                <a:gridCol w="831903">
                  <a:extLst>
                    <a:ext uri="{9D8B030D-6E8A-4147-A177-3AD203B41FA5}">
                      <a16:colId xmlns:a16="http://schemas.microsoft.com/office/drawing/2014/main" val="3459423955"/>
                    </a:ext>
                  </a:extLst>
                </a:gridCol>
                <a:gridCol w="757404">
                  <a:extLst>
                    <a:ext uri="{9D8B030D-6E8A-4147-A177-3AD203B41FA5}">
                      <a16:colId xmlns:a16="http://schemas.microsoft.com/office/drawing/2014/main" val="1024647626"/>
                    </a:ext>
                  </a:extLst>
                </a:gridCol>
                <a:gridCol w="757404">
                  <a:extLst>
                    <a:ext uri="{9D8B030D-6E8A-4147-A177-3AD203B41FA5}">
                      <a16:colId xmlns:a16="http://schemas.microsoft.com/office/drawing/2014/main" val="4143975405"/>
                    </a:ext>
                  </a:extLst>
                </a:gridCol>
              </a:tblGrid>
              <a:tr h="217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18234"/>
                  </a:ext>
                </a:extLst>
              </a:tr>
              <a:tr h="347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228134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349.329.513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384.803.800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35.474.287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254.618.667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477697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Servicios Sociales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62.250.941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3.515.865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32.598.155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35994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Ingreso Ético Familiar y Sistema Chile Solidario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239.224.487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267.262.064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28.037.577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204.135.883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68039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de Protección Integral a la Infancia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51.369.950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55.290.795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3.920.845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17.884.629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232152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80.572.657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81.228.586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655.929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24.456.499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08996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8.309.663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8.330.016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20.353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2.802.044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067053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125.254.352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136.327.842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11.073.490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38.788.644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090716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19.219.270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20.991.362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1.772.092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8.139.383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931365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33.259.573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34.611.248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1.351.675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10.690.707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63869"/>
                  </a:ext>
                </a:extLst>
              </a:tr>
              <a:tr h="217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Evaluación Social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20.024.464 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21.978.479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1.954.015 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7.541.903</a:t>
                      </a:r>
                    </a:p>
                  </a:txBody>
                  <a:tcPr marL="8881" marR="8881" marT="8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881" marR="8881" marT="8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549390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7E96BF6-BC79-4B44-89A4-37D75B7C6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359677-6F7B-479C-9676-8E8354A97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15756"/>
              </p:ext>
            </p:extLst>
          </p:nvPr>
        </p:nvGraphicFramePr>
        <p:xfrm>
          <a:off x="414336" y="1892667"/>
          <a:ext cx="8210798" cy="3931675"/>
        </p:xfrm>
        <a:graphic>
          <a:graphicData uri="http://schemas.openxmlformats.org/drawingml/2006/table">
            <a:tbl>
              <a:tblPr/>
              <a:tblGrid>
                <a:gridCol w="287092">
                  <a:extLst>
                    <a:ext uri="{9D8B030D-6E8A-4147-A177-3AD203B41FA5}">
                      <a16:colId xmlns:a16="http://schemas.microsoft.com/office/drawing/2014/main" val="1888528424"/>
                    </a:ext>
                  </a:extLst>
                </a:gridCol>
                <a:gridCol w="287092">
                  <a:extLst>
                    <a:ext uri="{9D8B030D-6E8A-4147-A177-3AD203B41FA5}">
                      <a16:colId xmlns:a16="http://schemas.microsoft.com/office/drawing/2014/main" val="222450532"/>
                    </a:ext>
                  </a:extLst>
                </a:gridCol>
                <a:gridCol w="287092">
                  <a:extLst>
                    <a:ext uri="{9D8B030D-6E8A-4147-A177-3AD203B41FA5}">
                      <a16:colId xmlns:a16="http://schemas.microsoft.com/office/drawing/2014/main" val="2366258818"/>
                    </a:ext>
                  </a:extLst>
                </a:gridCol>
                <a:gridCol w="2951293">
                  <a:extLst>
                    <a:ext uri="{9D8B030D-6E8A-4147-A177-3AD203B41FA5}">
                      <a16:colId xmlns:a16="http://schemas.microsoft.com/office/drawing/2014/main" val="3727984492"/>
                    </a:ext>
                  </a:extLst>
                </a:gridCol>
                <a:gridCol w="769403">
                  <a:extLst>
                    <a:ext uri="{9D8B030D-6E8A-4147-A177-3AD203B41FA5}">
                      <a16:colId xmlns:a16="http://schemas.microsoft.com/office/drawing/2014/main" val="1225446479"/>
                    </a:ext>
                  </a:extLst>
                </a:gridCol>
                <a:gridCol w="769403">
                  <a:extLst>
                    <a:ext uri="{9D8B030D-6E8A-4147-A177-3AD203B41FA5}">
                      <a16:colId xmlns:a16="http://schemas.microsoft.com/office/drawing/2014/main" val="1572233594"/>
                    </a:ext>
                  </a:extLst>
                </a:gridCol>
                <a:gridCol w="769403">
                  <a:extLst>
                    <a:ext uri="{9D8B030D-6E8A-4147-A177-3AD203B41FA5}">
                      <a16:colId xmlns:a16="http://schemas.microsoft.com/office/drawing/2014/main" val="3018728183"/>
                    </a:ext>
                  </a:extLst>
                </a:gridCol>
                <a:gridCol w="689018">
                  <a:extLst>
                    <a:ext uri="{9D8B030D-6E8A-4147-A177-3AD203B41FA5}">
                      <a16:colId xmlns:a16="http://schemas.microsoft.com/office/drawing/2014/main" val="3847887060"/>
                    </a:ext>
                  </a:extLst>
                </a:gridCol>
                <a:gridCol w="700501">
                  <a:extLst>
                    <a:ext uri="{9D8B030D-6E8A-4147-A177-3AD203B41FA5}">
                      <a16:colId xmlns:a16="http://schemas.microsoft.com/office/drawing/2014/main" val="3296207035"/>
                    </a:ext>
                  </a:extLst>
                </a:gridCol>
                <a:gridCol w="700501">
                  <a:extLst>
                    <a:ext uri="{9D8B030D-6E8A-4147-A177-3AD203B41FA5}">
                      <a16:colId xmlns:a16="http://schemas.microsoft.com/office/drawing/2014/main" val="3457814111"/>
                    </a:ext>
                  </a:extLst>
                </a:gridCol>
              </a:tblGrid>
              <a:tr h="190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61486"/>
                  </a:ext>
                </a:extLst>
              </a:tr>
              <a:tr h="305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69913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58.735.076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62.250.941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3.515.865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32.598.155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221263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21.058.964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20.939.065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-119.899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8.106.905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304012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2.940.266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2.945.490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774.745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47050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506.023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4600209,1%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684085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506.023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4600209,1%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637669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33.354.510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20.028.097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566934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9559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1.197.307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483517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31.644.072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18.830.790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298957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544.748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73882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6.006.995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4.147.327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263370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1.169.887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80524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4.331.256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1.428.235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221100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3.017.787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625751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8.210.606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79616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262.319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987449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1.095.558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240.178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83527"/>
                  </a:ext>
                </a:extLst>
              </a:tr>
              <a:tr h="190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6.976.530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2.748.382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178873"/>
                  </a:ext>
                </a:extLst>
              </a:tr>
            </a:tbl>
          </a:graphicData>
        </a:graphic>
      </p:graphicFrame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44AFC9A-67D6-4828-97C8-C9A6C04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DB2E8E7C-8CEF-408B-AA44-BB41A9623150}"/>
              </a:ext>
            </a:extLst>
          </p:cNvPr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21,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SERVICIOS SOCIALES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386224" y="1437327"/>
            <a:ext cx="821079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640765-C10C-47D3-A292-BFBF7B326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82253"/>
              </p:ext>
            </p:extLst>
          </p:nvPr>
        </p:nvGraphicFramePr>
        <p:xfrm>
          <a:off x="386224" y="1892665"/>
          <a:ext cx="8210797" cy="2395350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194071136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14823453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221944928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71389494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20775675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50635693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222266223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213500996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793591795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4155109526"/>
                    </a:ext>
                  </a:extLst>
                </a:gridCol>
              </a:tblGrid>
              <a:tr h="190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004258"/>
                  </a:ext>
                </a:extLst>
              </a:tr>
              <a:tr h="3041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7929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25661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38345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16420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518328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134713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828753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1.323.720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4.008.207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3.167.545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38171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325119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827.673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082900"/>
                  </a:ext>
                </a:extLst>
              </a:tr>
              <a:tr h="190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2.686.987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2.683.686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107347,4%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012250"/>
                  </a:ext>
                </a:extLst>
              </a:tr>
            </a:tbl>
          </a:graphicData>
        </a:graphic>
      </p:graphicFrame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096CE5F-8564-4ADD-BB0D-03D27A57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247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3491</TotalTime>
  <Words>5782</Words>
  <Application>Microsoft Office PowerPoint</Application>
  <PresentationFormat>Presentación en pantalla (4:3)</PresentationFormat>
  <Paragraphs>2937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mayo de 2018 Partida 21: MINISTERIO DE DESARROLLO SOCIAL</vt:lpstr>
      <vt:lpstr>Ejecución Presupuestaria de Gastos Ministerio de Desarrollo Social acumulada al mes de mayo de 2018</vt:lpstr>
      <vt:lpstr>Ejecución Presupuestaria de Gastos Ministerio de Desarrollo Social acumulada al mes de mayo de 2018 </vt:lpstr>
      <vt:lpstr>Ejecución Presupuestaria de Gastos Ministerio de Desarrollo Social acumulada al mes de mayo de 2018</vt:lpstr>
      <vt:lpstr>Ejecución Presupuestaria de Gastos Ministerio de Desarrollo Social acumulada al mes de mayo de 2018 </vt:lpstr>
      <vt:lpstr>Ejecución Presupuestaria de Gastos Ministerio de Desarrollo Social acumulada al mes de mayo de 2018 </vt:lpstr>
      <vt:lpstr>Ejecución Presupuestaria de Gastos Partida 21, Resumen por Capítulos acumulada al mes de mayo de 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180</cp:revision>
  <cp:lastPrinted>2017-06-15T16:55:12Z</cp:lastPrinted>
  <dcterms:created xsi:type="dcterms:W3CDTF">2016-06-23T13:38:47Z</dcterms:created>
  <dcterms:modified xsi:type="dcterms:W3CDTF">2018-08-10T14:14:12Z</dcterms:modified>
</cp:coreProperties>
</file>