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Partida'!$W$16:$AA$16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Partida'!$W$17:$AA$17</c:f>
              <c:numCache>
                <c:formatCode>0.0%</c:formatCode>
                <c:ptCount val="5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Partida'!$W$16:$AA$16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Partida'!$W$18:$AA$18</c:f>
              <c:numCache>
                <c:formatCode>0.0%</c:formatCode>
                <c:ptCount val="5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0-462D-9396-F1F598C8C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0903168"/>
        <c:axId val="120905088"/>
      </c:barChart>
      <c:catAx>
        <c:axId val="12090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0905088"/>
        <c:crosses val="autoZero"/>
        <c:auto val="1"/>
        <c:lblAlgn val="ctr"/>
        <c:lblOffset val="100"/>
        <c:noMultiLvlLbl val="0"/>
      </c:catAx>
      <c:valAx>
        <c:axId val="1209050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20903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5A-45A2-9A47-D93CF711F71A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A-45A2-9A47-D93CF711F71A}"/>
                </c:ext>
              </c:extLst>
            </c:dLbl>
            <c:dLbl>
              <c:idx val="2"/>
              <c:layout>
                <c:manualLayout>
                  <c:x val="-5.8333333333333334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166666666666666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Partida'!$AJ$16:$AN$16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Partida'!$AJ$17:$AN$17</c:f>
              <c:numCache>
                <c:formatCode>0.0%</c:formatCode>
                <c:ptCount val="5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05A-45A2-9A47-D93CF711F71A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5.5555555555555558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676E-3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Partida'!$AJ$16:$AN$16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Partida'!$AJ$18:$AN$18</c:f>
              <c:numCache>
                <c:formatCode>0.0%</c:formatCode>
                <c:ptCount val="5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05A-45A2-9A47-D93CF711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644864"/>
        <c:axId val="134644480"/>
      </c:lineChart>
      <c:catAx>
        <c:axId val="13464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4644480"/>
        <c:crosses val="autoZero"/>
        <c:auto val="1"/>
        <c:lblAlgn val="ctr"/>
        <c:lblOffset val="100"/>
        <c:noMultiLvlLbl val="0"/>
      </c:catAx>
      <c:valAx>
        <c:axId val="1346444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346448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6" name="Picture 16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MAYO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6" name="Picture 1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</a:t>
            </a:r>
            <a:r>
              <a:rPr lang="es-CL" sz="1600" dirty="0" smtClean="0"/>
              <a:t>mayo, </a:t>
            </a:r>
            <a:r>
              <a:rPr lang="es-CL" sz="1600" dirty="0"/>
              <a:t>el Ministerio registró una ejecución que ascendió a </a:t>
            </a:r>
            <a:r>
              <a:rPr lang="es-CL" sz="1600" b="1" dirty="0" smtClean="0"/>
              <a:t>$7.564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dirty="0" smtClean="0"/>
              <a:t>25,9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 Este mayor gasto está explicado fundamentalmente por la ejecución de Servicio de la Deuda proveniente de operaciones de años anteriores. Con ello, la ejecución acumulada se alza a $132.810 millones, equivalente a un 47% de avance sobre la ley inicial y un 38%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Las modificaciones presupuestarias observadas durante el mes de mayo se refieren a Servicio de la Deuda que incrementó el presupuesto vigente en $6.431 millones.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En cuanto a los programas, el 70% del presupuesto vigente se concentra en la Secretaría General de Gobierno y el 30% restante va dirigido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PRESUPUESTARIA DE GASTOS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67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0CE9BAAB-52BB-4A73-A69A-5C3D5A201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12156"/>
              </p:ext>
            </p:extLst>
          </p:nvPr>
        </p:nvGraphicFramePr>
        <p:xfrm>
          <a:off x="755576" y="2336889"/>
          <a:ext cx="7264403" cy="2135505"/>
        </p:xfrm>
        <a:graphic>
          <a:graphicData uri="http://schemas.openxmlformats.org/drawingml/2006/table">
            <a:tbl>
              <a:tblPr/>
              <a:tblGrid>
                <a:gridCol w="716882">
                  <a:extLst>
                    <a:ext uri="{9D8B030D-6E8A-4147-A177-3AD203B41FA5}">
                      <a16:colId xmlns="" xmlns:a16="http://schemas.microsoft.com/office/drawing/2014/main" val="3815967402"/>
                    </a:ext>
                  </a:extLst>
                </a:gridCol>
                <a:gridCol w="2246229">
                  <a:extLst>
                    <a:ext uri="{9D8B030D-6E8A-4147-A177-3AD203B41FA5}">
                      <a16:colId xmlns="" xmlns:a16="http://schemas.microsoft.com/office/drawing/2014/main" val="4230841106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2031770931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1132653756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865789902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451330381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616742046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191228125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24062782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74153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13.810.329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26602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9413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4772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0128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4157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742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8958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0681567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10D5BCBB-95F4-418F-90FD-50C739538D12}"/>
              </a:ext>
            </a:extLst>
          </p:cNvPr>
          <p:cNvGraphicFramePr>
            <a:graphicFrameLocks noGrp="1"/>
          </p:cNvGraphicFramePr>
          <p:nvPr/>
        </p:nvGraphicFramePr>
        <p:xfrm>
          <a:off x="825499" y="3563144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="" xmlns:a16="http://schemas.microsoft.com/office/drawing/2014/main" val="1365484706"/>
                    </a:ext>
                  </a:extLst>
                </a:gridCol>
                <a:gridCol w="279163">
                  <a:extLst>
                    <a:ext uri="{9D8B030D-6E8A-4147-A177-3AD203B41FA5}">
                      <a16:colId xmlns="" xmlns:a16="http://schemas.microsoft.com/office/drawing/2014/main" val="329927140"/>
                    </a:ext>
                  </a:extLst>
                </a:gridCol>
                <a:gridCol w="2312615">
                  <a:extLst>
                    <a:ext uri="{9D8B030D-6E8A-4147-A177-3AD203B41FA5}">
                      <a16:colId xmlns="" xmlns:a16="http://schemas.microsoft.com/office/drawing/2014/main" val="3942315860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3017767979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759850373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758324309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257691328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620283119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31293460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833533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35104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57306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15.433.098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3502047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RESUMEN POR CAPÍTULOS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37514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0876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D0A8905-B7EE-48B1-9E78-D093A6B8E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5097"/>
              </p:ext>
            </p:extLst>
          </p:nvPr>
        </p:nvGraphicFramePr>
        <p:xfrm>
          <a:off x="683568" y="1586637"/>
          <a:ext cx="7184244" cy="4351335"/>
        </p:xfrm>
        <a:graphic>
          <a:graphicData uri="http://schemas.openxmlformats.org/drawingml/2006/table">
            <a:tbl>
              <a:tblPr/>
              <a:tblGrid>
                <a:gridCol w="229375">
                  <a:extLst>
                    <a:ext uri="{9D8B030D-6E8A-4147-A177-3AD203B41FA5}">
                      <a16:colId xmlns="" xmlns:a16="http://schemas.microsoft.com/office/drawing/2014/main" val="1611739859"/>
                    </a:ext>
                  </a:extLst>
                </a:gridCol>
                <a:gridCol w="441759">
                  <a:extLst>
                    <a:ext uri="{9D8B030D-6E8A-4147-A177-3AD203B41FA5}">
                      <a16:colId xmlns="" xmlns:a16="http://schemas.microsoft.com/office/drawing/2014/main" val="2863099507"/>
                    </a:ext>
                  </a:extLst>
                </a:gridCol>
                <a:gridCol w="317160">
                  <a:extLst>
                    <a:ext uri="{9D8B030D-6E8A-4147-A177-3AD203B41FA5}">
                      <a16:colId xmlns="" xmlns:a16="http://schemas.microsoft.com/office/drawing/2014/main" val="3092157520"/>
                    </a:ext>
                  </a:extLst>
                </a:gridCol>
                <a:gridCol w="2118176">
                  <a:extLst>
                    <a:ext uri="{9D8B030D-6E8A-4147-A177-3AD203B41FA5}">
                      <a16:colId xmlns="" xmlns:a16="http://schemas.microsoft.com/office/drawing/2014/main" val="1588149134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3520657025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1829857192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715124116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2065752014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1785211220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1271712044"/>
                    </a:ext>
                  </a:extLst>
                </a:gridCol>
              </a:tblGrid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5685807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3101560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5.842.010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1583420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3.720.108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1749590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962.041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859310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994.606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914237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994.606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3041095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141149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329.005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6262430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296.284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2713145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58.908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2516847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1359372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444617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1320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724278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394756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2185103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071157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524079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0945770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963368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7958820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3224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18336E4-C8F9-43C3-80C6-1D0FDD6D5FCA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54492"/>
          <a:ext cx="7886699" cy="3293603"/>
        </p:xfrm>
        <a:graphic>
          <a:graphicData uri="http://schemas.openxmlformats.org/drawingml/2006/table">
            <a:tbl>
              <a:tblPr/>
              <a:tblGrid>
                <a:gridCol w="327563">
                  <a:extLst>
                    <a:ext uri="{9D8B030D-6E8A-4147-A177-3AD203B41FA5}">
                      <a16:colId xmlns="" xmlns:a16="http://schemas.microsoft.com/office/drawing/2014/main" val="2914760745"/>
                    </a:ext>
                  </a:extLst>
                </a:gridCol>
                <a:gridCol w="302365">
                  <a:extLst>
                    <a:ext uri="{9D8B030D-6E8A-4147-A177-3AD203B41FA5}">
                      <a16:colId xmlns="" xmlns:a16="http://schemas.microsoft.com/office/drawing/2014/main" val="2480271138"/>
                    </a:ext>
                  </a:extLst>
                </a:gridCol>
                <a:gridCol w="313564">
                  <a:extLst>
                    <a:ext uri="{9D8B030D-6E8A-4147-A177-3AD203B41FA5}">
                      <a16:colId xmlns="" xmlns:a16="http://schemas.microsoft.com/office/drawing/2014/main" val="751588187"/>
                    </a:ext>
                  </a:extLst>
                </a:gridCol>
                <a:gridCol w="2956463">
                  <a:extLst>
                    <a:ext uri="{9D8B030D-6E8A-4147-A177-3AD203B41FA5}">
                      <a16:colId xmlns="" xmlns:a16="http://schemas.microsoft.com/office/drawing/2014/main" val="1474558642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65236529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137903946"/>
                    </a:ext>
                  </a:extLst>
                </a:gridCol>
                <a:gridCol w="627129">
                  <a:extLst>
                    <a:ext uri="{9D8B030D-6E8A-4147-A177-3AD203B41FA5}">
                      <a16:colId xmlns="" xmlns:a16="http://schemas.microsoft.com/office/drawing/2014/main" val="1719484889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92615435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051385895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115118651"/>
                    </a:ext>
                  </a:extLst>
                </a:gridCol>
              </a:tblGrid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86260234"/>
                  </a:ext>
                </a:extLst>
              </a:tr>
              <a:tr h="268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696604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15.433.098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6.440.755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7.968.319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1879995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3.163.774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1.171.559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0292702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156.203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59382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596308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112.320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320313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112.320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761207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36.106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955330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76.214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777159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44.598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286085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552454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1263524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8966610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6.465.764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6.459.627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954600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7703860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034635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043289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50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1139</Words>
  <Application>Microsoft Office PowerPoint</Application>
  <PresentationFormat>Presentación en pantalla (4:3)</PresentationFormat>
  <Paragraphs>555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MAYO DE 2018 PARTIDA 20: MINISTERIO SECRETARÍA GENERAL DE GOBIERNO</vt:lpstr>
      <vt:lpstr>EJECUCIÓN PRESUPUESTARIA DE GASTOS ACUMULADA AL MES DE MAYO DE 2018  PARTIDA 20 MINISTERIO SECRETARÍA GENERAL DE GOBIERNO</vt:lpstr>
      <vt:lpstr>COMPORTAMIENTO DE LA EJECUCIÓN PRESUPUESTARIA DE GASTOS AL MES DE MAYO DE 2018  PARTIDA 20 MINISTERIO SECRETARÍA GENERAL DE GOBIERNO</vt:lpstr>
      <vt:lpstr>COMPORTAMIENTO DE LA EJECUCIÓN ACUMULADA DE GASTOS AL MES DE MAYO DE 2018  PARTIDA 20 MINISTERIO SECRETARÍA GENERAL DE GOBIERNO</vt:lpstr>
      <vt:lpstr>EJECUCIÓN PRESUPUESTARIA DE GASTOS ACUMULADA AL MES DE MAYO DE 2018  PARTIDA 20 MINISTERIO SECRETARÍA GENERAL DE GOBIERNO</vt:lpstr>
      <vt:lpstr>EJECUCIÓN PRESUPUESTARIA DE GASTOS ACUMULADA AL MES DE MAYO DE 2018  PARTIDA 20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153</cp:revision>
  <cp:lastPrinted>2016-10-11T11:56:42Z</cp:lastPrinted>
  <dcterms:created xsi:type="dcterms:W3CDTF">2016-06-23T13:38:47Z</dcterms:created>
  <dcterms:modified xsi:type="dcterms:W3CDTF">2018-09-11T22:12:02Z</dcterms:modified>
</cp:coreProperties>
</file>