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1"/>
  </p:notesMasterIdLst>
  <p:handoutMasterIdLst>
    <p:handoutMasterId r:id="rId12"/>
  </p:handoutMasterIdLst>
  <p:sldIdLst>
    <p:sldId id="256" r:id="rId3"/>
    <p:sldId id="298" r:id="rId4"/>
    <p:sldId id="300" r:id="rId5"/>
    <p:sldId id="301" r:id="rId6"/>
    <p:sldId id="264" r:id="rId7"/>
    <p:sldId id="263" r:id="rId8"/>
    <p:sldId id="265" r:id="rId9"/>
    <p:sldId id="267" r:id="rId10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02" y="-6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Ejecución Mensual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'Resumen Partida'!$V$17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'Resumen Partida'!$W$16:$AA$16</c:f>
              <c:strCache>
                <c:ptCount val="5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</c:strCache>
            </c:strRef>
          </c:cat>
          <c:val>
            <c:numRef>
              <c:f>'Resumen Partida'!$W$17:$AA$17</c:f>
              <c:numCache>
                <c:formatCode>0.0%</c:formatCode>
                <c:ptCount val="5"/>
                <c:pt idx="0">
                  <c:v>5.4053771360343728E-2</c:v>
                </c:pt>
                <c:pt idx="1">
                  <c:v>4.7572562393463642E-2</c:v>
                </c:pt>
                <c:pt idx="2">
                  <c:v>7.9598412084879375E-2</c:v>
                </c:pt>
                <c:pt idx="3">
                  <c:v>3.4096416524870506E-2</c:v>
                </c:pt>
                <c:pt idx="4">
                  <c:v>5.3839657842262849E-2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59A-4754-AAE5-14F66160D975}"/>
            </c:ext>
          </c:extLst>
        </c:ser>
        <c:ser>
          <c:idx val="1"/>
          <c:order val="1"/>
          <c:tx>
            <c:strRef>
              <c:f>'Resumen Partida'!$V$18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'Resumen Partida'!$W$16:$AA$16</c:f>
              <c:strCache>
                <c:ptCount val="5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</c:strCache>
            </c:strRef>
          </c:cat>
          <c:val>
            <c:numRef>
              <c:f>'Resumen Partida'!$W$18:$AA$18</c:f>
              <c:numCache>
                <c:formatCode>0.0%</c:formatCode>
                <c:ptCount val="5"/>
                <c:pt idx="0">
                  <c:v>4.6460314309190343E-2</c:v>
                </c:pt>
                <c:pt idx="1">
                  <c:v>4.8009099803374554E-2</c:v>
                </c:pt>
                <c:pt idx="2">
                  <c:v>6.7944961299352499E-2</c:v>
                </c:pt>
                <c:pt idx="3">
                  <c:v>5.1301051668633739E-2</c:v>
                </c:pt>
                <c:pt idx="4">
                  <c:v>0.25881825733591923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0C0-462D-9396-F1F598C8C5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120903168"/>
        <c:axId val="120905088"/>
      </c:barChart>
      <c:catAx>
        <c:axId val="120903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120905088"/>
        <c:crosses val="autoZero"/>
        <c:auto val="1"/>
        <c:lblAlgn val="ctr"/>
        <c:lblOffset val="100"/>
        <c:noMultiLvlLbl val="0"/>
      </c:catAx>
      <c:valAx>
        <c:axId val="120905088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800"/>
            </a:pPr>
            <a:endParaRPr lang="es-CL"/>
          </a:p>
        </c:txPr>
        <c:crossAx val="12090316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s-CL"/>
              <a:t>Ejecución Acumulada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'Resumen Partida'!$AI$17</c:f>
              <c:strCache>
                <c:ptCount val="1"/>
                <c:pt idx="0">
                  <c:v>2017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5.2777777777777778E-2"/>
                  <c:y val="-7.4074074074074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05A-45A2-9A47-D93CF711F71A}"/>
                </c:ext>
              </c:extLst>
            </c:dLbl>
            <c:dLbl>
              <c:idx val="1"/>
              <c:layout>
                <c:manualLayout>
                  <c:x val="-0.13333333333333333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05A-45A2-9A47-D93CF711F71A}"/>
                </c:ext>
              </c:extLst>
            </c:dLbl>
            <c:dLbl>
              <c:idx val="2"/>
              <c:layout>
                <c:manualLayout>
                  <c:x val="-5.8333333333333334E-2"/>
                  <c:y val="-4.62962962962962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9.166666666666666E-2"/>
                  <c:y val="-6.48148148148148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'Resumen Partida'!$AJ$16:$AN$16</c:f>
              <c:strCache>
                <c:ptCount val="5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</c:strCache>
            </c:strRef>
          </c:cat>
          <c:val>
            <c:numRef>
              <c:f>'Resumen Partida'!$AJ$17:$AN$17</c:f>
              <c:numCache>
                <c:formatCode>0.0%</c:formatCode>
                <c:ptCount val="5"/>
                <c:pt idx="0">
                  <c:v>5.4053771360343728E-2</c:v>
                </c:pt>
                <c:pt idx="1">
                  <c:v>0.10162633375380738</c:v>
                </c:pt>
                <c:pt idx="2">
                  <c:v>0.18122474583868675</c:v>
                </c:pt>
                <c:pt idx="3">
                  <c:v>0.21532116236355725</c:v>
                </c:pt>
                <c:pt idx="4">
                  <c:v>0.26916082020582011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F05A-45A2-9A47-D93CF711F71A}"/>
            </c:ext>
          </c:extLst>
        </c:ser>
        <c:ser>
          <c:idx val="1"/>
          <c:order val="1"/>
          <c:tx>
            <c:strRef>
              <c:f>'Resumen Partida'!$AI$18</c:f>
              <c:strCache>
                <c:ptCount val="1"/>
                <c:pt idx="0">
                  <c:v>2018</c:v>
                </c:pt>
              </c:strCache>
            </c:strRef>
          </c:tx>
          <c:marker>
            <c:symbol val="none"/>
          </c:marker>
          <c:dLbls>
            <c:dLbl>
              <c:idx val="2"/>
              <c:layout>
                <c:manualLayout>
                  <c:x val="-5.5555555555555558E-3"/>
                  <c:y val="2.3148148148148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777777777777676E-3"/>
                  <c:y val="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'Resumen Partida'!$AJ$16:$AN$16</c:f>
              <c:strCache>
                <c:ptCount val="5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</c:strCache>
            </c:strRef>
          </c:cat>
          <c:val>
            <c:numRef>
              <c:f>'Resumen Partida'!$AJ$18:$AN$18</c:f>
              <c:numCache>
                <c:formatCode>0.0%</c:formatCode>
                <c:ptCount val="5"/>
                <c:pt idx="0">
                  <c:v>4.6460314309190343E-2</c:v>
                </c:pt>
                <c:pt idx="1">
                  <c:v>9.4469414112564903E-2</c:v>
                </c:pt>
                <c:pt idx="2">
                  <c:v>0.16241437541191742</c:v>
                </c:pt>
                <c:pt idx="3">
                  <c:v>0.21371542708055113</c:v>
                </c:pt>
                <c:pt idx="4">
                  <c:v>0.47253368441647037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F05A-45A2-9A47-D93CF711F7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4644864"/>
        <c:axId val="134644480"/>
      </c:lineChart>
      <c:catAx>
        <c:axId val="13464486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134644480"/>
        <c:crosses val="autoZero"/>
        <c:auto val="1"/>
        <c:lblAlgn val="ctr"/>
        <c:lblOffset val="100"/>
        <c:noMultiLvlLbl val="0"/>
      </c:catAx>
      <c:valAx>
        <c:axId val="134644480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800"/>
            </a:pPr>
            <a:endParaRPr lang="es-CL"/>
          </a:p>
        </c:txPr>
        <c:crossAx val="13464486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11-09-2018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11-09-2018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11-09-2018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11-09-2018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11-09-2018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11-09-2018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11-09-2018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11-09-2018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11-09-2018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11-09-2018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11-09-2018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11-09-2018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11-09-2018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11-09-2018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11-09-2018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11-09-2018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11-09-2018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11-09-2018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11-09-2018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11-09-2018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11-09-2018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11-09-2018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11-09-2018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11-09-2018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11-09-2018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3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11-09-2018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16" name="Picture 16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 smtClean="0">
                <a:latin typeface="+mn-lt"/>
              </a:rPr>
              <a:t>AL MES DE MAYO DE </a:t>
            </a:r>
            <a:r>
              <a:rPr lang="es-CL" sz="2000" b="1" dirty="0">
                <a:latin typeface="+mn-lt"/>
              </a:rPr>
              <a:t>2018</a:t>
            </a:r>
            <a:br>
              <a:rPr lang="es-CL" sz="2000" b="1" dirty="0">
                <a:latin typeface="+mn-lt"/>
              </a:rPr>
            </a:br>
            <a:r>
              <a:rPr lang="es-CL" sz="2000" b="1" dirty="0" smtClean="0">
                <a:latin typeface="+mn-lt"/>
              </a:rPr>
              <a:t>PARTIDA </a:t>
            </a:r>
            <a:r>
              <a:rPr lang="es-CL" sz="2000" b="1" dirty="0">
                <a:latin typeface="+mn-lt"/>
              </a:rPr>
              <a:t>20: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SECRETARÍA GENERAL DE GOBIERNO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julio </a:t>
            </a:r>
            <a:r>
              <a:rPr lang="es-CL" sz="1200" dirty="0"/>
              <a:t>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06" name="Picture 13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678" y="548680"/>
            <a:ext cx="4788366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s-CL" sz="1600" dirty="0"/>
              <a:t>Al mes de </a:t>
            </a:r>
            <a:r>
              <a:rPr lang="es-CL" sz="1600" dirty="0" smtClean="0"/>
              <a:t>mayo, </a:t>
            </a:r>
            <a:r>
              <a:rPr lang="es-CL" sz="1600" dirty="0"/>
              <a:t>el Ministerio registró una ejecución que ascendió a </a:t>
            </a:r>
            <a:r>
              <a:rPr lang="es-CL" sz="1600" b="1" dirty="0" smtClean="0"/>
              <a:t>$7.564 </a:t>
            </a:r>
            <a:r>
              <a:rPr lang="es-CL" sz="1600" b="1" dirty="0"/>
              <a:t>millones</a:t>
            </a:r>
            <a:r>
              <a:rPr lang="es-CL" sz="1600" dirty="0"/>
              <a:t>, equivalente a un gasto de </a:t>
            </a:r>
            <a:r>
              <a:rPr lang="es-CL" sz="1600" dirty="0" smtClean="0"/>
              <a:t>25,9</a:t>
            </a:r>
            <a:r>
              <a:rPr lang="es-CL" sz="1600" b="1" dirty="0" smtClean="0"/>
              <a:t>%</a:t>
            </a:r>
            <a:r>
              <a:rPr lang="es-CL" sz="1600" dirty="0" smtClean="0"/>
              <a:t> </a:t>
            </a:r>
            <a:r>
              <a:rPr lang="es-CL" sz="1600" dirty="0"/>
              <a:t>respecto al presupuesto vigente</a:t>
            </a:r>
            <a:r>
              <a:rPr lang="es-CL" sz="1600" dirty="0" smtClean="0"/>
              <a:t>. Este mayor gasto está explicado fundamentalmente por la ejecución de Servicio de la Deuda proveniente de operaciones de años anteriores. Con ello, la ejecución acumulada se alza a $132.810 millones, equivalente a un 47% de avance sobre la ley inicial y un 38% respecto del presupuesto vigente.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s-MX" sz="1600" dirty="0" smtClean="0"/>
              <a:t>Las modificaciones presupuestarias observadas durante el mes de mayo se refieren a Servicio de la Deuda que incrementó el presupuesto vigente en $6.431 millones.</a:t>
            </a:r>
            <a:endParaRPr lang="es-CL" sz="1600" dirty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s-CL" sz="1600" dirty="0"/>
              <a:t>En cuanto a los programas, el 70% del presupuesto vigente se concentra en la Secretaría General de Gobierno y el 30% restante va dirigido al Consejo Nacional de Televisión.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endParaRPr lang="es-MX" sz="1600" dirty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23528" y="609329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410181"/>
            <a:ext cx="8210798" cy="929647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PRESUPUESTARIA DE GASTOS AL MES 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10" name="1 Gráfico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id="{00000000-0008-0000-0000-00000200000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92219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8" y="410181"/>
            <a:ext cx="8210798" cy="929647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AL MES 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2 Gráfico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id="{00000000-0008-0000-0000-00000300000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52671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1560" y="5085184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7" name="Tabla 6">
            <a:extLst>
              <a:ext uri="{FF2B5EF4-FFF2-40B4-BE49-F238E27FC236}">
                <a16:creationId xmlns="" xmlns:a16="http://schemas.microsoft.com/office/drawing/2014/main" id="{0CE9BAAB-52BB-4A73-A69A-5C3D5A201E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9512156"/>
              </p:ext>
            </p:extLst>
          </p:nvPr>
        </p:nvGraphicFramePr>
        <p:xfrm>
          <a:off x="755576" y="2336889"/>
          <a:ext cx="7264403" cy="2135505"/>
        </p:xfrm>
        <a:graphic>
          <a:graphicData uri="http://schemas.openxmlformats.org/drawingml/2006/table">
            <a:tbl>
              <a:tblPr/>
              <a:tblGrid>
                <a:gridCol w="716882">
                  <a:extLst>
                    <a:ext uri="{9D8B030D-6E8A-4147-A177-3AD203B41FA5}">
                      <a16:colId xmlns="" xmlns:a16="http://schemas.microsoft.com/office/drawing/2014/main" val="3815967402"/>
                    </a:ext>
                  </a:extLst>
                </a:gridCol>
                <a:gridCol w="2246229">
                  <a:extLst>
                    <a:ext uri="{9D8B030D-6E8A-4147-A177-3AD203B41FA5}">
                      <a16:colId xmlns="" xmlns:a16="http://schemas.microsoft.com/office/drawing/2014/main" val="4230841106"/>
                    </a:ext>
                  </a:extLst>
                </a:gridCol>
                <a:gridCol w="716882">
                  <a:extLst>
                    <a:ext uri="{9D8B030D-6E8A-4147-A177-3AD203B41FA5}">
                      <a16:colId xmlns="" xmlns:a16="http://schemas.microsoft.com/office/drawing/2014/main" val="2031770931"/>
                    </a:ext>
                  </a:extLst>
                </a:gridCol>
                <a:gridCol w="716882">
                  <a:extLst>
                    <a:ext uri="{9D8B030D-6E8A-4147-A177-3AD203B41FA5}">
                      <a16:colId xmlns="" xmlns:a16="http://schemas.microsoft.com/office/drawing/2014/main" val="1132653756"/>
                    </a:ext>
                  </a:extLst>
                </a:gridCol>
                <a:gridCol w="716882">
                  <a:extLst>
                    <a:ext uri="{9D8B030D-6E8A-4147-A177-3AD203B41FA5}">
                      <a16:colId xmlns="" xmlns:a16="http://schemas.microsoft.com/office/drawing/2014/main" val="865789902"/>
                    </a:ext>
                  </a:extLst>
                </a:gridCol>
                <a:gridCol w="716882">
                  <a:extLst>
                    <a:ext uri="{9D8B030D-6E8A-4147-A177-3AD203B41FA5}">
                      <a16:colId xmlns="" xmlns:a16="http://schemas.microsoft.com/office/drawing/2014/main" val="451330381"/>
                    </a:ext>
                  </a:extLst>
                </a:gridCol>
                <a:gridCol w="716882">
                  <a:extLst>
                    <a:ext uri="{9D8B030D-6E8A-4147-A177-3AD203B41FA5}">
                      <a16:colId xmlns="" xmlns:a16="http://schemas.microsoft.com/office/drawing/2014/main" val="616742046"/>
                    </a:ext>
                  </a:extLst>
                </a:gridCol>
                <a:gridCol w="716882">
                  <a:extLst>
                    <a:ext uri="{9D8B030D-6E8A-4147-A177-3AD203B41FA5}">
                      <a16:colId xmlns="" xmlns:a16="http://schemas.microsoft.com/office/drawing/2014/main" val="1912281257"/>
                    </a:ext>
                  </a:extLst>
                </a:gridCol>
              </a:tblGrid>
              <a:tr h="1905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24062782"/>
                  </a:ext>
                </a:extLst>
              </a:tr>
              <a:tr h="304800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9741533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29.226.126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35.666.881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6.440.755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13.810.329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4266029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12.659.875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12.645.087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-14.788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4.891.667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1941345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4.383.895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4.383.895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1.118.244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547725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3012854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11.493.888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11.493.888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1.106.926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3415795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343.023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343.023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64.480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674212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342.445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6.773.976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6.431.531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6.605.000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5895809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40681567"/>
                  </a:ext>
                </a:extLst>
              </a:tr>
            </a:tbl>
          </a:graphicData>
        </a:graphic>
      </p:graphicFrame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7" y="4869160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="" xmlns:a16="http://schemas.microsoft.com/office/drawing/2014/main" id="{10D5BCBB-95F4-418F-90FD-50C739538D12}"/>
              </a:ext>
            </a:extLst>
          </p:cNvPr>
          <p:cNvGraphicFramePr>
            <a:graphicFrameLocks noGrp="1"/>
          </p:cNvGraphicFramePr>
          <p:nvPr/>
        </p:nvGraphicFramePr>
        <p:xfrm>
          <a:off x="825499" y="3563144"/>
          <a:ext cx="7493001" cy="876300"/>
        </p:xfrm>
        <a:graphic>
          <a:graphicData uri="http://schemas.openxmlformats.org/drawingml/2006/table">
            <a:tbl>
              <a:tblPr/>
              <a:tblGrid>
                <a:gridCol w="333093">
                  <a:extLst>
                    <a:ext uri="{9D8B030D-6E8A-4147-A177-3AD203B41FA5}">
                      <a16:colId xmlns="" xmlns:a16="http://schemas.microsoft.com/office/drawing/2014/main" val="1365484706"/>
                    </a:ext>
                  </a:extLst>
                </a:gridCol>
                <a:gridCol w="279163">
                  <a:extLst>
                    <a:ext uri="{9D8B030D-6E8A-4147-A177-3AD203B41FA5}">
                      <a16:colId xmlns="" xmlns:a16="http://schemas.microsoft.com/office/drawing/2014/main" val="329927140"/>
                    </a:ext>
                  </a:extLst>
                </a:gridCol>
                <a:gridCol w="2312615">
                  <a:extLst>
                    <a:ext uri="{9D8B030D-6E8A-4147-A177-3AD203B41FA5}">
                      <a16:colId xmlns="" xmlns:a16="http://schemas.microsoft.com/office/drawing/2014/main" val="3942315860"/>
                    </a:ext>
                  </a:extLst>
                </a:gridCol>
                <a:gridCol w="761355">
                  <a:extLst>
                    <a:ext uri="{9D8B030D-6E8A-4147-A177-3AD203B41FA5}">
                      <a16:colId xmlns="" xmlns:a16="http://schemas.microsoft.com/office/drawing/2014/main" val="3017767979"/>
                    </a:ext>
                  </a:extLst>
                </a:gridCol>
                <a:gridCol w="761355">
                  <a:extLst>
                    <a:ext uri="{9D8B030D-6E8A-4147-A177-3AD203B41FA5}">
                      <a16:colId xmlns="" xmlns:a16="http://schemas.microsoft.com/office/drawing/2014/main" val="759850373"/>
                    </a:ext>
                  </a:extLst>
                </a:gridCol>
                <a:gridCol w="761355">
                  <a:extLst>
                    <a:ext uri="{9D8B030D-6E8A-4147-A177-3AD203B41FA5}">
                      <a16:colId xmlns="" xmlns:a16="http://schemas.microsoft.com/office/drawing/2014/main" val="2758324309"/>
                    </a:ext>
                  </a:extLst>
                </a:gridCol>
                <a:gridCol w="761355">
                  <a:extLst>
                    <a:ext uri="{9D8B030D-6E8A-4147-A177-3AD203B41FA5}">
                      <a16:colId xmlns="" xmlns:a16="http://schemas.microsoft.com/office/drawing/2014/main" val="2257691328"/>
                    </a:ext>
                  </a:extLst>
                </a:gridCol>
                <a:gridCol w="761355">
                  <a:extLst>
                    <a:ext uri="{9D8B030D-6E8A-4147-A177-3AD203B41FA5}">
                      <a16:colId xmlns="" xmlns:a16="http://schemas.microsoft.com/office/drawing/2014/main" val="2620283119"/>
                    </a:ext>
                  </a:extLst>
                </a:gridCol>
                <a:gridCol w="761355">
                  <a:extLst>
                    <a:ext uri="{9D8B030D-6E8A-4147-A177-3AD203B41FA5}">
                      <a16:colId xmlns="" xmlns:a16="http://schemas.microsoft.com/office/drawing/2014/main" val="3129346026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8833533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9351047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General de Gobierno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20.233.783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20.233.783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5.842.010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4573066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Nacional de Televisión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8.992.343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15.433.098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6.440.755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7.968.319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33502047"/>
                  </a:ext>
                </a:extLst>
              </a:tr>
            </a:tbl>
          </a:graphicData>
        </a:graphic>
      </p:graphicFrame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RESUMEN POR CAPÍTULOS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23528" y="61602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375148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MAYO de 2018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20, Capítulo 01, Programa 01: SECRETARÍA GENERAL DE GOBIERNO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10876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="" xmlns:a16="http://schemas.microsoft.com/office/drawing/2014/main" id="{6D0A8905-B7EE-48B1-9E78-D093A6B8E3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225097"/>
              </p:ext>
            </p:extLst>
          </p:nvPr>
        </p:nvGraphicFramePr>
        <p:xfrm>
          <a:off x="683568" y="1586637"/>
          <a:ext cx="7184244" cy="4351335"/>
        </p:xfrm>
        <a:graphic>
          <a:graphicData uri="http://schemas.openxmlformats.org/drawingml/2006/table">
            <a:tbl>
              <a:tblPr/>
              <a:tblGrid>
                <a:gridCol w="229375">
                  <a:extLst>
                    <a:ext uri="{9D8B030D-6E8A-4147-A177-3AD203B41FA5}">
                      <a16:colId xmlns="" xmlns:a16="http://schemas.microsoft.com/office/drawing/2014/main" val="1611739859"/>
                    </a:ext>
                  </a:extLst>
                </a:gridCol>
                <a:gridCol w="441759">
                  <a:extLst>
                    <a:ext uri="{9D8B030D-6E8A-4147-A177-3AD203B41FA5}">
                      <a16:colId xmlns="" xmlns:a16="http://schemas.microsoft.com/office/drawing/2014/main" val="2863099507"/>
                    </a:ext>
                  </a:extLst>
                </a:gridCol>
                <a:gridCol w="317160">
                  <a:extLst>
                    <a:ext uri="{9D8B030D-6E8A-4147-A177-3AD203B41FA5}">
                      <a16:colId xmlns="" xmlns:a16="http://schemas.microsoft.com/office/drawing/2014/main" val="3092157520"/>
                    </a:ext>
                  </a:extLst>
                </a:gridCol>
                <a:gridCol w="2118176">
                  <a:extLst>
                    <a:ext uri="{9D8B030D-6E8A-4147-A177-3AD203B41FA5}">
                      <a16:colId xmlns="" xmlns:a16="http://schemas.microsoft.com/office/drawing/2014/main" val="1588149134"/>
                    </a:ext>
                  </a:extLst>
                </a:gridCol>
                <a:gridCol w="679629">
                  <a:extLst>
                    <a:ext uri="{9D8B030D-6E8A-4147-A177-3AD203B41FA5}">
                      <a16:colId xmlns="" xmlns:a16="http://schemas.microsoft.com/office/drawing/2014/main" val="3520657025"/>
                    </a:ext>
                  </a:extLst>
                </a:gridCol>
                <a:gridCol w="679629">
                  <a:extLst>
                    <a:ext uri="{9D8B030D-6E8A-4147-A177-3AD203B41FA5}">
                      <a16:colId xmlns="" xmlns:a16="http://schemas.microsoft.com/office/drawing/2014/main" val="1829857192"/>
                    </a:ext>
                  </a:extLst>
                </a:gridCol>
                <a:gridCol w="679629">
                  <a:extLst>
                    <a:ext uri="{9D8B030D-6E8A-4147-A177-3AD203B41FA5}">
                      <a16:colId xmlns="" xmlns:a16="http://schemas.microsoft.com/office/drawing/2014/main" val="715124116"/>
                    </a:ext>
                  </a:extLst>
                </a:gridCol>
                <a:gridCol w="679629">
                  <a:extLst>
                    <a:ext uri="{9D8B030D-6E8A-4147-A177-3AD203B41FA5}">
                      <a16:colId xmlns="" xmlns:a16="http://schemas.microsoft.com/office/drawing/2014/main" val="2065752014"/>
                    </a:ext>
                  </a:extLst>
                </a:gridCol>
                <a:gridCol w="679629">
                  <a:extLst>
                    <a:ext uri="{9D8B030D-6E8A-4147-A177-3AD203B41FA5}">
                      <a16:colId xmlns="" xmlns:a16="http://schemas.microsoft.com/office/drawing/2014/main" val="1785211220"/>
                    </a:ext>
                  </a:extLst>
                </a:gridCol>
                <a:gridCol w="679629">
                  <a:extLst>
                    <a:ext uri="{9D8B030D-6E8A-4147-A177-3AD203B41FA5}">
                      <a16:colId xmlns="" xmlns:a16="http://schemas.microsoft.com/office/drawing/2014/main" val="1271712044"/>
                    </a:ext>
                  </a:extLst>
                </a:gridCol>
              </a:tblGrid>
              <a:tr h="16997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45685807"/>
                  </a:ext>
                </a:extLst>
              </a:tr>
              <a:tr h="2719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33101560"/>
                  </a:ext>
                </a:extLst>
              </a:tr>
              <a:tr h="16997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20.233.783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20.233.783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5.842.010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71583420"/>
                  </a:ext>
                </a:extLst>
              </a:tr>
              <a:tr h="1699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9.481.313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9.481.313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3.720.108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31749590"/>
                  </a:ext>
                </a:extLst>
              </a:tr>
              <a:tr h="1699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3.908.842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3.908.842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962.041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78593108"/>
                  </a:ext>
                </a:extLst>
              </a:tr>
              <a:tr h="1699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6.365.273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6.365.273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994.606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59142378"/>
                  </a:ext>
                </a:extLst>
              </a:tr>
              <a:tr h="1699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6.365.273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6.365.273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994.606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93041095"/>
                  </a:ext>
                </a:extLst>
              </a:tr>
              <a:tr h="1699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División de Organizaciones Sociales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960.359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960.359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274.545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41411497"/>
                  </a:ext>
                </a:extLst>
              </a:tr>
              <a:tr h="1699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 Comunicaciones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946.548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946.548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329.005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34,8%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34,8%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36262430"/>
                  </a:ext>
                </a:extLst>
              </a:tr>
              <a:tr h="2549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Seguimiento de Políticas Públicas y Gestión Institucional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945.672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945.672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296.284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82713145"/>
                  </a:ext>
                </a:extLst>
              </a:tr>
              <a:tr h="2549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Fomento de Medios de Comunicación Regionales, Provinciales y Comunales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1.811.565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1.811.565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58.908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52516847"/>
                  </a:ext>
                </a:extLst>
              </a:tr>
              <a:tr h="2549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Fortalecimiento de Organizaciones y Asociaciones de Interés Público (Ley N° 20.500)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1.439.155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1.439.155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6.687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21359372"/>
                  </a:ext>
                </a:extLst>
              </a:tr>
              <a:tr h="2549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Observatorio de Participación Ciudadana y No Discriminación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261.974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261.974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29.177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74446176"/>
                  </a:ext>
                </a:extLst>
              </a:tr>
              <a:tr h="1699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168.143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168.143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19.882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3413206"/>
                  </a:ext>
                </a:extLst>
              </a:tr>
              <a:tr h="1699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47.044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47.044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27242782"/>
                  </a:ext>
                </a:extLst>
              </a:tr>
              <a:tr h="1699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4.802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4.802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3.041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63,3%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63,3%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23947568"/>
                  </a:ext>
                </a:extLst>
              </a:tr>
              <a:tr h="1699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9.234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9.234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3.273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32185103"/>
                  </a:ext>
                </a:extLst>
              </a:tr>
              <a:tr h="1699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49.094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49.094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8.067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50711576"/>
                  </a:ext>
                </a:extLst>
              </a:tr>
              <a:tr h="1699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57.969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57.969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5.501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45240792"/>
                  </a:ext>
                </a:extLst>
              </a:tr>
              <a:tr h="1699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308.212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308.212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145.373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20945770"/>
                  </a:ext>
                </a:extLst>
              </a:tr>
              <a:tr h="1699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227.187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227.187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105.135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39633688"/>
                  </a:ext>
                </a:extLst>
              </a:tr>
              <a:tr h="1699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81.025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81.025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40.238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49,7%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49,7%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27958820"/>
                  </a:ext>
                </a:extLst>
              </a:tr>
              <a:tr h="1699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132243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594928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621628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MAYO de 2018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20, Capítulo 02, Programa 01: CONSEJO NACIONAL DE TELEVISIÓN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="" xmlns:a16="http://schemas.microsoft.com/office/drawing/2014/main" id="{818336E4-C8F9-43C3-80C6-1D0FDD6D5FCA}"/>
              </a:ext>
            </a:extLst>
          </p:cNvPr>
          <p:cNvGraphicFramePr>
            <a:graphicFrameLocks noGrp="1"/>
          </p:cNvGraphicFramePr>
          <p:nvPr/>
        </p:nvGraphicFramePr>
        <p:xfrm>
          <a:off x="628650" y="2354492"/>
          <a:ext cx="7886699" cy="3293603"/>
        </p:xfrm>
        <a:graphic>
          <a:graphicData uri="http://schemas.openxmlformats.org/drawingml/2006/table">
            <a:tbl>
              <a:tblPr/>
              <a:tblGrid>
                <a:gridCol w="327563">
                  <a:extLst>
                    <a:ext uri="{9D8B030D-6E8A-4147-A177-3AD203B41FA5}">
                      <a16:colId xmlns="" xmlns:a16="http://schemas.microsoft.com/office/drawing/2014/main" val="2914760745"/>
                    </a:ext>
                  </a:extLst>
                </a:gridCol>
                <a:gridCol w="302365">
                  <a:extLst>
                    <a:ext uri="{9D8B030D-6E8A-4147-A177-3AD203B41FA5}">
                      <a16:colId xmlns="" xmlns:a16="http://schemas.microsoft.com/office/drawing/2014/main" val="2480271138"/>
                    </a:ext>
                  </a:extLst>
                </a:gridCol>
                <a:gridCol w="313564">
                  <a:extLst>
                    <a:ext uri="{9D8B030D-6E8A-4147-A177-3AD203B41FA5}">
                      <a16:colId xmlns="" xmlns:a16="http://schemas.microsoft.com/office/drawing/2014/main" val="751588187"/>
                    </a:ext>
                  </a:extLst>
                </a:gridCol>
                <a:gridCol w="2956463">
                  <a:extLst>
                    <a:ext uri="{9D8B030D-6E8A-4147-A177-3AD203B41FA5}">
                      <a16:colId xmlns="" xmlns:a16="http://schemas.microsoft.com/office/drawing/2014/main" val="1474558642"/>
                    </a:ext>
                  </a:extLst>
                </a:gridCol>
                <a:gridCol w="671923">
                  <a:extLst>
                    <a:ext uri="{9D8B030D-6E8A-4147-A177-3AD203B41FA5}">
                      <a16:colId xmlns="" xmlns:a16="http://schemas.microsoft.com/office/drawing/2014/main" val="365236529"/>
                    </a:ext>
                  </a:extLst>
                </a:gridCol>
                <a:gridCol w="671923">
                  <a:extLst>
                    <a:ext uri="{9D8B030D-6E8A-4147-A177-3AD203B41FA5}">
                      <a16:colId xmlns="" xmlns:a16="http://schemas.microsoft.com/office/drawing/2014/main" val="1137903946"/>
                    </a:ext>
                  </a:extLst>
                </a:gridCol>
                <a:gridCol w="627129">
                  <a:extLst>
                    <a:ext uri="{9D8B030D-6E8A-4147-A177-3AD203B41FA5}">
                      <a16:colId xmlns="" xmlns:a16="http://schemas.microsoft.com/office/drawing/2014/main" val="1719484889"/>
                    </a:ext>
                  </a:extLst>
                </a:gridCol>
                <a:gridCol w="671923">
                  <a:extLst>
                    <a:ext uri="{9D8B030D-6E8A-4147-A177-3AD203B41FA5}">
                      <a16:colId xmlns="" xmlns:a16="http://schemas.microsoft.com/office/drawing/2014/main" val="392615435"/>
                    </a:ext>
                  </a:extLst>
                </a:gridCol>
                <a:gridCol w="671923">
                  <a:extLst>
                    <a:ext uri="{9D8B030D-6E8A-4147-A177-3AD203B41FA5}">
                      <a16:colId xmlns="" xmlns:a16="http://schemas.microsoft.com/office/drawing/2014/main" val="2051385895"/>
                    </a:ext>
                  </a:extLst>
                </a:gridCol>
                <a:gridCol w="671923">
                  <a:extLst>
                    <a:ext uri="{9D8B030D-6E8A-4147-A177-3AD203B41FA5}">
                      <a16:colId xmlns="" xmlns:a16="http://schemas.microsoft.com/office/drawing/2014/main" val="2115118651"/>
                    </a:ext>
                  </a:extLst>
                </a:gridCol>
              </a:tblGrid>
              <a:tr h="16804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86260234"/>
                  </a:ext>
                </a:extLst>
              </a:tr>
              <a:tr h="26886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06966049"/>
                  </a:ext>
                </a:extLst>
              </a:tr>
              <a:tr h="16804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8.992.343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15.433.098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6.440.755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7.968.319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88,6%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41879995"/>
                  </a:ext>
                </a:extLst>
              </a:tr>
              <a:tr h="168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3.178.562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3.163.774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-14.788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1.171.559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36,9%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37,0%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30292702"/>
                  </a:ext>
                </a:extLst>
              </a:tr>
              <a:tr h="168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475.053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475.053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156.203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34593829"/>
                  </a:ext>
                </a:extLst>
              </a:tr>
              <a:tr h="168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24.012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24.012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24.012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0596308"/>
                  </a:ext>
                </a:extLst>
              </a:tr>
              <a:tr h="168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5.128.615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5.128.615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112.320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13203133"/>
                  </a:ext>
                </a:extLst>
              </a:tr>
              <a:tr h="168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5.128.615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5.128.615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112.320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57612077"/>
                  </a:ext>
                </a:extLst>
              </a:tr>
              <a:tr h="168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560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Apoyo a Programas Culturales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4.479.804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4.479.804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36.106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39553307"/>
                  </a:ext>
                </a:extLst>
              </a:tr>
              <a:tr h="168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563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Televisión Cultural y Educativa CNTV Infantil  (ex  Novasur)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648.811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648.811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76.214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57771599"/>
                  </a:ext>
                </a:extLst>
              </a:tr>
              <a:tr h="168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174.880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174.880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44.598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2286085"/>
                  </a:ext>
                </a:extLst>
              </a:tr>
              <a:tr h="168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14.477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14.477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1.977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95524541"/>
                  </a:ext>
                </a:extLst>
              </a:tr>
              <a:tr h="168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78.323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78.323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9.019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61263524"/>
                  </a:ext>
                </a:extLst>
              </a:tr>
              <a:tr h="168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82.080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82.080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33.602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88966610"/>
                  </a:ext>
                </a:extLst>
              </a:tr>
              <a:tr h="168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34.233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6.465.764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6.431.531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6.459.627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1954600"/>
                  </a:ext>
                </a:extLst>
              </a:tr>
              <a:tr h="168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33.695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33.695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27.618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82,0%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82,0%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37703860"/>
                  </a:ext>
                </a:extLst>
              </a:tr>
              <a:tr h="168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538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538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478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88,8%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88,8%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80346359"/>
                  </a:ext>
                </a:extLst>
              </a:tr>
              <a:tr h="168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6.431.531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6.431.531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6.431.531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00432897"/>
                  </a:ext>
                </a:extLst>
              </a:tr>
              <a:tr h="168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95507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2599</TotalTime>
  <Words>1139</Words>
  <Application>Microsoft Office PowerPoint</Application>
  <PresentationFormat>Presentación en pantalla (4:3)</PresentationFormat>
  <Paragraphs>555</Paragraphs>
  <Slides>8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1_Tema de Office</vt:lpstr>
      <vt:lpstr>Tema de Office</vt:lpstr>
      <vt:lpstr>Imagen de mapa de bits</vt:lpstr>
      <vt:lpstr>EJECUCIÓN PRESUPUESTARIA DE GASTOS ACUMULADA AL MES DE MAYO DE 2018 PARTIDA 20: MINISTERIO SECRETARÍA GENERAL DE GOBIERNO</vt:lpstr>
      <vt:lpstr>EJECUCIÓN PRESUPUESTARIA DE GASTOS ACUMULADA AL MES DE MAYO DE 2018  PARTIDA 20 MINISTERIO SECRETARÍA GENERAL DE GOBIERNO</vt:lpstr>
      <vt:lpstr>COMPORTAMIENTO DE LA EJECUCIÓN PRESUPUESTARIA DE GASTOS AL MES DE MAYO DE 2018  PARTIDA 20 MINISTERIO SECRETARÍA GENERAL DE GOBIERNO</vt:lpstr>
      <vt:lpstr>COMPORTAMIENTO DE LA EJECUCIÓN ACUMULADA DE GASTOS AL MES DE MAYO DE 2018  PARTIDA 20 MINISTERIO SECRETARÍA GENERAL DE GOBIERNO</vt:lpstr>
      <vt:lpstr>EJECUCIÓN PRESUPUESTARIA DE GASTOS ACUMULADA AL MES DE MAYO DE 2018  PARTIDA 20 MINISTERIO SECRETARÍA GENERAL DE GOBIERNO</vt:lpstr>
      <vt:lpstr>EJECUCIÓN PRESUPUESTARIA DE GASTOS ACUMULADA AL MES DE MAYO DE 2018  PARTIDA 20 RESUMEN POR CAPÍTULOS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153</cp:revision>
  <cp:lastPrinted>2016-10-11T11:56:42Z</cp:lastPrinted>
  <dcterms:created xsi:type="dcterms:W3CDTF">2016-06-23T13:38:47Z</dcterms:created>
  <dcterms:modified xsi:type="dcterms:W3CDTF">2018-09-11T22:12:02Z</dcterms:modified>
</cp:coreProperties>
</file>