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98" r:id="rId4"/>
    <p:sldId id="300" r:id="rId5"/>
    <p:sldId id="302" r:id="rId6"/>
    <p:sldId id="264" r:id="rId7"/>
    <p:sldId id="301" r:id="rId8"/>
    <p:sldId id="263" r:id="rId9"/>
    <p:sldId id="265" r:id="rId10"/>
    <p:sldId id="269" r:id="rId11"/>
    <p:sldId id="271" r:id="rId12"/>
    <p:sldId id="273" r:id="rId13"/>
    <p:sldId id="274" r:id="rId14"/>
    <p:sldId id="275" r:id="rId15"/>
    <p:sldId id="287" r:id="rId16"/>
    <p:sldId id="288" r:id="rId17"/>
    <p:sldId id="289" r:id="rId18"/>
    <p:sldId id="290" r:id="rId19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9712" autoAdjust="0"/>
  </p:normalViewPr>
  <p:slideViewPr>
    <p:cSldViewPr>
      <p:cViewPr varScale="1">
        <p:scale>
          <a:sx n="88" d="100"/>
          <a:sy n="88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31-07-2018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31-07-2018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31-07-2018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31-07-2018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31-07-2018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31-07-2018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31-07-2018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31-07-2018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31-07-2018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31-07-2018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6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7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8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9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10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11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2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Hoja_de_c_lculo_de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Hoja_de_c_lculo_de_Microsoft_Excel_97-20032.xls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cap="all" dirty="0">
                <a:latin typeface="+mn-lt"/>
              </a:rPr>
              <a:t>al mes de </a:t>
            </a:r>
            <a:r>
              <a:rPr lang="es-CL" sz="2400" b="1" cap="all" dirty="0" smtClean="0">
                <a:latin typeface="+mn-lt"/>
              </a:rPr>
              <a:t>Mayo </a:t>
            </a:r>
            <a:r>
              <a:rPr lang="es-CL" sz="2400" b="1" cap="all" dirty="0">
                <a:latin typeface="+mn-lt"/>
              </a:rPr>
              <a:t>de </a:t>
            </a:r>
            <a:r>
              <a:rPr lang="es-CL" sz="2400" b="1" cap="all" dirty="0" smtClean="0">
                <a:latin typeface="+mn-lt"/>
              </a:rPr>
              <a:t>2018</a:t>
            </a:r>
            <a:r>
              <a:rPr lang="es-CL" sz="2400" b="1" cap="all" dirty="0">
                <a:latin typeface="+mn-lt"/>
              </a:rPr>
              <a:t/>
            </a:r>
            <a:br>
              <a:rPr lang="es-CL" sz="2400" b="1" cap="all" dirty="0">
                <a:latin typeface="+mn-lt"/>
              </a:rPr>
            </a:br>
            <a:r>
              <a:rPr lang="es-CL" sz="2400" b="1" cap="all" dirty="0">
                <a:latin typeface="+mn-lt"/>
              </a:rPr>
              <a:t>Partida 19:</a:t>
            </a:r>
            <a:br>
              <a:rPr lang="es-CL" sz="2400" b="1" cap="all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TRANSPORTES Y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</a:t>
            </a:r>
            <a:r>
              <a:rPr lang="es-C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julio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8469" y="53681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03: Transantiago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375821"/>
              </p:ext>
            </p:extLst>
          </p:nvPr>
        </p:nvGraphicFramePr>
        <p:xfrm>
          <a:off x="467544" y="1767433"/>
          <a:ext cx="814828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Hoja de cálculo" r:id="rId4" imgW="7581900" imgH="3533865" progId="Excel.Sheet.8">
                  <p:embed/>
                </p:oleObj>
              </mc:Choice>
              <mc:Fallback>
                <p:oleObj name="Hoja de cálculo" r:id="rId4" imgW="75819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67433"/>
                        <a:ext cx="8148280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58112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04: Unidad Operativa de Control de Tránsito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744764"/>
              </p:ext>
            </p:extLst>
          </p:nvPr>
        </p:nvGraphicFramePr>
        <p:xfrm>
          <a:off x="414335" y="1772816"/>
          <a:ext cx="8210799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Hoja de cálculo" r:id="rId4" imgW="8039100" imgH="2771775" progId="Excel.Sheet.8">
                  <p:embed/>
                </p:oleObj>
              </mc:Choice>
              <mc:Fallback>
                <p:oleObj name="Hoja de cálculo" r:id="rId4" imgW="8039100" imgH="2771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772816"/>
                        <a:ext cx="8210799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1490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05: Fiscalización y Control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132229"/>
              </p:ext>
            </p:extLst>
          </p:nvPr>
        </p:nvGraphicFramePr>
        <p:xfrm>
          <a:off x="414336" y="1628800"/>
          <a:ext cx="8201488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Hoja de cálculo" r:id="rId4" imgW="7819957" imgH="2466885" progId="Excel.Sheet.8">
                  <p:embed/>
                </p:oleObj>
              </mc:Choice>
              <mc:Fallback>
                <p:oleObj name="Hoja de cálculo" r:id="rId4" imgW="7819957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01488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3093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06: Subsidio Nacional al Transporte Público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4" y="125234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542287"/>
              </p:ext>
            </p:extLst>
          </p:nvPr>
        </p:nvGraphicFramePr>
        <p:xfrm>
          <a:off x="467544" y="1646262"/>
          <a:ext cx="8157591" cy="459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Hoja de cálculo" r:id="rId4" imgW="8496300" imgH="4591140" progId="Excel.Sheet.8">
                  <p:embed/>
                </p:oleObj>
              </mc:Choice>
              <mc:Fallback>
                <p:oleObj name="Hoja de cálculo" r:id="rId4" imgW="8496300" imgH="4591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46262"/>
                        <a:ext cx="8157591" cy="459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0928" y="472514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07: Programa de Desarrollo Logístico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355804"/>
              </p:ext>
            </p:extLst>
          </p:nvPr>
        </p:nvGraphicFramePr>
        <p:xfrm>
          <a:off x="414336" y="1772816"/>
          <a:ext cx="8201488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Hoja de cálculo" r:id="rId4" imgW="7848600" imgH="2866935" progId="Excel.Sheet.8">
                  <p:embed/>
                </p:oleObj>
              </mc:Choice>
              <mc:Fallback>
                <p:oleObj name="Hoja de cálculo" r:id="rId4" imgW="7848600" imgH="28669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286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7897" y="46480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10181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08: Programa de Vialidad y Transporte Urbano: SECTRA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78434"/>
              </p:ext>
            </p:extLst>
          </p:nvPr>
        </p:nvGraphicFramePr>
        <p:xfrm>
          <a:off x="467544" y="1772816"/>
          <a:ext cx="814828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Hoja de cálculo" r:id="rId4" imgW="7819957" imgH="2781210" progId="Excel.Sheet.8">
                  <p:embed/>
                </p:oleObj>
              </mc:Choice>
              <mc:Fallback>
                <p:oleObj name="Hoja de cálculo" r:id="rId4" imgW="7819957" imgH="2781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8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17378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02, Programa 01: Subsecretaría de Telecomunicaciones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379573"/>
              </p:ext>
            </p:extLst>
          </p:nvPr>
        </p:nvGraphicFramePr>
        <p:xfrm>
          <a:off x="414336" y="1772817"/>
          <a:ext cx="8201488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Hoja de cálculo" r:id="rId4" imgW="9724957" imgH="4600575" progId="Excel.Sheet.8">
                  <p:embed/>
                </p:oleObj>
              </mc:Choice>
              <mc:Fallback>
                <p:oleObj name="Hoja de cálculo" r:id="rId4" imgW="9724957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72817"/>
                        <a:ext cx="8201488" cy="439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03, Programa 01: Junta de Aeronáutica Civil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39564"/>
              </p:ext>
            </p:extLst>
          </p:nvPr>
        </p:nvGraphicFramePr>
        <p:xfrm>
          <a:off x="467544" y="1772816"/>
          <a:ext cx="8148279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Hoja de cálculo" r:id="rId4" imgW="7801043" imgH="2628900" progId="Excel.Sheet.8">
                  <p:embed/>
                </p:oleObj>
              </mc:Choice>
              <mc:Fallback>
                <p:oleObj name="Hoja de cálculo" r:id="rId4" imgW="7801043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48279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El Ministerio de Transportes y Telecomunicaciones presenta recursos vigentes que alcanzan a </a:t>
            </a:r>
            <a:r>
              <a:rPr lang="es-CL" sz="1600" b="1" dirty="0" smtClean="0">
                <a:latin typeface="+mn-lt"/>
              </a:rPr>
              <a:t>$1.089.114 millones</a:t>
            </a:r>
            <a:r>
              <a:rPr lang="es-CL" sz="1600" dirty="0" smtClean="0">
                <a:latin typeface="+mn-lt"/>
              </a:rPr>
              <a:t>. Se observan modificaciones presupuestarias que corresponden a: $95 millones menos para gastos en personal, $433 millones adicionales para prestaciones de seguridad social, $54 millones más para el pago de Integros al Fisco, el traspaso de $5.000 millones desde Transferencias de Capital a Iniciativas de Inversión, la inclusión del Subtítulo 32.06.001 Anticipos a Contratistas, en la Subsecretaría de Telecomunicaciones, por $11.516 millones, y $16.938 millones adicionales para el pago de la deuda flotante del Ministerio.</a:t>
            </a: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Ministerio, </a:t>
            </a:r>
            <a:r>
              <a:rPr lang="es-CL" sz="1600" dirty="0" smtClean="0">
                <a:latin typeface="+mn-lt"/>
              </a:rPr>
              <a:t>acumulada al mes de Mayo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 smtClean="0">
                <a:latin typeface="+mn-lt"/>
              </a:rPr>
              <a:t>$351.465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</a:t>
            </a:r>
            <a:r>
              <a:rPr lang="es-CL" sz="1600" dirty="0" smtClean="0">
                <a:latin typeface="+mn-lt"/>
              </a:rPr>
              <a:t>que equivale a </a:t>
            </a:r>
            <a:r>
              <a:rPr lang="es-CL" sz="1600" dirty="0">
                <a:latin typeface="+mn-lt"/>
              </a:rPr>
              <a:t>un </a:t>
            </a:r>
            <a:r>
              <a:rPr lang="es-CL" sz="1600" b="1" dirty="0" smtClean="0">
                <a:latin typeface="+mn-lt"/>
              </a:rPr>
              <a:t>32%</a:t>
            </a:r>
            <a:r>
              <a:rPr lang="es-CL" sz="1600" dirty="0" smtClean="0">
                <a:latin typeface="+mn-lt"/>
              </a:rPr>
              <a:t> </a:t>
            </a:r>
            <a:r>
              <a:rPr lang="es-CL" sz="1600" dirty="0">
                <a:latin typeface="+mn-lt"/>
              </a:rPr>
              <a:t>respecto de la ley </a:t>
            </a:r>
            <a:r>
              <a:rPr lang="es-CL" sz="1600" dirty="0" smtClean="0">
                <a:latin typeface="+mn-lt"/>
              </a:rPr>
              <a:t>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Las </a:t>
            </a:r>
            <a:r>
              <a:rPr lang="es-CL" sz="1600" b="1" dirty="0" smtClean="0"/>
              <a:t>iniciativas de inversión </a:t>
            </a:r>
            <a:r>
              <a:rPr lang="es-CL" sz="1600" dirty="0" smtClean="0"/>
              <a:t>alcanzaron un gasto total de $13.1557 millones (19% de ejecución presupuestaria) y las </a:t>
            </a:r>
            <a:r>
              <a:rPr lang="es-CL" sz="1600" b="1" dirty="0" smtClean="0"/>
              <a:t>transferencias de capital</a:t>
            </a:r>
            <a:r>
              <a:rPr lang="es-CL" sz="1600" dirty="0" smtClean="0"/>
              <a:t>, $24.773 millones (16% de ejecución presupuestaria).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CL" sz="1600" dirty="0" smtClean="0"/>
              <a:t>El gasto en </a:t>
            </a:r>
            <a:r>
              <a:rPr lang="es-CL" sz="1600" b="1" dirty="0" smtClean="0"/>
              <a:t>iniciativas de inversión </a:t>
            </a:r>
            <a:r>
              <a:rPr lang="es-CL" sz="1600" dirty="0" smtClean="0"/>
              <a:t>se presenta a continuación</a:t>
            </a:r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la </a:t>
            </a:r>
            <a:r>
              <a:rPr lang="es-CL" sz="1600" b="1" dirty="0" smtClean="0"/>
              <a:t>Unidad Operativa de Control de Tránsito</a:t>
            </a:r>
            <a:r>
              <a:rPr lang="es-CL" sz="1600" dirty="0" smtClean="0"/>
              <a:t> alcanzó un total de $1.374 millones (18% de avance presupuestario).</a:t>
            </a:r>
          </a:p>
          <a:p>
            <a:pPr marL="63500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1600" dirty="0" smtClean="0"/>
          </a:p>
          <a:p>
            <a:pPr marL="349250" algn="just">
              <a:spcBef>
                <a:spcPts val="600"/>
              </a:spcBef>
              <a:spcAft>
                <a:spcPts val="600"/>
              </a:spcAft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el programa </a:t>
            </a:r>
            <a:r>
              <a:rPr lang="es-CL" sz="1600" b="1" dirty="0" smtClean="0"/>
              <a:t>Subsidio Nacional al Transporte Público</a:t>
            </a:r>
            <a:r>
              <a:rPr lang="es-CL" sz="1600" dirty="0" smtClean="0"/>
              <a:t>, se ejecutaron un total de $525 millones, que equivalen a un 9% de la disponibilidad vigente al mes de Mayo (Subsidio permanente a regiones).</a:t>
            </a:r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El programa </a:t>
            </a:r>
            <a:r>
              <a:rPr lang="es-CL" sz="1600" b="1" dirty="0" smtClean="0"/>
              <a:t>Transantiago</a:t>
            </a:r>
            <a:r>
              <a:rPr lang="es-CL" sz="1600" dirty="0" smtClean="0"/>
              <a:t> devengó un total de $11.001 millones, alcanzado un ejecución presupuestaria de 21%.</a:t>
            </a:r>
          </a:p>
          <a:p>
            <a:pPr marL="714375" indent="-3556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L" sz="1600" dirty="0" smtClean="0"/>
              <a:t>En el capítulo </a:t>
            </a:r>
            <a:r>
              <a:rPr lang="es-CL" sz="1600" b="1" dirty="0" smtClean="0"/>
              <a:t>SECTRA</a:t>
            </a:r>
            <a:r>
              <a:rPr lang="es-CL" sz="1600" dirty="0" smtClean="0"/>
              <a:t> se gastaron un total de $253 millones (11% de ejecución presupuestaria), destinan do $138 millones a estudios y $116 millones a proyectos de inversión.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 smtClean="0"/>
              <a:t>Respecto al </a:t>
            </a:r>
            <a:r>
              <a:rPr lang="es-CL" sz="1600" dirty="0"/>
              <a:t>P</a:t>
            </a:r>
            <a:r>
              <a:rPr lang="es-CL" sz="1600" dirty="0" smtClean="0"/>
              <a:t>rograma Subsidio </a:t>
            </a:r>
            <a:r>
              <a:rPr lang="es-CL" sz="1600" dirty="0"/>
              <a:t>Nacional al Transporte </a:t>
            </a:r>
            <a:r>
              <a:rPr lang="es-CL" sz="1600" dirty="0" smtClean="0"/>
              <a:t>Público, el Subsidio al Transantiago da cuenta lo que sigue: 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Permanente</a:t>
            </a:r>
            <a:r>
              <a:rPr lang="es-CL" sz="1600" dirty="0"/>
              <a:t>, un gasto total de $</a:t>
            </a:r>
            <a:r>
              <a:rPr lang="es-CL" sz="1600" dirty="0" smtClean="0"/>
              <a:t>178.549  </a:t>
            </a:r>
            <a:r>
              <a:rPr lang="es-CL" sz="1600" dirty="0"/>
              <a:t>millones </a:t>
            </a:r>
            <a:r>
              <a:rPr lang="es-CL" sz="1600" dirty="0" smtClean="0"/>
              <a:t>(80% </a:t>
            </a:r>
            <a:r>
              <a:rPr lang="es-CL" sz="1600" dirty="0"/>
              <a:t>de ejecución).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Transitorio</a:t>
            </a:r>
            <a:r>
              <a:rPr lang="es-CL" sz="1600" dirty="0"/>
              <a:t>, 0% de ejecución presupuestaria.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Adicional</a:t>
            </a:r>
            <a:r>
              <a:rPr lang="es-CL" sz="1600" dirty="0"/>
              <a:t>, 0% de ejecución presupuestaria</a:t>
            </a:r>
            <a:r>
              <a:rPr lang="es-CL" sz="1600" dirty="0" smtClean="0"/>
              <a:t>.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Respecto al Programa Subsidio Nacional al Transporte Público, el subsidio permanente a regiones, da cuenta lo que sigue: </a:t>
            </a:r>
            <a:endParaRPr lang="es-CL" sz="1600" dirty="0" smtClean="0"/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 smtClean="0"/>
              <a:t>La asignación 24.01.512 Subsidio </a:t>
            </a:r>
            <a:r>
              <a:rPr lang="es-CL" sz="1600" b="1" dirty="0"/>
              <a:t>Nacional al Transporte Público</a:t>
            </a:r>
            <a:r>
              <a:rPr lang="es-CL" sz="1600" dirty="0"/>
              <a:t> (Tarifas a Regiones) presenta un gasto de </a:t>
            </a:r>
            <a:r>
              <a:rPr lang="es-CL" sz="1600" dirty="0" smtClean="0"/>
              <a:t>$63.394 </a:t>
            </a:r>
            <a:r>
              <a:rPr lang="es-CL" sz="1600" dirty="0"/>
              <a:t>millones con un </a:t>
            </a:r>
            <a:r>
              <a:rPr lang="es-CL" sz="1600" dirty="0" smtClean="0"/>
              <a:t>41% </a:t>
            </a:r>
            <a:r>
              <a:rPr lang="es-CL" sz="1600" dirty="0"/>
              <a:t>de </a:t>
            </a:r>
            <a:r>
              <a:rPr lang="es-CL" sz="1600" dirty="0" smtClean="0"/>
              <a:t>ejecución.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1600" b="1" dirty="0">
                <a:ea typeface="Verdana" pitchFamily="34" charset="0"/>
                <a:cs typeface="Verdana" pitchFamily="34" charset="0"/>
              </a:rPr>
              <a:t>Metro Regional de Valparaíso </a:t>
            </a:r>
            <a:r>
              <a:rPr lang="pt-BR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, 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Trenes Metropolitanos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FESUB Concepción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S.A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presupuestaria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.</a:t>
            </a:r>
            <a:endParaRPr lang="es-CL" sz="1600" b="1" dirty="0" smtClean="0">
              <a:ea typeface="Verdana" pitchFamily="34" charset="0"/>
              <a:cs typeface="Verdana" pitchFamily="34" charset="0"/>
            </a:endParaRPr>
          </a:p>
          <a:p>
            <a:pPr marL="722313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Transferencia al Fondo de Apoyo 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Regional</a:t>
            </a:r>
            <a:r>
              <a:rPr lang="es-CL" sz="1600" dirty="0" smtClean="0">
                <a:ea typeface="Verdana" pitchFamily="34" charset="0"/>
                <a:cs typeface="Verdana" pitchFamily="34" charset="0"/>
              </a:rPr>
              <a:t>,</a:t>
            </a:r>
            <a:r>
              <a:rPr lang="es-CL" sz="1600" b="1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0% de ejecución </a:t>
            </a:r>
            <a:r>
              <a:rPr lang="pt-BR" sz="1600" dirty="0" smtClean="0">
                <a:ea typeface="Verdana" pitchFamily="34" charset="0"/>
                <a:cs typeface="Verdana" pitchFamily="34" charset="0"/>
              </a:rPr>
              <a:t>presupuestaria</a:t>
            </a:r>
            <a:endParaRPr lang="pt-BR" sz="160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96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383690"/>
              </p:ext>
            </p:extLst>
          </p:nvPr>
        </p:nvGraphicFramePr>
        <p:xfrm>
          <a:off x="467544" y="1844824"/>
          <a:ext cx="8148280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Hoja de cálculo" r:id="rId4" imgW="7134157" imgH="2486025" progId="Excel.Sheet.8">
                  <p:embed/>
                </p:oleObj>
              </mc:Choice>
              <mc:Fallback>
                <p:oleObj name="Hoja de cálculo" r:id="rId4" imgW="7134157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48280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-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4539"/>
            <a:ext cx="4032448" cy="249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14539"/>
            <a:ext cx="4046898" cy="249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19,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000587"/>
              </p:ext>
            </p:extLst>
          </p:nvPr>
        </p:nvGraphicFramePr>
        <p:xfrm>
          <a:off x="414336" y="1663055"/>
          <a:ext cx="8201488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Hoja de cálculo" r:id="rId5" imgW="8753543" imgH="2486025" progId="Excel.Sheet.8">
                  <p:embed/>
                </p:oleObj>
              </mc:Choice>
              <mc:Fallback>
                <p:oleObj name="Hoja de cálculo" r:id="rId5" imgW="8753543" imgH="24860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6" y="1663055"/>
                        <a:ext cx="8201488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53681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01: Secretaría y Administración General de Transporte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604296"/>
              </p:ext>
            </p:extLst>
          </p:nvPr>
        </p:nvGraphicFramePr>
        <p:xfrm>
          <a:off x="414336" y="1847825"/>
          <a:ext cx="8201487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Hoja de cálculo" r:id="rId4" imgW="7839143" imgH="3381285" progId="Excel.Sheet.8">
                  <p:embed/>
                </p:oleObj>
              </mc:Choice>
              <mc:Fallback>
                <p:oleObj name="Hoja de cálculo" r:id="rId4" imgW="7839143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847825"/>
                        <a:ext cx="8201487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941168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Mayo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02: Empresa de los Ferrocarriles del Estado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267080"/>
              </p:ext>
            </p:extLst>
          </p:nvPr>
        </p:nvGraphicFramePr>
        <p:xfrm>
          <a:off x="414336" y="1640185"/>
          <a:ext cx="8210799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Hoja de cálculo" r:id="rId4" imgW="8124757" imgH="3228975" progId="Excel.Sheet.8">
                  <p:embed/>
                </p:oleObj>
              </mc:Choice>
              <mc:Fallback>
                <p:oleObj name="Hoja de cálculo" r:id="rId4" imgW="8124757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640185"/>
                        <a:ext cx="8210799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910</Words>
  <Application>Microsoft Office PowerPoint</Application>
  <PresentationFormat>Presentación en pantalla (4:3)</PresentationFormat>
  <Paragraphs>84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1_Tema de Office</vt:lpstr>
      <vt:lpstr>Tema de Office</vt:lpstr>
      <vt:lpstr>Imagen de mapa de bits</vt:lpstr>
      <vt:lpstr>Hoja de cálculo</vt:lpstr>
      <vt:lpstr>EJECUCIÓN PRESUPUESTARIA DE GASTOS ACUMULADA al mes de Mayo de 2018 Partida 19: MINISTERIO DE TRANSPORTES Y TELECOMUNICACIONES</vt:lpstr>
      <vt:lpstr>Ejecución Presupuestaria de Gastos Acumulada al Mes de Mayo de 2018  Ministerio de Transportes y Telecomunicaciones</vt:lpstr>
      <vt:lpstr>Ejecución Presupuestaria de Gastos Acumulada al Mes de Mayo de 2018  Ministerio de Transportes y Telecomunicaciones</vt:lpstr>
      <vt:lpstr>Ejecución Presupuestaria de Gastos Acumulada al Mes de Mayo de 2018  Ministerio de Transportes y Telecomunicaciones</vt:lpstr>
      <vt:lpstr>Ejecución Presupuestaria de Gastos Acumulada al Mes de Mayo de 2018  Ministerio de Transportes y Telecomunicaciones</vt:lpstr>
      <vt:lpstr>Ejecución Presupuestaria de Gastos Acumulada al Mes de Mayo de 2018  Ministerio de Transportes y Telecomunicaciones</vt:lpstr>
      <vt:lpstr>Ejecución Presupuestaria de Gastos Acumulada al mes de Mayo de 2018  Partida 19,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178</cp:revision>
  <cp:lastPrinted>2017-05-12T12:49:10Z</cp:lastPrinted>
  <dcterms:created xsi:type="dcterms:W3CDTF">2016-06-23T13:38:47Z</dcterms:created>
  <dcterms:modified xsi:type="dcterms:W3CDTF">2018-07-31T19:51:06Z</dcterms:modified>
</cp:coreProperties>
</file>