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VIVIENDA Y URBANISMO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RECUPERACIÓN DE BARRIOS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F2E7F2-89AC-4772-B508-120DAAD2A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34770"/>
              </p:ext>
            </p:extLst>
          </p:nvPr>
        </p:nvGraphicFramePr>
        <p:xfrm>
          <a:off x="414336" y="1916832"/>
          <a:ext cx="8201489" cy="1778701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val="1714907283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val="2563362249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val="2160329211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val="3215053629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321002469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314553965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31212464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785406976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370359659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422016656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311087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56121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9.359.800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-20.306.585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1.839.982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647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658.832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9501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74778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6711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162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752.206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505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752.206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59939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752.206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50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PARQUE METROPOLITANO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778A7F-B829-4E89-B72C-7FFA3A048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0917"/>
              </p:ext>
            </p:extLst>
          </p:nvPr>
        </p:nvGraphicFramePr>
        <p:xfrm>
          <a:off x="414336" y="1934607"/>
          <a:ext cx="8210799" cy="3340244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2785470890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153996653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797337792"/>
                    </a:ext>
                  </a:extLst>
                </a:gridCol>
                <a:gridCol w="2706759">
                  <a:extLst>
                    <a:ext uri="{9D8B030D-6E8A-4147-A177-3AD203B41FA5}">
                      <a16:colId xmlns:a16="http://schemas.microsoft.com/office/drawing/2014/main" val="109084618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2869104948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1681617641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314228510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44520894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394087361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675649996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961014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0072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31.560.259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314.540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8.567.425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63052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6.085.907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-78.569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2.558.323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03910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2.145.544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671.501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116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42935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2848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890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1726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73644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0411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43141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8698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0928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4.969.587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70379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4.969.587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431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00950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73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40B9C12-C800-43F3-BC6D-F1D3C5B25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05313"/>
              </p:ext>
            </p:extLst>
          </p:nvPr>
        </p:nvGraphicFramePr>
        <p:xfrm>
          <a:off x="414336" y="1934606"/>
          <a:ext cx="8201487" cy="4421752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118704210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010764916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462560930"/>
                    </a:ext>
                  </a:extLst>
                </a:gridCol>
                <a:gridCol w="2703690">
                  <a:extLst>
                    <a:ext uri="{9D8B030D-6E8A-4147-A177-3AD203B41FA5}">
                      <a16:colId xmlns:a16="http://schemas.microsoft.com/office/drawing/2014/main" val="1662091443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98261870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4020315777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798592025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4250014762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592353954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437987377"/>
                    </a:ext>
                  </a:extLst>
                </a:gridCol>
              </a:tblGrid>
              <a:tr h="143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67142"/>
                  </a:ext>
                </a:extLst>
              </a:tr>
              <a:tr h="229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6506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107.811.664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2.429.888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29.532.068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40008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3.100.599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-12.389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1.214.925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664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262.909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105.680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56815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562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1096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82834"/>
                  </a:ext>
                </a:extLst>
              </a:tr>
              <a:tr h="22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0517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56763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110619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06405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3.625.196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38169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3.625.196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04542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30.977.068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10.141.069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4791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30.977.068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10.141.069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98291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51.833.646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14.353.791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462035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13.836.891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121702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6.022.373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76444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49343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18948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7.569.146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67405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44054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28086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49742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39027"/>
                  </a:ext>
                </a:extLst>
              </a:tr>
              <a:tr h="22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6815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3656,8%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72984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3656,8%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37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13DE47-ED2E-4B53-B6C9-79A12F81D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39664"/>
              </p:ext>
            </p:extLst>
          </p:nvPr>
        </p:nvGraphicFramePr>
        <p:xfrm>
          <a:off x="414337" y="1934606"/>
          <a:ext cx="8201486" cy="4292078"/>
        </p:xfrm>
        <a:graphic>
          <a:graphicData uri="http://schemas.openxmlformats.org/drawingml/2006/table">
            <a:tbl>
              <a:tblPr/>
              <a:tblGrid>
                <a:gridCol w="301413">
                  <a:extLst>
                    <a:ext uri="{9D8B030D-6E8A-4147-A177-3AD203B41FA5}">
                      <a16:colId xmlns:a16="http://schemas.microsoft.com/office/drawing/2014/main" val="3033568134"/>
                    </a:ext>
                  </a:extLst>
                </a:gridCol>
                <a:gridCol w="301413">
                  <a:extLst>
                    <a:ext uri="{9D8B030D-6E8A-4147-A177-3AD203B41FA5}">
                      <a16:colId xmlns:a16="http://schemas.microsoft.com/office/drawing/2014/main" val="3074548314"/>
                    </a:ext>
                  </a:extLst>
                </a:gridCol>
                <a:gridCol w="301413">
                  <a:extLst>
                    <a:ext uri="{9D8B030D-6E8A-4147-A177-3AD203B41FA5}">
                      <a16:colId xmlns:a16="http://schemas.microsoft.com/office/drawing/2014/main" val="1849320645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3695334864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040852602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13771665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404208091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2398677328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412776939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2495170095"/>
                    </a:ext>
                  </a:extLst>
                </a:gridCol>
              </a:tblGrid>
              <a:tr h="139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63215"/>
                  </a:ext>
                </a:extLst>
              </a:tr>
              <a:tr h="22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33044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68.064.537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2.961.040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19.688.646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1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3.227.905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-22.023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1.215.204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8288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452.246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124.228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2682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01352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5809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603100"/>
                  </a:ext>
                </a:extLst>
              </a:tr>
              <a:tr h="1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8233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452501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45984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2561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70285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5.238.310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97882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5.238.310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50818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4.645.443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8576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4.645.443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13573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4.645.443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0884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17.354.764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8.283.817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57733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8.283.817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773512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2.417.977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2311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66329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1.443.562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94277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3.672.011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94406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233.058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0585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517.209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70945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098430"/>
                  </a:ext>
                </a:extLst>
              </a:tr>
              <a:tr h="160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78413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05551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92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772528-772C-45A8-AE4D-3FF2167BD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434477"/>
              </p:ext>
            </p:extLst>
          </p:nvPr>
        </p:nvGraphicFramePr>
        <p:xfrm>
          <a:off x="414336" y="1934606"/>
          <a:ext cx="8201486" cy="4421756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701804242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973242547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3500925454"/>
                    </a:ext>
                  </a:extLst>
                </a:gridCol>
                <a:gridCol w="2703686">
                  <a:extLst>
                    <a:ext uri="{9D8B030D-6E8A-4147-A177-3AD203B41FA5}">
                      <a16:colId xmlns:a16="http://schemas.microsoft.com/office/drawing/2014/main" val="226605969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17704640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612566257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549850523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34665777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871264368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596340509"/>
                    </a:ext>
                  </a:extLst>
                </a:gridCol>
              </a:tblGrid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636771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6075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56.011.223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-1.115.707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19.194.724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7533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2.429.128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-63.819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3769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551.161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51.883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252.915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6313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1611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75538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41262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80815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3557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35864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46772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23.620.186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-2.444.457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4.949.566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115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23.620.186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-2.444.457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4.949.566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9474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1532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395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87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11.078.353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5323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11.078.353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0550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1.947.611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3543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38522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1.818.081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2787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6.942.390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2130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290.612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5286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29165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434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2159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9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F6F691-F53E-4947-9D6A-952A72261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98230"/>
              </p:ext>
            </p:extLst>
          </p:nvPr>
        </p:nvGraphicFramePr>
        <p:xfrm>
          <a:off x="386225" y="1934607"/>
          <a:ext cx="8229600" cy="4421751"/>
        </p:xfrm>
        <a:graphic>
          <a:graphicData uri="http://schemas.openxmlformats.org/drawingml/2006/table">
            <a:tbl>
              <a:tblPr/>
              <a:tblGrid>
                <a:gridCol w="302446">
                  <a:extLst>
                    <a:ext uri="{9D8B030D-6E8A-4147-A177-3AD203B41FA5}">
                      <a16:colId xmlns:a16="http://schemas.microsoft.com/office/drawing/2014/main" val="4290277474"/>
                    </a:ext>
                  </a:extLst>
                </a:gridCol>
                <a:gridCol w="302446">
                  <a:extLst>
                    <a:ext uri="{9D8B030D-6E8A-4147-A177-3AD203B41FA5}">
                      <a16:colId xmlns:a16="http://schemas.microsoft.com/office/drawing/2014/main" val="402856517"/>
                    </a:ext>
                  </a:extLst>
                </a:gridCol>
                <a:gridCol w="302446">
                  <a:extLst>
                    <a:ext uri="{9D8B030D-6E8A-4147-A177-3AD203B41FA5}">
                      <a16:colId xmlns:a16="http://schemas.microsoft.com/office/drawing/2014/main" val="1893366513"/>
                    </a:ext>
                  </a:extLst>
                </a:gridCol>
                <a:gridCol w="2712957">
                  <a:extLst>
                    <a:ext uri="{9D8B030D-6E8A-4147-A177-3AD203B41FA5}">
                      <a16:colId xmlns:a16="http://schemas.microsoft.com/office/drawing/2014/main" val="2141983910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3136852060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1827164424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2333298561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621412389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3064536738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3715416151"/>
                    </a:ext>
                  </a:extLst>
                </a:gridCol>
              </a:tblGrid>
              <a:tr h="139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138534"/>
                  </a:ext>
                </a:extLst>
              </a:tr>
              <a:tr h="22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97529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136.375.379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-11.256.955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58.058.479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737777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2.984.943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-71.625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1.151.892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27090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424.196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178.974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4559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9246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842717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343.872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3438720,0%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3438720,0%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05120"/>
                  </a:ext>
                </a:extLst>
              </a:tr>
              <a:tr h="22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343.872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3438720,0%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3438720,0%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7851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6674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88999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09663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7.130.498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44226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7.130.498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01882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14.683.569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136300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14.683.569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9449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14.683.569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437469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77.355.654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33.791.764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49879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33.791.764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83765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10.209.602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342598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084515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13.163.576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71725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7.795.538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71754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332.130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2964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2.198.050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015692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8177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780491"/>
                  </a:ext>
                </a:extLst>
              </a:tr>
              <a:tr h="22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56566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775.879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593327"/>
                  </a:ext>
                </a:extLst>
              </a:tr>
              <a:tr h="139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775.879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211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9A9351-735E-4D19-92B7-DFC539FE9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99253"/>
              </p:ext>
            </p:extLst>
          </p:nvPr>
        </p:nvGraphicFramePr>
        <p:xfrm>
          <a:off x="414335" y="1934607"/>
          <a:ext cx="8210798" cy="4421745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2055355510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1658176784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734934607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146016199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694199997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404782006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468726283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2227887410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1640620260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917576242"/>
                    </a:ext>
                  </a:extLst>
                </a:gridCol>
              </a:tblGrid>
              <a:tr h="130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01511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3437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246.437.229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13.977.728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91.510.223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25808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6.515.206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-107.981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2.640.704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8415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1.011.279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260.573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455.357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08535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43538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36018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3272230,0%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3272230,0%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582836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3272230,0%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3272230,0%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5533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1.111.645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23037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99289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36185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6226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8.515.875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6573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8.515.875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0456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27.935.092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7367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27.935.092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7253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27.935.092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6413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123.479.169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51.132.501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35967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50.951.275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92055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308.913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60825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14.080.876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5480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4640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15.381.649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39203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8.252.629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68858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485.362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87236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12.420.226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96013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4594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64426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55507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9824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00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60D998-9A22-468C-B3FE-6559DEBE0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11677"/>
              </p:ext>
            </p:extLst>
          </p:nvPr>
        </p:nvGraphicFramePr>
        <p:xfrm>
          <a:off x="414336" y="1934607"/>
          <a:ext cx="8201485" cy="4421745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1911392050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341169842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969178665"/>
                    </a:ext>
                  </a:extLst>
                </a:gridCol>
                <a:gridCol w="2703688">
                  <a:extLst>
                    <a:ext uri="{9D8B030D-6E8A-4147-A177-3AD203B41FA5}">
                      <a16:colId xmlns:a16="http://schemas.microsoft.com/office/drawing/2014/main" val="52495932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018502685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93963655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25233878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755717350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69992255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514960631"/>
                    </a:ext>
                  </a:extLst>
                </a:gridCol>
              </a:tblGrid>
              <a:tr h="130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628838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3986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115.266.830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28.005.630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46.755.778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70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3.932.556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1.568.023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2980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544.517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28.061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205.162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74816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00817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53703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03813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46828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32924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8000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4235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3.924.253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0529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3.924.253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52840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4.884.984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10338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4.884.984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8373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4.884.984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43310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67.328.510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36.036.196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66894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35.996.545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10002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521.046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344395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09225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5.905.528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96927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47186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7.982.035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6879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12.378.659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-400.747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14.141.510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92068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5686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7.299.485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82986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51458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03265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2523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4527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7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AB8A77-2580-431B-8EDC-2E4EC5F8F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91741"/>
              </p:ext>
            </p:extLst>
          </p:nvPr>
        </p:nvGraphicFramePr>
        <p:xfrm>
          <a:off x="414336" y="1934606"/>
          <a:ext cx="8229600" cy="4412814"/>
        </p:xfrm>
        <a:graphic>
          <a:graphicData uri="http://schemas.openxmlformats.org/drawingml/2006/table">
            <a:tbl>
              <a:tblPr/>
              <a:tblGrid>
                <a:gridCol w="302448">
                  <a:extLst>
                    <a:ext uri="{9D8B030D-6E8A-4147-A177-3AD203B41FA5}">
                      <a16:colId xmlns:a16="http://schemas.microsoft.com/office/drawing/2014/main" val="236686533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2915458266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2116853575"/>
                    </a:ext>
                  </a:extLst>
                </a:gridCol>
                <a:gridCol w="2712954">
                  <a:extLst>
                    <a:ext uri="{9D8B030D-6E8A-4147-A177-3AD203B41FA5}">
                      <a16:colId xmlns:a16="http://schemas.microsoft.com/office/drawing/2014/main" val="1105464498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1627427600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4034738839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277451688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500247769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1363346129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2686365177"/>
                    </a:ext>
                  </a:extLst>
                </a:gridCol>
              </a:tblGrid>
              <a:tr h="127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235704"/>
                  </a:ext>
                </a:extLst>
              </a:tr>
              <a:tr h="203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6980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201.193.277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17.871.495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73.675.115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55797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4.507.401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-44.915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1.804.315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6545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854.736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261.293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273.403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1064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40178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0303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198.251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1982510,0%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1982510,0%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635396"/>
                  </a:ext>
                </a:extLst>
              </a:tr>
              <a:tr h="203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198.251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1982510,0%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1982510,0%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45913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8903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57625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373360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0942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13.982.342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55539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13.982.342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9459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19.520.554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3756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19.520.554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52678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19.520.554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5220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100.822.312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37.657.244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9149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37.602.711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1124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504.784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6569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166.750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0325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12.223.852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60960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439597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11.539.569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578128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7.295.201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0366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418.599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19533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4.809.508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75940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642.738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60516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098404"/>
                  </a:ext>
                </a:extLst>
              </a:tr>
              <a:tr h="19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109463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23479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6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30DFD6-ED1F-48AC-AF6A-6DC73F5AC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24447"/>
              </p:ext>
            </p:extLst>
          </p:nvPr>
        </p:nvGraphicFramePr>
        <p:xfrm>
          <a:off x="414335" y="1934606"/>
          <a:ext cx="8229600" cy="4421757"/>
        </p:xfrm>
        <a:graphic>
          <a:graphicData uri="http://schemas.openxmlformats.org/drawingml/2006/table">
            <a:tbl>
              <a:tblPr/>
              <a:tblGrid>
                <a:gridCol w="302448">
                  <a:extLst>
                    <a:ext uri="{9D8B030D-6E8A-4147-A177-3AD203B41FA5}">
                      <a16:colId xmlns:a16="http://schemas.microsoft.com/office/drawing/2014/main" val="1701864550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1214670545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590329520"/>
                    </a:ext>
                  </a:extLst>
                </a:gridCol>
                <a:gridCol w="2712954">
                  <a:extLst>
                    <a:ext uri="{9D8B030D-6E8A-4147-A177-3AD203B41FA5}">
                      <a16:colId xmlns:a16="http://schemas.microsoft.com/office/drawing/2014/main" val="3057272851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2020235051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3792013976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3354846958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669380997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2819072058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3889358373"/>
                    </a:ext>
                  </a:extLst>
                </a:gridCol>
              </a:tblGrid>
              <a:tr h="127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55368"/>
                  </a:ext>
                </a:extLst>
              </a:tr>
              <a:tr h="203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352917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329.942.661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7.819.077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159.775.232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65717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11.594.149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-154.292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4.691.646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18636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957.393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85.370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0138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6398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50104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274.956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036"/>
                  </a:ext>
                </a:extLst>
              </a:tr>
              <a:tr h="203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274.956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38925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423.428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2056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78388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0877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5066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54.646.244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-283.708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20.739.850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527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54.646.244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-283.708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20.739.850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3427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89.176.626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22.700.398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4779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89.176.626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22.700.398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66796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9.726.096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72283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172.294.916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110.173.898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4904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110.173.898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81985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2.107.878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133803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292.938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17420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32.883.742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26010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725291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23.797.993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28713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26.808.145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0868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129.005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06497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23.663.412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140802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474.120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212494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47692"/>
                  </a:ext>
                </a:extLst>
              </a:tr>
              <a:tr h="203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98156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305629"/>
                  </a:ext>
                </a:extLst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62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mayo ascendió a </a:t>
            </a:r>
            <a:r>
              <a:rPr lang="es-CL" sz="1600" b="1" dirty="0">
                <a:latin typeface="+mn-lt"/>
              </a:rPr>
              <a:t>$226.193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9%</a:t>
            </a:r>
            <a:r>
              <a:rPr lang="es-CL" sz="1600" dirty="0">
                <a:latin typeface="+mn-lt"/>
              </a:rPr>
              <a:t> respecto de la ley inicial, gasto levemente superior respecto a igual mes del </a:t>
            </a:r>
            <a:r>
              <a:rPr lang="es-CL" sz="1600">
                <a:latin typeface="+mn-lt"/>
              </a:rPr>
              <a:t>año 2017 </a:t>
            </a:r>
            <a:r>
              <a:rPr lang="es-CL" sz="1600" dirty="0">
                <a:latin typeface="+mn-lt"/>
              </a:rPr>
              <a:t>(0,6 puntos porcentuales).  La ejecución acumulada </a:t>
            </a:r>
            <a:r>
              <a:rPr lang="es-CL" sz="1600" dirty="0"/>
              <a:t>al quinto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$995.020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39,4%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39,5%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mayo un aumento consolidado del </a:t>
            </a:r>
            <a:r>
              <a:rPr lang="es-CL" sz="1600" b="1" dirty="0"/>
              <a:t>$7.857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$7.733 millones derivados de la aplicación de la Ley de Incentivo al Retiro.  A su vez, “transferencia de capital” y “gatos en personal” son los subtítulos que presentan las mayores reducciones en su presupuesto con un </a:t>
            </a:r>
            <a:r>
              <a:rPr lang="es-CL" sz="1600" b="1" dirty="0"/>
              <a:t>0,3%</a:t>
            </a:r>
            <a:r>
              <a:rPr lang="es-CL" sz="1600" dirty="0"/>
              <a:t> ($3.261 millones) y </a:t>
            </a:r>
            <a:r>
              <a:rPr lang="es-CL" sz="1600" b="1" dirty="0"/>
              <a:t>1,1%</a:t>
            </a:r>
            <a:r>
              <a:rPr lang="es-CL" sz="1600" dirty="0"/>
              <a:t> ($1.553 millones) respectivamente.  Esta última como ajuste a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E591CF-A02B-4D6F-9B61-B2CECA1FB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18460"/>
              </p:ext>
            </p:extLst>
          </p:nvPr>
        </p:nvGraphicFramePr>
        <p:xfrm>
          <a:off x="414336" y="1934607"/>
          <a:ext cx="8229602" cy="4421750"/>
        </p:xfrm>
        <a:graphic>
          <a:graphicData uri="http://schemas.openxmlformats.org/drawingml/2006/table">
            <a:tbl>
              <a:tblPr/>
              <a:tblGrid>
                <a:gridCol w="302448">
                  <a:extLst>
                    <a:ext uri="{9D8B030D-6E8A-4147-A177-3AD203B41FA5}">
                      <a16:colId xmlns:a16="http://schemas.microsoft.com/office/drawing/2014/main" val="487676462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950516237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635388940"/>
                    </a:ext>
                  </a:extLst>
                </a:gridCol>
                <a:gridCol w="2712956">
                  <a:extLst>
                    <a:ext uri="{9D8B030D-6E8A-4147-A177-3AD203B41FA5}">
                      <a16:colId xmlns:a16="http://schemas.microsoft.com/office/drawing/2014/main" val="4015394031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2753822545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4253543726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3625252673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667544313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2167075745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2349012147"/>
                    </a:ext>
                  </a:extLst>
                </a:gridCol>
              </a:tblGrid>
              <a:tr h="141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15111"/>
                  </a:ext>
                </a:extLst>
              </a:tr>
              <a:tr h="232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18075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218.101.459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20.446.938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91.138.987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213762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3.699.090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1.433.857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37024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111.719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281.479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77426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08763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769350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503.495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5034950,0%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6787,5%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209538"/>
                  </a:ext>
                </a:extLst>
              </a:tr>
              <a:tr h="226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503.495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5034950,0%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6787,5%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1501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4075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63813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054869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7.943.384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07187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7.943.384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2598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19.508.157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6758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19.508.157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91723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19.508.157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7770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131.317.051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61.113.264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28423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61.113.264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168977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21.754.493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48859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44906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8.269.147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92895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18.000.518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46623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2.694.291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7266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8.531.444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74977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1.863.371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06127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8674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515485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284287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73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3EEECB-8568-422F-BA31-B1E6E4720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0616"/>
              </p:ext>
            </p:extLst>
          </p:nvPr>
        </p:nvGraphicFramePr>
        <p:xfrm>
          <a:off x="414336" y="1934607"/>
          <a:ext cx="8201488" cy="4421750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1599745265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493870813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6524710"/>
                    </a:ext>
                  </a:extLst>
                </a:gridCol>
                <a:gridCol w="2703688">
                  <a:extLst>
                    <a:ext uri="{9D8B030D-6E8A-4147-A177-3AD203B41FA5}">
                      <a16:colId xmlns:a16="http://schemas.microsoft.com/office/drawing/2014/main" val="1475690229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644842780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90647121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745773502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804737848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328546056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662154725"/>
                    </a:ext>
                  </a:extLst>
                </a:gridCol>
              </a:tblGrid>
              <a:tr h="141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447165"/>
                  </a:ext>
                </a:extLst>
              </a:tr>
              <a:tr h="232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502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123.189.859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7.118.915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48.196.201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22843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4.241.913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1.630.588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3153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787.598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128.359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217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89467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11081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255136"/>
                  </a:ext>
                </a:extLst>
              </a:tr>
              <a:tr h="226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159375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57757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464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539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5.519.303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2840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5.519.303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09615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3.773.605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56637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3.773.605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3408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3.773.605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03009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63.422.020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36.877.787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98449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36.877.787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253695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6.316.391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77018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106690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8.525.884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414216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12.780.939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1770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542.559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073390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8.712.014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14617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5866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2857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95041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982794"/>
                  </a:ext>
                </a:extLst>
              </a:tr>
              <a:tr h="141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4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C9854F-52B6-4828-830E-5C0AA833B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52743"/>
              </p:ext>
            </p:extLst>
          </p:nvPr>
        </p:nvGraphicFramePr>
        <p:xfrm>
          <a:off x="414336" y="1934606"/>
          <a:ext cx="8201487" cy="4421748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2556484356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1470315973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127348363"/>
                    </a:ext>
                  </a:extLst>
                </a:gridCol>
                <a:gridCol w="2703687">
                  <a:extLst>
                    <a:ext uri="{9D8B030D-6E8A-4147-A177-3AD203B41FA5}">
                      <a16:colId xmlns:a16="http://schemas.microsoft.com/office/drawing/2014/main" val="382795691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401286272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4040891623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780617000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546410854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768914300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485501768"/>
                    </a:ext>
                  </a:extLst>
                </a:gridCol>
              </a:tblGrid>
              <a:tr h="153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07653"/>
                  </a:ext>
                </a:extLst>
              </a:tr>
              <a:tr h="245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03988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31.393.953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1.362.707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8.421.803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58469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2.626.514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976.382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81538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261.126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118.186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64295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81264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18722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50835"/>
                  </a:ext>
                </a:extLst>
              </a:tr>
              <a:tr h="24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460273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56416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19960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92726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9.610.400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1.339.763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1.935.041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339060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9.610.400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1.339.763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1.935.041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10009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811094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037294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02930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14.065.360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-932.666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4.749.909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64736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14.037.924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-960.102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4.749.909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988876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2.802.251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068210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1.719.768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-170.400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1.137.664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29546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4.573.995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797.543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05509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0941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42910"/>
                  </a:ext>
                </a:extLst>
              </a:tr>
              <a:tr h="24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152420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1050,3%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724187"/>
                  </a:ext>
                </a:extLst>
              </a:tr>
              <a:tr h="153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1050,3%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868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756513-03D4-42E2-9325-CC4EE1F4C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7605"/>
              </p:ext>
            </p:extLst>
          </p:nvPr>
        </p:nvGraphicFramePr>
        <p:xfrm>
          <a:off x="414336" y="1934606"/>
          <a:ext cx="8229599" cy="4421756"/>
        </p:xfrm>
        <a:graphic>
          <a:graphicData uri="http://schemas.openxmlformats.org/drawingml/2006/table">
            <a:tbl>
              <a:tblPr/>
              <a:tblGrid>
                <a:gridCol w="302448">
                  <a:extLst>
                    <a:ext uri="{9D8B030D-6E8A-4147-A177-3AD203B41FA5}">
                      <a16:colId xmlns:a16="http://schemas.microsoft.com/office/drawing/2014/main" val="1582366092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2860488199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2476976863"/>
                    </a:ext>
                  </a:extLst>
                </a:gridCol>
                <a:gridCol w="2712953">
                  <a:extLst>
                    <a:ext uri="{9D8B030D-6E8A-4147-A177-3AD203B41FA5}">
                      <a16:colId xmlns:a16="http://schemas.microsoft.com/office/drawing/2014/main" val="2742799078"/>
                    </a:ext>
                  </a:extLst>
                </a:gridCol>
                <a:gridCol w="810559">
                  <a:extLst>
                    <a:ext uri="{9D8B030D-6E8A-4147-A177-3AD203B41FA5}">
                      <a16:colId xmlns:a16="http://schemas.microsoft.com/office/drawing/2014/main" val="1796125968"/>
                    </a:ext>
                  </a:extLst>
                </a:gridCol>
                <a:gridCol w="810559">
                  <a:extLst>
                    <a:ext uri="{9D8B030D-6E8A-4147-A177-3AD203B41FA5}">
                      <a16:colId xmlns:a16="http://schemas.microsoft.com/office/drawing/2014/main" val="1390765929"/>
                    </a:ext>
                  </a:extLst>
                </a:gridCol>
                <a:gridCol w="810559">
                  <a:extLst>
                    <a:ext uri="{9D8B030D-6E8A-4147-A177-3AD203B41FA5}">
                      <a16:colId xmlns:a16="http://schemas.microsoft.com/office/drawing/2014/main" val="3186173038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1367792573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1337145861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2341151786"/>
                    </a:ext>
                  </a:extLst>
                </a:gridCol>
              </a:tblGrid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57369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10118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51.769.532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-7.179.224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11.606.257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1256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2.735.402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1.029.478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66116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361.450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141.312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13846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02964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0300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82168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7194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3778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55608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9572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2.673.139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312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2.673.139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79945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27133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1287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19774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7.798.119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2698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7.798.119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41747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1.964.706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6869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73008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584.163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0092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4.981.811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646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1390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267.439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5193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16183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8602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76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REGIÓN METROPOLITANA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2C7742-E31D-441D-A29F-7CA209344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96995"/>
              </p:ext>
            </p:extLst>
          </p:nvPr>
        </p:nvGraphicFramePr>
        <p:xfrm>
          <a:off x="414335" y="1934607"/>
          <a:ext cx="8229596" cy="4421745"/>
        </p:xfrm>
        <a:graphic>
          <a:graphicData uri="http://schemas.openxmlformats.org/drawingml/2006/table">
            <a:tbl>
              <a:tblPr/>
              <a:tblGrid>
                <a:gridCol w="302447">
                  <a:extLst>
                    <a:ext uri="{9D8B030D-6E8A-4147-A177-3AD203B41FA5}">
                      <a16:colId xmlns:a16="http://schemas.microsoft.com/office/drawing/2014/main" val="818303947"/>
                    </a:ext>
                  </a:extLst>
                </a:gridCol>
                <a:gridCol w="302447">
                  <a:extLst>
                    <a:ext uri="{9D8B030D-6E8A-4147-A177-3AD203B41FA5}">
                      <a16:colId xmlns:a16="http://schemas.microsoft.com/office/drawing/2014/main" val="3797604377"/>
                    </a:ext>
                  </a:extLst>
                </a:gridCol>
                <a:gridCol w="302447">
                  <a:extLst>
                    <a:ext uri="{9D8B030D-6E8A-4147-A177-3AD203B41FA5}">
                      <a16:colId xmlns:a16="http://schemas.microsoft.com/office/drawing/2014/main" val="2989531312"/>
                    </a:ext>
                  </a:extLst>
                </a:gridCol>
                <a:gridCol w="2712956">
                  <a:extLst>
                    <a:ext uri="{9D8B030D-6E8A-4147-A177-3AD203B41FA5}">
                      <a16:colId xmlns:a16="http://schemas.microsoft.com/office/drawing/2014/main" val="1460423191"/>
                    </a:ext>
                  </a:extLst>
                </a:gridCol>
                <a:gridCol w="810559">
                  <a:extLst>
                    <a:ext uri="{9D8B030D-6E8A-4147-A177-3AD203B41FA5}">
                      <a16:colId xmlns:a16="http://schemas.microsoft.com/office/drawing/2014/main" val="3301613549"/>
                    </a:ext>
                  </a:extLst>
                </a:gridCol>
                <a:gridCol w="810559">
                  <a:extLst>
                    <a:ext uri="{9D8B030D-6E8A-4147-A177-3AD203B41FA5}">
                      <a16:colId xmlns:a16="http://schemas.microsoft.com/office/drawing/2014/main" val="2725550463"/>
                    </a:ext>
                  </a:extLst>
                </a:gridCol>
                <a:gridCol w="810559">
                  <a:extLst>
                    <a:ext uri="{9D8B030D-6E8A-4147-A177-3AD203B41FA5}">
                      <a16:colId xmlns:a16="http://schemas.microsoft.com/office/drawing/2014/main" val="3162930799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421147695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421108151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1910499620"/>
                    </a:ext>
                  </a:extLst>
                </a:gridCol>
              </a:tblGrid>
              <a:tr h="130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67129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521635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451.739.947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-58.989.617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197.359.244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5086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14.835.049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-274.284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5.781.228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7827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1.783.360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762.322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4260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8653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8298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1.092.671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10926710,0%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80830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1.092.671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10926710,0%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7449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2649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61991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309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1502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51.246.966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5.853.320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18.017.167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54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51.246.966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5.853.320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18.017.167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70750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34.136.769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3729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34.136.769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17219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34.136.769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98286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273.688.666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136.993.257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4887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136.767.931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79006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384.672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1714,5%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1714,5%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46313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46.182.063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3047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146.067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75021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32.187.596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99348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40.654.261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72190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967631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17.199.706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10949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069622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610796"/>
                  </a:ext>
                </a:extLst>
              </a:tr>
              <a:tr h="20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09207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63204"/>
                  </a:ext>
                </a:extLst>
              </a:tr>
              <a:tr h="13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2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FDBE2F-E348-48B9-B452-C0002F987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40914"/>
              </p:ext>
            </p:extLst>
          </p:nvPr>
        </p:nvGraphicFramePr>
        <p:xfrm>
          <a:off x="414336" y="1934606"/>
          <a:ext cx="8210799" cy="4421733"/>
        </p:xfrm>
        <a:graphic>
          <a:graphicData uri="http://schemas.openxmlformats.org/drawingml/2006/table">
            <a:tbl>
              <a:tblPr/>
              <a:tblGrid>
                <a:gridCol w="301757">
                  <a:extLst>
                    <a:ext uri="{9D8B030D-6E8A-4147-A177-3AD203B41FA5}">
                      <a16:colId xmlns:a16="http://schemas.microsoft.com/office/drawing/2014/main" val="81990739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3896790955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3491560549"/>
                    </a:ext>
                  </a:extLst>
                </a:gridCol>
                <a:gridCol w="2706759">
                  <a:extLst>
                    <a:ext uri="{9D8B030D-6E8A-4147-A177-3AD203B41FA5}">
                      <a16:colId xmlns:a16="http://schemas.microsoft.com/office/drawing/2014/main" val="4245149751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40354443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521605191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639262997"/>
                    </a:ext>
                  </a:extLst>
                </a:gridCol>
                <a:gridCol w="724215">
                  <a:extLst>
                    <a:ext uri="{9D8B030D-6E8A-4147-A177-3AD203B41FA5}">
                      <a16:colId xmlns:a16="http://schemas.microsoft.com/office/drawing/2014/main" val="123614007"/>
                    </a:ext>
                  </a:extLst>
                </a:gridCol>
                <a:gridCol w="724215">
                  <a:extLst>
                    <a:ext uri="{9D8B030D-6E8A-4147-A177-3AD203B41FA5}">
                      <a16:colId xmlns:a16="http://schemas.microsoft.com/office/drawing/2014/main" val="3994642779"/>
                    </a:ext>
                  </a:extLst>
                </a:gridCol>
                <a:gridCol w="724215">
                  <a:extLst>
                    <a:ext uri="{9D8B030D-6E8A-4147-A177-3AD203B41FA5}">
                      <a16:colId xmlns:a16="http://schemas.microsoft.com/office/drawing/2014/main" val="3387797037"/>
                    </a:ext>
                  </a:extLst>
                </a:gridCol>
              </a:tblGrid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719639"/>
                  </a:ext>
                </a:extLst>
              </a:tr>
              <a:tr h="250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3741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68.304.019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5.847.280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24.987.935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17593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2.069.256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-11.655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847.937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1405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292.799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51.089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118.067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0255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9360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052581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918965"/>
                  </a:ext>
                </a:extLst>
              </a:tr>
              <a:tr h="250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22963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50056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2175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433461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5.231.390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9678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5.231.390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97175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1.724.778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51258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1.724.778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5697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1.724.778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51788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17.034.865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83403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17.034.865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0679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3.578.700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8059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3.282.237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79456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8.409.408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02166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5.690.384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-1.556.468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3894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1.560.923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8539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145.800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8186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5059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10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8BE547-DD1B-4678-843E-CDD8B92E9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44207"/>
              </p:ext>
            </p:extLst>
          </p:nvPr>
        </p:nvGraphicFramePr>
        <p:xfrm>
          <a:off x="414336" y="1934606"/>
          <a:ext cx="8210799" cy="4421752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2871871520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240211989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308682728"/>
                    </a:ext>
                  </a:extLst>
                </a:gridCol>
                <a:gridCol w="2706759">
                  <a:extLst>
                    <a:ext uri="{9D8B030D-6E8A-4147-A177-3AD203B41FA5}">
                      <a16:colId xmlns:a16="http://schemas.microsoft.com/office/drawing/2014/main" val="142656988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939515784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06179877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569543098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120130061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1890536955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2441969862"/>
                    </a:ext>
                  </a:extLst>
                </a:gridCol>
              </a:tblGrid>
              <a:tr h="143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76506"/>
                  </a:ext>
                </a:extLst>
              </a:tr>
              <a:tr h="229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23522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63.836.890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1.086.628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15.599.369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0192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2.084.760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805.348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744464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279.925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2267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0076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976581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327609"/>
                  </a:ext>
                </a:extLst>
              </a:tr>
              <a:tr h="22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08213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0415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2392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50361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9.754.722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1.473.075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9554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22841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9.690.896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812.823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1.445.721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33552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10.690.857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41519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10.690.857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900655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10.690.857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56169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12.634.384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2.389.415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88400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2.389.415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809254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1.630.268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21531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252.524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74982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413.298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48457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1273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17046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72438"/>
                  </a:ext>
                </a:extLst>
              </a:tr>
              <a:tr h="22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4789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315250"/>
                  </a:ext>
                </a:extLst>
              </a:tr>
              <a:tr h="143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12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40%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9%, 13% y 18% respectivamente), los que al mes de mayo alcanzaron niveles de ejecución de </a:t>
            </a:r>
            <a:r>
              <a:rPr lang="es-CL" sz="1600" b="1" dirty="0"/>
              <a:t>40,5%, 48,4% y 43,7%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del Biobío (48,4%) y Metropolitana de Santiago (43,7%)</a:t>
            </a:r>
            <a:r>
              <a:rPr lang="es-CL" sz="1600" dirty="0"/>
              <a:t>.  Mientras que </a:t>
            </a:r>
            <a:r>
              <a:rPr lang="es-CL" sz="1600" b="1" dirty="0"/>
              <a:t>el Programa Campamentos </a:t>
            </a:r>
            <a:r>
              <a:rPr lang="es-CL" sz="1600" dirty="0"/>
              <a:t>es el que presenta </a:t>
            </a:r>
            <a:r>
              <a:rPr lang="es-CL" sz="1600"/>
              <a:t>la </a:t>
            </a:r>
            <a:r>
              <a:rPr lang="es-CL" sz="1600" b="1"/>
              <a:t>menor ejecución</a:t>
            </a:r>
            <a:r>
              <a:rPr lang="es-CL" sz="1600" b="1" dirty="0"/>
              <a:t>, con un gasto de 18,1%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98DE9E-33F6-40E9-A573-A99C6F419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69399"/>
              </p:ext>
            </p:extLst>
          </p:nvPr>
        </p:nvGraphicFramePr>
        <p:xfrm>
          <a:off x="414338" y="2009055"/>
          <a:ext cx="8229602" cy="2740916"/>
        </p:xfrm>
        <a:graphic>
          <a:graphicData uri="http://schemas.openxmlformats.org/drawingml/2006/table">
            <a:tbl>
              <a:tblPr/>
              <a:tblGrid>
                <a:gridCol w="879127">
                  <a:extLst>
                    <a:ext uri="{9D8B030D-6E8A-4147-A177-3AD203B41FA5}">
                      <a16:colId xmlns:a16="http://schemas.microsoft.com/office/drawing/2014/main" val="984862373"/>
                    </a:ext>
                  </a:extLst>
                </a:gridCol>
                <a:gridCol w="2515279">
                  <a:extLst>
                    <a:ext uri="{9D8B030D-6E8A-4147-A177-3AD203B41FA5}">
                      <a16:colId xmlns:a16="http://schemas.microsoft.com/office/drawing/2014/main" val="3709099180"/>
                    </a:ext>
                  </a:extLst>
                </a:gridCol>
                <a:gridCol w="879127">
                  <a:extLst>
                    <a:ext uri="{9D8B030D-6E8A-4147-A177-3AD203B41FA5}">
                      <a16:colId xmlns:a16="http://schemas.microsoft.com/office/drawing/2014/main" val="1201636323"/>
                    </a:ext>
                  </a:extLst>
                </a:gridCol>
                <a:gridCol w="879127">
                  <a:extLst>
                    <a:ext uri="{9D8B030D-6E8A-4147-A177-3AD203B41FA5}">
                      <a16:colId xmlns:a16="http://schemas.microsoft.com/office/drawing/2014/main" val="1797787911"/>
                    </a:ext>
                  </a:extLst>
                </a:gridCol>
                <a:gridCol w="879127">
                  <a:extLst>
                    <a:ext uri="{9D8B030D-6E8A-4147-A177-3AD203B41FA5}">
                      <a16:colId xmlns:a16="http://schemas.microsoft.com/office/drawing/2014/main" val="3189068522"/>
                    </a:ext>
                  </a:extLst>
                </a:gridCol>
                <a:gridCol w="732605">
                  <a:extLst>
                    <a:ext uri="{9D8B030D-6E8A-4147-A177-3AD203B41FA5}">
                      <a16:colId xmlns:a16="http://schemas.microsoft.com/office/drawing/2014/main" val="1763835346"/>
                    </a:ext>
                  </a:extLst>
                </a:gridCol>
                <a:gridCol w="732605">
                  <a:extLst>
                    <a:ext uri="{9D8B030D-6E8A-4147-A177-3AD203B41FA5}">
                      <a16:colId xmlns:a16="http://schemas.microsoft.com/office/drawing/2014/main" val="754155960"/>
                    </a:ext>
                  </a:extLst>
                </a:gridCol>
                <a:gridCol w="732605">
                  <a:extLst>
                    <a:ext uri="{9D8B030D-6E8A-4147-A177-3AD203B41FA5}">
                      <a16:colId xmlns:a16="http://schemas.microsoft.com/office/drawing/2014/main" val="1718928487"/>
                    </a:ext>
                  </a:extLst>
                </a:gridCol>
              </a:tblGrid>
              <a:tr h="1877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58273"/>
                  </a:ext>
                </a:extLst>
              </a:tr>
              <a:tr h="30037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04332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2.525.757.488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7.857.217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995.020.201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16622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137.021.467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-1.553.504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53.917.501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934504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23.665.170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6.553.607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880145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7.733.174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7.733.164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6.225.586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62255860,0%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70750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51548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90484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4.131.505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2.886.968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535558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9.447.697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1.484.640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1.224.758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569419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442.632.400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1.897.662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127.505.911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339010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176.586.187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763576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1.293.422.112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-3.260.672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618.949.565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82819"/>
                  </a:ext>
                </a:extLst>
              </a:tr>
              <a:tr h="18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1.037.566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985.527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805.262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72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102A2EE-5B70-4352-B2DA-3C54202B5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22687"/>
            <a:ext cx="4085654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8980E8C-E552-4AC3-8622-1A3DD6EF6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7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3077B07-F2AB-4788-90DC-BD32D7EAD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10880"/>
              </p:ext>
            </p:extLst>
          </p:nvPr>
        </p:nvGraphicFramePr>
        <p:xfrm>
          <a:off x="414335" y="1700808"/>
          <a:ext cx="8210800" cy="3744414"/>
        </p:xfrm>
        <a:graphic>
          <a:graphicData uri="http://schemas.openxmlformats.org/drawingml/2006/table">
            <a:tbl>
              <a:tblPr/>
              <a:tblGrid>
                <a:gridCol w="237844">
                  <a:extLst>
                    <a:ext uri="{9D8B030D-6E8A-4147-A177-3AD203B41FA5}">
                      <a16:colId xmlns:a16="http://schemas.microsoft.com/office/drawing/2014/main" val="301834282"/>
                    </a:ext>
                  </a:extLst>
                </a:gridCol>
                <a:gridCol w="237844">
                  <a:extLst>
                    <a:ext uri="{9D8B030D-6E8A-4147-A177-3AD203B41FA5}">
                      <a16:colId xmlns:a16="http://schemas.microsoft.com/office/drawing/2014/main" val="3862220646"/>
                    </a:ext>
                  </a:extLst>
                </a:gridCol>
                <a:gridCol w="3609029">
                  <a:extLst>
                    <a:ext uri="{9D8B030D-6E8A-4147-A177-3AD203B41FA5}">
                      <a16:colId xmlns:a16="http://schemas.microsoft.com/office/drawing/2014/main" val="3464674152"/>
                    </a:ext>
                  </a:extLst>
                </a:gridCol>
                <a:gridCol w="754898">
                  <a:extLst>
                    <a:ext uri="{9D8B030D-6E8A-4147-A177-3AD203B41FA5}">
                      <a16:colId xmlns:a16="http://schemas.microsoft.com/office/drawing/2014/main" val="2102210054"/>
                    </a:ext>
                  </a:extLst>
                </a:gridCol>
                <a:gridCol w="754898">
                  <a:extLst>
                    <a:ext uri="{9D8B030D-6E8A-4147-A177-3AD203B41FA5}">
                      <a16:colId xmlns:a16="http://schemas.microsoft.com/office/drawing/2014/main" val="1550064401"/>
                    </a:ext>
                  </a:extLst>
                </a:gridCol>
                <a:gridCol w="754898">
                  <a:extLst>
                    <a:ext uri="{9D8B030D-6E8A-4147-A177-3AD203B41FA5}">
                      <a16:colId xmlns:a16="http://schemas.microsoft.com/office/drawing/2014/main" val="4240968154"/>
                    </a:ext>
                  </a:extLst>
                </a:gridCol>
                <a:gridCol w="620463">
                  <a:extLst>
                    <a:ext uri="{9D8B030D-6E8A-4147-A177-3AD203B41FA5}">
                      <a16:colId xmlns:a16="http://schemas.microsoft.com/office/drawing/2014/main" val="1207681030"/>
                    </a:ext>
                  </a:extLst>
                </a:gridCol>
                <a:gridCol w="620463">
                  <a:extLst>
                    <a:ext uri="{9D8B030D-6E8A-4147-A177-3AD203B41FA5}">
                      <a16:colId xmlns:a16="http://schemas.microsoft.com/office/drawing/2014/main" val="3942397351"/>
                    </a:ext>
                  </a:extLst>
                </a:gridCol>
                <a:gridCol w="620463">
                  <a:extLst>
                    <a:ext uri="{9D8B030D-6E8A-4147-A177-3AD203B41FA5}">
                      <a16:colId xmlns:a16="http://schemas.microsoft.com/office/drawing/2014/main" val="321854694"/>
                    </a:ext>
                  </a:extLst>
                </a:gridCol>
              </a:tblGrid>
              <a:tr h="165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143303"/>
                  </a:ext>
                </a:extLst>
              </a:tr>
              <a:tr h="265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4837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224.758.770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-22.843.146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90.952.715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3254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200.642.261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-1.174.987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86.438.286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1114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2.674.447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83402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9.359.800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-20.306.585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1.839.982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74894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31.560.259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8.567.425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26248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107.811.664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2.429.888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29.532.068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5464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68.064.537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2.961.040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19.688.646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894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56.011.223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-1.115.707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19.194.724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58810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136.375.379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-11.256.955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58.058.479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6205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246.437.229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13.977.728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91.510.223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9322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115.266.830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28.005.630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46.755.778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9888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201.193.277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17.871.495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73.675.115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12452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329.942.661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7.819.077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159.775.232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9178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218.101.459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20.446.938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91.138.987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29632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123.189.859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7.118.915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48.196.201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5121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31.393.953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1.362.707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8.421.803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835608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51.769.532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-7.179.224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11.606.257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41389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451.739.947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-58.989.617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197.359.244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371970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68.304.019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5.847.280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24.987.935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765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63.836.890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1.086.628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15.599.369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73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1BC119-3B9A-4972-A9B3-C2784BF4B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53421"/>
              </p:ext>
            </p:extLst>
          </p:nvPr>
        </p:nvGraphicFramePr>
        <p:xfrm>
          <a:off x="414336" y="1916833"/>
          <a:ext cx="8210799" cy="4148421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7162373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1580073373"/>
                    </a:ext>
                  </a:extLst>
                </a:gridCol>
                <a:gridCol w="325988">
                  <a:extLst>
                    <a:ext uri="{9D8B030D-6E8A-4147-A177-3AD203B41FA5}">
                      <a16:colId xmlns:a16="http://schemas.microsoft.com/office/drawing/2014/main" val="971374509"/>
                    </a:ext>
                  </a:extLst>
                </a:gridCol>
                <a:gridCol w="3038663">
                  <a:extLst>
                    <a:ext uri="{9D8B030D-6E8A-4147-A177-3AD203B41FA5}">
                      <a16:colId xmlns:a16="http://schemas.microsoft.com/office/drawing/2014/main" val="53669364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82635458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50734419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80073469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16764419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58415149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07065087"/>
                    </a:ext>
                  </a:extLst>
                </a:gridCol>
              </a:tblGrid>
              <a:tr h="168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58463"/>
                  </a:ext>
                </a:extLst>
              </a:tr>
              <a:tr h="269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5482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200.642.261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-1.174.987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86.438.286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274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57.725.539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-493.982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22.778.745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3364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10.605.140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-1.227.796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2.065.962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92205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23721750,0%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52956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22117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6472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9677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8547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17037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1702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64562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7345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86131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97312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2.294.748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-1.926.597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7176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2.294.748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-1.926.597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979346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1.069.915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6703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8483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7373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3314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25822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952.262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59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B7AB35-ABD5-48D7-B468-653C06D58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11735"/>
              </p:ext>
            </p:extLst>
          </p:nvPr>
        </p:nvGraphicFramePr>
        <p:xfrm>
          <a:off x="414337" y="1916832"/>
          <a:ext cx="8210799" cy="4260124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2868320649"/>
                    </a:ext>
                  </a:extLst>
                </a:gridCol>
                <a:gridCol w="314345">
                  <a:extLst>
                    <a:ext uri="{9D8B030D-6E8A-4147-A177-3AD203B41FA5}">
                      <a16:colId xmlns:a16="http://schemas.microsoft.com/office/drawing/2014/main" val="2848268400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3240278403"/>
                    </a:ext>
                  </a:extLst>
                </a:gridCol>
                <a:gridCol w="3038663">
                  <a:extLst>
                    <a:ext uri="{9D8B030D-6E8A-4147-A177-3AD203B41FA5}">
                      <a16:colId xmlns:a16="http://schemas.microsoft.com/office/drawing/2014/main" val="36031621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55091060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11215479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65577552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74806244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98830149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911988052"/>
                    </a:ext>
                  </a:extLst>
                </a:gridCol>
              </a:tblGrid>
              <a:tr h="160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800492"/>
                  </a:ext>
                </a:extLst>
              </a:tr>
              <a:tr h="2562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52183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11.458.522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97562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1869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11.458.522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13231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46.329.933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46197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91.799.001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46.284.713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33240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177242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474776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00170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65450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3257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70812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40880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736485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390.189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23251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5217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4.343.426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2598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70.771.686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34.979.728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51890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5.180.846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50933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201988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9310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88756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29063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810276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CAMPAMENTO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D55598-F98E-42AE-8D11-86AC3317B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39171"/>
              </p:ext>
            </p:extLst>
          </p:nvPr>
        </p:nvGraphicFramePr>
        <p:xfrm>
          <a:off x="414336" y="1868116"/>
          <a:ext cx="8201489" cy="2114305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val="3651764458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val="1093786041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val="2615597650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val="1447276543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246506929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451663822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3996284122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262038414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951527798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221495843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98545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30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2.674.447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3202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239.241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261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7909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69569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202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020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542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2.403.246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33046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2.403.246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1289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2.403.246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159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3248</TotalTime>
  <Words>9231</Words>
  <Application>Microsoft Office PowerPoint</Application>
  <PresentationFormat>Presentación en pantalla (4:3)</PresentationFormat>
  <Paragraphs>5784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mayo de 2018 Partida 18: MINISTERIO DEL VIVIENDA Y URBANISMO</vt:lpstr>
      <vt:lpstr>Ejecución Presupuestaria de Gastos Ministerio de Vivienda y Urbanismo acumulada al mes de mayo de 2018 </vt:lpstr>
      <vt:lpstr>Ejecución Presupuestaria de Gastos Ministerio de Vivienda y Urbanismo acumulada al mes de mayo de 2018 </vt:lpstr>
      <vt:lpstr>Ejecución Presupuestaria de Gastos  MINISTERIO DE VIVIENDA Y URBANISMO acumulada al mes de mayo de 2018 </vt:lpstr>
      <vt:lpstr>Ejecución Presupuestaria de Gastos  MINISTERIO DE VIVIENDA Y URBANISMO acumulada al mes de mayo de 2018 </vt:lpstr>
      <vt:lpstr>Ejecución Presupuestaria de Gastos Partida 18,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183</cp:revision>
  <cp:lastPrinted>2017-06-20T21:34:02Z</cp:lastPrinted>
  <dcterms:created xsi:type="dcterms:W3CDTF">2016-06-23T13:38:47Z</dcterms:created>
  <dcterms:modified xsi:type="dcterms:W3CDTF">2018-08-02T20:46:35Z</dcterms:modified>
</cp:coreProperties>
</file>