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9"/>
  </p:notesMasterIdLst>
  <p:handoutMasterIdLst>
    <p:handoutMasterId r:id="rId30"/>
  </p:handoutMasterIdLst>
  <p:sldIdLst>
    <p:sldId id="256" r:id="rId3"/>
    <p:sldId id="298" r:id="rId4"/>
    <p:sldId id="300" r:id="rId5"/>
    <p:sldId id="264" r:id="rId6"/>
    <p:sldId id="301" r:id="rId7"/>
    <p:sldId id="263" r:id="rId8"/>
    <p:sldId id="265" r:id="rId9"/>
    <p:sldId id="304" r:id="rId10"/>
    <p:sldId id="269" r:id="rId11"/>
    <p:sldId id="271" r:id="rId12"/>
    <p:sldId id="273" r:id="rId13"/>
    <p:sldId id="305" r:id="rId14"/>
    <p:sldId id="306" r:id="rId15"/>
    <p:sldId id="307" r:id="rId16"/>
    <p:sldId id="308" r:id="rId17"/>
    <p:sldId id="309" r:id="rId18"/>
    <p:sldId id="310" r:id="rId19"/>
    <p:sldId id="311" r:id="rId20"/>
    <p:sldId id="312" r:id="rId21"/>
    <p:sldId id="313" r:id="rId22"/>
    <p:sldId id="314" r:id="rId23"/>
    <p:sldId id="315" r:id="rId24"/>
    <p:sldId id="316" r:id="rId25"/>
    <p:sldId id="317" r:id="rId26"/>
    <p:sldId id="318" r:id="rId27"/>
    <p:sldId id="319" r:id="rId28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>
      <p:cViewPr varScale="1">
        <p:scale>
          <a:sx n="74" d="100"/>
          <a:sy n="74" d="100"/>
        </p:scale>
        <p:origin x="120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02-08-2018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02-08-2018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02-08-2018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02-08-2018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02-08-2018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02-08-2018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02-08-2018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02-08-2018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02-08-2018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02-08-2018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02-08-2018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02-08-2018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02-08-2018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02-08-2018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02-08-2018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02-08-2018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02-08-2018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02-08-2018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02-08-2018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02-08-2018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02-08-2018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02-08-2018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02-08-2018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02-08-2018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02-08-2018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8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846928123"/>
              </p:ext>
            </p:extLst>
          </p:nvPr>
        </p:nvGraphicFramePr>
        <p:xfrm>
          <a:off x="5508104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1" y="4462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3D8D151-7409-43A4-8CFE-809D30D736B9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DE GASTOS 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acumulada al mes de mayo de 2018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18: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MINISTERIO DEL VIVIENDA Y URBANISMO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julio 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10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51125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2D4952BC-765B-43F4-BA3F-D34E579D3F21}"/>
              </a:ext>
            </a:extLst>
          </p:cNvPr>
          <p:cNvSpPr/>
          <p:nvPr/>
        </p:nvSpPr>
        <p:spPr>
          <a:xfrm>
            <a:off x="410078" y="6237312"/>
            <a:ext cx="5890114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18, Capítulo 01, Programa 04: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RECUPERACIÓN DE BARRIOS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0F2E7F2-89AC-4772-B508-120DAAD2AC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7534770"/>
              </p:ext>
            </p:extLst>
          </p:nvPr>
        </p:nvGraphicFramePr>
        <p:xfrm>
          <a:off x="414336" y="1916832"/>
          <a:ext cx="8201489" cy="1778701"/>
        </p:xfrm>
        <a:graphic>
          <a:graphicData uri="http://schemas.openxmlformats.org/drawingml/2006/table">
            <a:tbl>
              <a:tblPr/>
              <a:tblGrid>
                <a:gridCol w="340154">
                  <a:extLst>
                    <a:ext uri="{9D8B030D-6E8A-4147-A177-3AD203B41FA5}">
                      <a16:colId xmlns:a16="http://schemas.microsoft.com/office/drawing/2014/main" val="1714907283"/>
                    </a:ext>
                  </a:extLst>
                </a:gridCol>
                <a:gridCol w="313987">
                  <a:extLst>
                    <a:ext uri="{9D8B030D-6E8A-4147-A177-3AD203B41FA5}">
                      <a16:colId xmlns:a16="http://schemas.microsoft.com/office/drawing/2014/main" val="2563362249"/>
                    </a:ext>
                  </a:extLst>
                </a:gridCol>
                <a:gridCol w="325618">
                  <a:extLst>
                    <a:ext uri="{9D8B030D-6E8A-4147-A177-3AD203B41FA5}">
                      <a16:colId xmlns:a16="http://schemas.microsoft.com/office/drawing/2014/main" val="2160329211"/>
                    </a:ext>
                  </a:extLst>
                </a:gridCol>
                <a:gridCol w="3035218">
                  <a:extLst>
                    <a:ext uri="{9D8B030D-6E8A-4147-A177-3AD203B41FA5}">
                      <a16:colId xmlns:a16="http://schemas.microsoft.com/office/drawing/2014/main" val="3215053629"/>
                    </a:ext>
                  </a:extLst>
                </a:gridCol>
                <a:gridCol w="697752">
                  <a:extLst>
                    <a:ext uri="{9D8B030D-6E8A-4147-A177-3AD203B41FA5}">
                      <a16:colId xmlns:a16="http://schemas.microsoft.com/office/drawing/2014/main" val="3210024695"/>
                    </a:ext>
                  </a:extLst>
                </a:gridCol>
                <a:gridCol w="697752">
                  <a:extLst>
                    <a:ext uri="{9D8B030D-6E8A-4147-A177-3AD203B41FA5}">
                      <a16:colId xmlns:a16="http://schemas.microsoft.com/office/drawing/2014/main" val="3145539655"/>
                    </a:ext>
                  </a:extLst>
                </a:gridCol>
                <a:gridCol w="697752">
                  <a:extLst>
                    <a:ext uri="{9D8B030D-6E8A-4147-A177-3AD203B41FA5}">
                      <a16:colId xmlns:a16="http://schemas.microsoft.com/office/drawing/2014/main" val="312124640"/>
                    </a:ext>
                  </a:extLst>
                </a:gridCol>
                <a:gridCol w="697752">
                  <a:extLst>
                    <a:ext uri="{9D8B030D-6E8A-4147-A177-3AD203B41FA5}">
                      <a16:colId xmlns:a16="http://schemas.microsoft.com/office/drawing/2014/main" val="1785406976"/>
                    </a:ext>
                  </a:extLst>
                </a:gridCol>
                <a:gridCol w="697752">
                  <a:extLst>
                    <a:ext uri="{9D8B030D-6E8A-4147-A177-3AD203B41FA5}">
                      <a16:colId xmlns:a16="http://schemas.microsoft.com/office/drawing/2014/main" val="1370359659"/>
                    </a:ext>
                  </a:extLst>
                </a:gridCol>
                <a:gridCol w="697752">
                  <a:extLst>
                    <a:ext uri="{9D8B030D-6E8A-4147-A177-3AD203B41FA5}">
                      <a16:colId xmlns:a16="http://schemas.microsoft.com/office/drawing/2014/main" val="4220166566"/>
                    </a:ext>
                  </a:extLst>
                </a:gridCol>
              </a:tblGrid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0311087"/>
                  </a:ext>
                </a:extLst>
              </a:tr>
              <a:tr h="2684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2561217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29.666.385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9.359.800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-20.306.585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1.839.982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6064756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1.893.660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1.893.660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658.832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2295011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1.164.277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1.048.202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-116.075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249.531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8747789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14.403.901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2.883.170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-11.520.731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179.413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671132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14.403.901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2.883.170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-11.520.731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179.413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5016255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12.204.547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3.534.768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-8.669.779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752.206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7250519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12.204.547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3.534.768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-8.669.779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752.206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599392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Recuperación de Barrios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12.204.547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3.534.768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-8.669.779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752.206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66505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18, Capítulo 02: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PARQUE METROPOLITANO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5778A7F-B829-4E89-B72C-7FFA3A0486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030917"/>
              </p:ext>
            </p:extLst>
          </p:nvPr>
        </p:nvGraphicFramePr>
        <p:xfrm>
          <a:off x="414336" y="1934607"/>
          <a:ext cx="8210799" cy="3340244"/>
        </p:xfrm>
        <a:graphic>
          <a:graphicData uri="http://schemas.openxmlformats.org/drawingml/2006/table">
            <a:tbl>
              <a:tblPr/>
              <a:tblGrid>
                <a:gridCol w="301756">
                  <a:extLst>
                    <a:ext uri="{9D8B030D-6E8A-4147-A177-3AD203B41FA5}">
                      <a16:colId xmlns:a16="http://schemas.microsoft.com/office/drawing/2014/main" val="2785470890"/>
                    </a:ext>
                  </a:extLst>
                </a:gridCol>
                <a:gridCol w="301756">
                  <a:extLst>
                    <a:ext uri="{9D8B030D-6E8A-4147-A177-3AD203B41FA5}">
                      <a16:colId xmlns:a16="http://schemas.microsoft.com/office/drawing/2014/main" val="3153996653"/>
                    </a:ext>
                  </a:extLst>
                </a:gridCol>
                <a:gridCol w="301756">
                  <a:extLst>
                    <a:ext uri="{9D8B030D-6E8A-4147-A177-3AD203B41FA5}">
                      <a16:colId xmlns:a16="http://schemas.microsoft.com/office/drawing/2014/main" val="797337792"/>
                    </a:ext>
                  </a:extLst>
                </a:gridCol>
                <a:gridCol w="2706759">
                  <a:extLst>
                    <a:ext uri="{9D8B030D-6E8A-4147-A177-3AD203B41FA5}">
                      <a16:colId xmlns:a16="http://schemas.microsoft.com/office/drawing/2014/main" val="109084618"/>
                    </a:ext>
                  </a:extLst>
                </a:gridCol>
                <a:gridCol w="808707">
                  <a:extLst>
                    <a:ext uri="{9D8B030D-6E8A-4147-A177-3AD203B41FA5}">
                      <a16:colId xmlns:a16="http://schemas.microsoft.com/office/drawing/2014/main" val="2869104948"/>
                    </a:ext>
                  </a:extLst>
                </a:gridCol>
                <a:gridCol w="808707">
                  <a:extLst>
                    <a:ext uri="{9D8B030D-6E8A-4147-A177-3AD203B41FA5}">
                      <a16:colId xmlns:a16="http://schemas.microsoft.com/office/drawing/2014/main" val="1681617641"/>
                    </a:ext>
                  </a:extLst>
                </a:gridCol>
                <a:gridCol w="808707">
                  <a:extLst>
                    <a:ext uri="{9D8B030D-6E8A-4147-A177-3AD203B41FA5}">
                      <a16:colId xmlns:a16="http://schemas.microsoft.com/office/drawing/2014/main" val="3142285109"/>
                    </a:ext>
                  </a:extLst>
                </a:gridCol>
                <a:gridCol w="724217">
                  <a:extLst>
                    <a:ext uri="{9D8B030D-6E8A-4147-A177-3AD203B41FA5}">
                      <a16:colId xmlns:a16="http://schemas.microsoft.com/office/drawing/2014/main" val="3445208948"/>
                    </a:ext>
                  </a:extLst>
                </a:gridCol>
                <a:gridCol w="724217">
                  <a:extLst>
                    <a:ext uri="{9D8B030D-6E8A-4147-A177-3AD203B41FA5}">
                      <a16:colId xmlns:a16="http://schemas.microsoft.com/office/drawing/2014/main" val="2394087361"/>
                    </a:ext>
                  </a:extLst>
                </a:gridCol>
                <a:gridCol w="724217">
                  <a:extLst>
                    <a:ext uri="{9D8B030D-6E8A-4147-A177-3AD203B41FA5}">
                      <a16:colId xmlns:a16="http://schemas.microsoft.com/office/drawing/2014/main" val="1675649996"/>
                    </a:ext>
                  </a:extLst>
                </a:gridCol>
              </a:tblGrid>
              <a:tr h="1739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2961014"/>
                  </a:ext>
                </a:extLst>
              </a:tr>
              <a:tr h="2783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1900725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31.245.719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31.560.259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314.540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8.567.425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4630520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6.164.476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6.085.907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-78.569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2.558.323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2039100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2.095.544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2.145.544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671.501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6051161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343.109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343.109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343.108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1429356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343.109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343.109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343.108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3128489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5.784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5.784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1.822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718907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5.784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5.784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1.822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7817267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173644"/>
                  </a:ext>
                </a:extLst>
              </a:tr>
              <a:tr h="278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4604111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104.652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104.652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23.084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1431413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37.962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37.962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15.491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3986984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66.690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66.690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7.593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4709284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22.875.150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22.875.150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4.969.587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0703796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22.875.150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22.875.150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4.969.587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224318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3009502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98732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18, Capítulo 21: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SERVIU I REGIÓN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40B9C12-C800-43F3-BC6D-F1D3C5B25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3805313"/>
              </p:ext>
            </p:extLst>
          </p:nvPr>
        </p:nvGraphicFramePr>
        <p:xfrm>
          <a:off x="414336" y="1934606"/>
          <a:ext cx="8201487" cy="4421752"/>
        </p:xfrm>
        <a:graphic>
          <a:graphicData uri="http://schemas.openxmlformats.org/drawingml/2006/table">
            <a:tbl>
              <a:tblPr/>
              <a:tblGrid>
                <a:gridCol w="301414">
                  <a:extLst>
                    <a:ext uri="{9D8B030D-6E8A-4147-A177-3AD203B41FA5}">
                      <a16:colId xmlns:a16="http://schemas.microsoft.com/office/drawing/2014/main" val="118704210"/>
                    </a:ext>
                  </a:extLst>
                </a:gridCol>
                <a:gridCol w="301414">
                  <a:extLst>
                    <a:ext uri="{9D8B030D-6E8A-4147-A177-3AD203B41FA5}">
                      <a16:colId xmlns:a16="http://schemas.microsoft.com/office/drawing/2014/main" val="1010764916"/>
                    </a:ext>
                  </a:extLst>
                </a:gridCol>
                <a:gridCol w="301414">
                  <a:extLst>
                    <a:ext uri="{9D8B030D-6E8A-4147-A177-3AD203B41FA5}">
                      <a16:colId xmlns:a16="http://schemas.microsoft.com/office/drawing/2014/main" val="1462560930"/>
                    </a:ext>
                  </a:extLst>
                </a:gridCol>
                <a:gridCol w="2703690">
                  <a:extLst>
                    <a:ext uri="{9D8B030D-6E8A-4147-A177-3AD203B41FA5}">
                      <a16:colId xmlns:a16="http://schemas.microsoft.com/office/drawing/2014/main" val="1662091443"/>
                    </a:ext>
                  </a:extLst>
                </a:gridCol>
                <a:gridCol w="807791">
                  <a:extLst>
                    <a:ext uri="{9D8B030D-6E8A-4147-A177-3AD203B41FA5}">
                      <a16:colId xmlns:a16="http://schemas.microsoft.com/office/drawing/2014/main" val="198261870"/>
                    </a:ext>
                  </a:extLst>
                </a:gridCol>
                <a:gridCol w="807791">
                  <a:extLst>
                    <a:ext uri="{9D8B030D-6E8A-4147-A177-3AD203B41FA5}">
                      <a16:colId xmlns:a16="http://schemas.microsoft.com/office/drawing/2014/main" val="4020315777"/>
                    </a:ext>
                  </a:extLst>
                </a:gridCol>
                <a:gridCol w="807791">
                  <a:extLst>
                    <a:ext uri="{9D8B030D-6E8A-4147-A177-3AD203B41FA5}">
                      <a16:colId xmlns:a16="http://schemas.microsoft.com/office/drawing/2014/main" val="3798592025"/>
                    </a:ext>
                  </a:extLst>
                </a:gridCol>
                <a:gridCol w="723394">
                  <a:extLst>
                    <a:ext uri="{9D8B030D-6E8A-4147-A177-3AD203B41FA5}">
                      <a16:colId xmlns:a16="http://schemas.microsoft.com/office/drawing/2014/main" val="4250014762"/>
                    </a:ext>
                  </a:extLst>
                </a:gridCol>
                <a:gridCol w="723394">
                  <a:extLst>
                    <a:ext uri="{9D8B030D-6E8A-4147-A177-3AD203B41FA5}">
                      <a16:colId xmlns:a16="http://schemas.microsoft.com/office/drawing/2014/main" val="2592353954"/>
                    </a:ext>
                  </a:extLst>
                </a:gridCol>
                <a:gridCol w="723394">
                  <a:extLst>
                    <a:ext uri="{9D8B030D-6E8A-4147-A177-3AD203B41FA5}">
                      <a16:colId xmlns:a16="http://schemas.microsoft.com/office/drawing/2014/main" val="437987377"/>
                    </a:ext>
                  </a:extLst>
                </a:gridCol>
              </a:tblGrid>
              <a:tr h="1435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3267142"/>
                  </a:ext>
                </a:extLst>
              </a:tr>
              <a:tr h="2297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665060"/>
                  </a:ext>
                </a:extLst>
              </a:tr>
              <a:tr h="1435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105.381.776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107.811.664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2.429.888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29.532.068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9540008"/>
                  </a:ext>
                </a:extLst>
              </a:tr>
              <a:tr h="143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3.112.988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3.100.599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-12.389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1.214.925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826640"/>
                  </a:ext>
                </a:extLst>
              </a:tr>
              <a:tr h="143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261.409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262.909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105.680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9956815"/>
                  </a:ext>
                </a:extLst>
              </a:tr>
              <a:tr h="143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65.859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65.859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65.858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58562"/>
                  </a:ext>
                </a:extLst>
              </a:tr>
              <a:tr h="143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65.859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65.859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65.858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810966"/>
                  </a:ext>
                </a:extLst>
              </a:tr>
              <a:tr h="143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0882834"/>
                  </a:ext>
                </a:extLst>
              </a:tr>
              <a:tr h="229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8605177"/>
                  </a:ext>
                </a:extLst>
              </a:tr>
              <a:tr h="143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15.148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15.148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2.694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9156763"/>
                  </a:ext>
                </a:extLst>
              </a:tr>
              <a:tr h="143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10.941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10.941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937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6110619"/>
                  </a:ext>
                </a:extLst>
              </a:tr>
              <a:tr h="143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4.207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4.207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1.757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2406405"/>
                  </a:ext>
                </a:extLst>
              </a:tr>
              <a:tr h="143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20.697.782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21.356.232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658.450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3.625.196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3938169"/>
                  </a:ext>
                </a:extLst>
              </a:tr>
              <a:tr h="143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20.697.782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21.356.232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658.450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3.625.196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2404542"/>
                  </a:ext>
                </a:extLst>
              </a:tr>
              <a:tr h="143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29.977.068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30.977.068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10.141.069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4147916"/>
                  </a:ext>
                </a:extLst>
              </a:tr>
              <a:tr h="143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29.977.068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30.977.068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10.141.069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7998291"/>
                  </a:ext>
                </a:extLst>
              </a:tr>
              <a:tr h="143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51.316.746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51.833.646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516.900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14.353.791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4462035"/>
                  </a:ext>
                </a:extLst>
              </a:tr>
              <a:tr h="143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51.316.746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51.316.746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13.836.891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2121702"/>
                  </a:ext>
                </a:extLst>
              </a:tr>
              <a:tr h="143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14.686.961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14.686.961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6.022.373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8276444"/>
                  </a:ext>
                </a:extLst>
              </a:tr>
              <a:tr h="143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4.295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4.295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2.350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549343"/>
                  </a:ext>
                </a:extLst>
              </a:tr>
              <a:tr h="143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1.417.057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1.417.057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243.022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5118948"/>
                  </a:ext>
                </a:extLst>
              </a:tr>
              <a:tr h="143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32.462.010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32.462.010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7.569.146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4467405"/>
                  </a:ext>
                </a:extLst>
              </a:tr>
              <a:tr h="143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Habitabilidad Rural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2.272.998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2.272.998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1944054"/>
                  </a:ext>
                </a:extLst>
              </a:tr>
              <a:tr h="143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218.445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218.445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0280866"/>
                  </a:ext>
                </a:extLst>
              </a:tr>
              <a:tr h="143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254.980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254.980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1849742"/>
                  </a:ext>
                </a:extLst>
              </a:tr>
              <a:tr h="143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516.900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516.900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516.900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1239027"/>
                  </a:ext>
                </a:extLst>
              </a:tr>
              <a:tr h="229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Recuperación de Barrios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516.900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516.900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516.900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6568150"/>
                  </a:ext>
                </a:extLst>
              </a:tr>
              <a:tr h="143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625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200.193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199.568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22.855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3656,8%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2872984"/>
                  </a:ext>
                </a:extLst>
              </a:tr>
              <a:tr h="143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625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200.193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199.568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22.855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3656,8%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23706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67740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18, Capítulo 22: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SERVIU II REGIÓN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213DE47-ED2E-4B53-B6C9-79A12F81DA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7339664"/>
              </p:ext>
            </p:extLst>
          </p:nvPr>
        </p:nvGraphicFramePr>
        <p:xfrm>
          <a:off x="414337" y="1934606"/>
          <a:ext cx="8201486" cy="4292078"/>
        </p:xfrm>
        <a:graphic>
          <a:graphicData uri="http://schemas.openxmlformats.org/drawingml/2006/table">
            <a:tbl>
              <a:tblPr/>
              <a:tblGrid>
                <a:gridCol w="301413">
                  <a:extLst>
                    <a:ext uri="{9D8B030D-6E8A-4147-A177-3AD203B41FA5}">
                      <a16:colId xmlns:a16="http://schemas.microsoft.com/office/drawing/2014/main" val="3033568134"/>
                    </a:ext>
                  </a:extLst>
                </a:gridCol>
                <a:gridCol w="301413">
                  <a:extLst>
                    <a:ext uri="{9D8B030D-6E8A-4147-A177-3AD203B41FA5}">
                      <a16:colId xmlns:a16="http://schemas.microsoft.com/office/drawing/2014/main" val="3074548314"/>
                    </a:ext>
                  </a:extLst>
                </a:gridCol>
                <a:gridCol w="301413">
                  <a:extLst>
                    <a:ext uri="{9D8B030D-6E8A-4147-A177-3AD203B41FA5}">
                      <a16:colId xmlns:a16="http://schemas.microsoft.com/office/drawing/2014/main" val="1849320645"/>
                    </a:ext>
                  </a:extLst>
                </a:gridCol>
                <a:gridCol w="2703689">
                  <a:extLst>
                    <a:ext uri="{9D8B030D-6E8A-4147-A177-3AD203B41FA5}">
                      <a16:colId xmlns:a16="http://schemas.microsoft.com/office/drawing/2014/main" val="3695334864"/>
                    </a:ext>
                  </a:extLst>
                </a:gridCol>
                <a:gridCol w="807790">
                  <a:extLst>
                    <a:ext uri="{9D8B030D-6E8A-4147-A177-3AD203B41FA5}">
                      <a16:colId xmlns:a16="http://schemas.microsoft.com/office/drawing/2014/main" val="4040852602"/>
                    </a:ext>
                  </a:extLst>
                </a:gridCol>
                <a:gridCol w="807790">
                  <a:extLst>
                    <a:ext uri="{9D8B030D-6E8A-4147-A177-3AD203B41FA5}">
                      <a16:colId xmlns:a16="http://schemas.microsoft.com/office/drawing/2014/main" val="413771665"/>
                    </a:ext>
                  </a:extLst>
                </a:gridCol>
                <a:gridCol w="807790">
                  <a:extLst>
                    <a:ext uri="{9D8B030D-6E8A-4147-A177-3AD203B41FA5}">
                      <a16:colId xmlns:a16="http://schemas.microsoft.com/office/drawing/2014/main" val="2404208091"/>
                    </a:ext>
                  </a:extLst>
                </a:gridCol>
                <a:gridCol w="723396">
                  <a:extLst>
                    <a:ext uri="{9D8B030D-6E8A-4147-A177-3AD203B41FA5}">
                      <a16:colId xmlns:a16="http://schemas.microsoft.com/office/drawing/2014/main" val="2398677328"/>
                    </a:ext>
                  </a:extLst>
                </a:gridCol>
                <a:gridCol w="723396">
                  <a:extLst>
                    <a:ext uri="{9D8B030D-6E8A-4147-A177-3AD203B41FA5}">
                      <a16:colId xmlns:a16="http://schemas.microsoft.com/office/drawing/2014/main" val="412776939"/>
                    </a:ext>
                  </a:extLst>
                </a:gridCol>
                <a:gridCol w="723396">
                  <a:extLst>
                    <a:ext uri="{9D8B030D-6E8A-4147-A177-3AD203B41FA5}">
                      <a16:colId xmlns:a16="http://schemas.microsoft.com/office/drawing/2014/main" val="2495170095"/>
                    </a:ext>
                  </a:extLst>
                </a:gridCol>
              </a:tblGrid>
              <a:tr h="139049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8663215"/>
                  </a:ext>
                </a:extLst>
              </a:tr>
              <a:tr h="2224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8330448"/>
                  </a:ext>
                </a:extLst>
              </a:tr>
              <a:tr h="13904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65.103.497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68.064.537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2.961.040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19.688.646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11"/>
                  </a:ext>
                </a:extLst>
              </a:tr>
              <a:tr h="139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3.249.928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3.227.905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-22.023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1.215.204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782880"/>
                  </a:ext>
                </a:extLst>
              </a:tr>
              <a:tr h="139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427.346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452.246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24.900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124.228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4126828"/>
                  </a:ext>
                </a:extLst>
              </a:tr>
              <a:tr h="139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136.189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136.189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136.187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1013523"/>
                  </a:ext>
                </a:extLst>
              </a:tr>
              <a:tr h="139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136.189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136.189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136.187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4558093"/>
                  </a:ext>
                </a:extLst>
              </a:tr>
              <a:tr h="139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10.306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10.296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10.295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102950,0%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8603100"/>
                  </a:ext>
                </a:extLst>
              </a:tr>
              <a:tr h="154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10.306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10.296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10.295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102950,0%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1082338"/>
                  </a:ext>
                </a:extLst>
              </a:tr>
              <a:tr h="139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1.530.650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1.530.650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35.162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2452501"/>
                  </a:ext>
                </a:extLst>
              </a:tr>
              <a:tr h="139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                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1.519.026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1.519.026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26.597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4645984"/>
                  </a:ext>
                </a:extLst>
              </a:tr>
              <a:tr h="139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1.231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1.231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125610"/>
                  </a:ext>
                </a:extLst>
              </a:tr>
              <a:tr h="139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10.393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10.393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8.565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3702856"/>
                  </a:ext>
                </a:extLst>
              </a:tr>
              <a:tr h="139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16.518.133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17.451.307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933.174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5.238.310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2897882"/>
                  </a:ext>
                </a:extLst>
              </a:tr>
              <a:tr h="139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16.518.133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17.451.307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933.174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5.238.310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3508180"/>
                  </a:ext>
                </a:extLst>
              </a:tr>
              <a:tr h="139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26.526.044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27.900.707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1.374.663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4.645.443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5685763"/>
                  </a:ext>
                </a:extLst>
              </a:tr>
              <a:tr h="139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26.526.044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27.900.707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1.374.663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4.645.443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135733"/>
                  </a:ext>
                </a:extLst>
              </a:tr>
              <a:tr h="139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26.526.044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27.900.707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1.374.663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4.645.443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170884"/>
                  </a:ext>
                </a:extLst>
              </a:tr>
              <a:tr h="139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16.850.923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17.354.764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503.841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8.283.817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7577330"/>
                  </a:ext>
                </a:extLst>
              </a:tr>
              <a:tr h="139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16.850.923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16.850.923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8.283.817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1773512"/>
                  </a:ext>
                </a:extLst>
              </a:tr>
              <a:tr h="139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5.348.552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5.348.552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2.417.977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623110"/>
                  </a:ext>
                </a:extLst>
              </a:tr>
              <a:tr h="139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22.407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22.407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9166329"/>
                  </a:ext>
                </a:extLst>
              </a:tr>
              <a:tr h="139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2.613.427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2.613.427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1.443.562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55,2%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55,2%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4394277"/>
                  </a:ext>
                </a:extLst>
              </a:tr>
              <a:tr h="139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5.784.043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5.784.043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3.672.011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8944068"/>
                  </a:ext>
                </a:extLst>
              </a:tr>
              <a:tr h="139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Habitabilidad Rural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1.530.248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1.530.248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233.058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9105853"/>
                  </a:ext>
                </a:extLst>
              </a:tr>
              <a:tr h="139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1.552.246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1.552.246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517.209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7170945"/>
                  </a:ext>
                </a:extLst>
              </a:tr>
              <a:tr h="139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503.841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503.841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1098430"/>
                  </a:ext>
                </a:extLst>
              </a:tr>
              <a:tr h="1607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Recuperación de Barrios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503.841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503.841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3784138"/>
                  </a:ext>
                </a:extLst>
              </a:tr>
              <a:tr h="139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463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505551"/>
                  </a:ext>
                </a:extLst>
              </a:tr>
              <a:tr h="139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463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79203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06726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18, Capítulo 23: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SERVIU III REGIÓN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6772528-772C-45A8-AE4D-3FF2167BD5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3434477"/>
              </p:ext>
            </p:extLst>
          </p:nvPr>
        </p:nvGraphicFramePr>
        <p:xfrm>
          <a:off x="414336" y="1934606"/>
          <a:ext cx="8201486" cy="4421756"/>
        </p:xfrm>
        <a:graphic>
          <a:graphicData uri="http://schemas.openxmlformats.org/drawingml/2006/table">
            <a:tbl>
              <a:tblPr/>
              <a:tblGrid>
                <a:gridCol w="301415">
                  <a:extLst>
                    <a:ext uri="{9D8B030D-6E8A-4147-A177-3AD203B41FA5}">
                      <a16:colId xmlns:a16="http://schemas.microsoft.com/office/drawing/2014/main" val="701804242"/>
                    </a:ext>
                  </a:extLst>
                </a:gridCol>
                <a:gridCol w="301415">
                  <a:extLst>
                    <a:ext uri="{9D8B030D-6E8A-4147-A177-3AD203B41FA5}">
                      <a16:colId xmlns:a16="http://schemas.microsoft.com/office/drawing/2014/main" val="2973242547"/>
                    </a:ext>
                  </a:extLst>
                </a:gridCol>
                <a:gridCol w="301415">
                  <a:extLst>
                    <a:ext uri="{9D8B030D-6E8A-4147-A177-3AD203B41FA5}">
                      <a16:colId xmlns:a16="http://schemas.microsoft.com/office/drawing/2014/main" val="3500925454"/>
                    </a:ext>
                  </a:extLst>
                </a:gridCol>
                <a:gridCol w="2703686">
                  <a:extLst>
                    <a:ext uri="{9D8B030D-6E8A-4147-A177-3AD203B41FA5}">
                      <a16:colId xmlns:a16="http://schemas.microsoft.com/office/drawing/2014/main" val="2266059698"/>
                    </a:ext>
                  </a:extLst>
                </a:gridCol>
                <a:gridCol w="807790">
                  <a:extLst>
                    <a:ext uri="{9D8B030D-6E8A-4147-A177-3AD203B41FA5}">
                      <a16:colId xmlns:a16="http://schemas.microsoft.com/office/drawing/2014/main" val="1177046401"/>
                    </a:ext>
                  </a:extLst>
                </a:gridCol>
                <a:gridCol w="807790">
                  <a:extLst>
                    <a:ext uri="{9D8B030D-6E8A-4147-A177-3AD203B41FA5}">
                      <a16:colId xmlns:a16="http://schemas.microsoft.com/office/drawing/2014/main" val="612566257"/>
                    </a:ext>
                  </a:extLst>
                </a:gridCol>
                <a:gridCol w="807790">
                  <a:extLst>
                    <a:ext uri="{9D8B030D-6E8A-4147-A177-3AD203B41FA5}">
                      <a16:colId xmlns:a16="http://schemas.microsoft.com/office/drawing/2014/main" val="549850523"/>
                    </a:ext>
                  </a:extLst>
                </a:gridCol>
                <a:gridCol w="723395">
                  <a:extLst>
                    <a:ext uri="{9D8B030D-6E8A-4147-A177-3AD203B41FA5}">
                      <a16:colId xmlns:a16="http://schemas.microsoft.com/office/drawing/2014/main" val="134665777"/>
                    </a:ext>
                  </a:extLst>
                </a:gridCol>
                <a:gridCol w="723395">
                  <a:extLst>
                    <a:ext uri="{9D8B030D-6E8A-4147-A177-3AD203B41FA5}">
                      <a16:colId xmlns:a16="http://schemas.microsoft.com/office/drawing/2014/main" val="3871264368"/>
                    </a:ext>
                  </a:extLst>
                </a:gridCol>
                <a:gridCol w="723395">
                  <a:extLst>
                    <a:ext uri="{9D8B030D-6E8A-4147-A177-3AD203B41FA5}">
                      <a16:colId xmlns:a16="http://schemas.microsoft.com/office/drawing/2014/main" val="1596340509"/>
                    </a:ext>
                  </a:extLst>
                </a:gridCol>
              </a:tblGrid>
              <a:tr h="1514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4636771"/>
                  </a:ext>
                </a:extLst>
              </a:tr>
              <a:tr h="24228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6560758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57.126.930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56.011.223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-1.115.707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19.194.724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0975330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2.492.947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2.429.128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-63.819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890.833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35,7%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36,7%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1237692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499.278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551.161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51.883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252.915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45,9%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2263135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324.408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324.408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139.544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5616118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324.408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324.408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139.544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0755384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6341262"/>
                  </a:ext>
                </a:extLst>
              </a:tr>
              <a:tr h="2422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0808150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18.833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18.833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8.764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6935573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13.338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13.338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5.275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358643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5.495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5.495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3.489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467725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26.064.643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23.620.186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-2.444.457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4.949.566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631155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26.064.643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23.620.186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-2.444.457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4.949.566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294743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8.598.857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9.615.135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1.016.278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1.874.749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6215328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8.598.857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9.615.135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1.016.278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1.874.749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783958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8.598.857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9.615.135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1.016.278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1.874.749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9879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19.451.231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19.451.231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11.078.353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6353236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19.451.231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19.451.231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11.078.353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5605507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3.197.608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3.197.608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1.947.611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6235430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11.326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11.326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5.170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6385226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7.299.771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7.299.771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1.818.081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0127875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5.890.473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5.890.473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6.942.390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117,9%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117,9%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2421301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Habitabilidad Rural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1.419.526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1.419.526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290.612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7952862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721.521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721.521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74.489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7291650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911.006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911.006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7764347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1.131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1.131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121593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1.131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1.131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9195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96728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18, Capítulo 24: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SERVIU IV REGIÓN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3F6F691-F53E-4947-9D6A-952A722615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7198230"/>
              </p:ext>
            </p:extLst>
          </p:nvPr>
        </p:nvGraphicFramePr>
        <p:xfrm>
          <a:off x="386225" y="1934607"/>
          <a:ext cx="8229600" cy="4421751"/>
        </p:xfrm>
        <a:graphic>
          <a:graphicData uri="http://schemas.openxmlformats.org/drawingml/2006/table">
            <a:tbl>
              <a:tblPr/>
              <a:tblGrid>
                <a:gridCol w="302446">
                  <a:extLst>
                    <a:ext uri="{9D8B030D-6E8A-4147-A177-3AD203B41FA5}">
                      <a16:colId xmlns:a16="http://schemas.microsoft.com/office/drawing/2014/main" val="4290277474"/>
                    </a:ext>
                  </a:extLst>
                </a:gridCol>
                <a:gridCol w="302446">
                  <a:extLst>
                    <a:ext uri="{9D8B030D-6E8A-4147-A177-3AD203B41FA5}">
                      <a16:colId xmlns:a16="http://schemas.microsoft.com/office/drawing/2014/main" val="402856517"/>
                    </a:ext>
                  </a:extLst>
                </a:gridCol>
                <a:gridCol w="302446">
                  <a:extLst>
                    <a:ext uri="{9D8B030D-6E8A-4147-A177-3AD203B41FA5}">
                      <a16:colId xmlns:a16="http://schemas.microsoft.com/office/drawing/2014/main" val="1893366513"/>
                    </a:ext>
                  </a:extLst>
                </a:gridCol>
                <a:gridCol w="2712957">
                  <a:extLst>
                    <a:ext uri="{9D8B030D-6E8A-4147-A177-3AD203B41FA5}">
                      <a16:colId xmlns:a16="http://schemas.microsoft.com/office/drawing/2014/main" val="2141983910"/>
                    </a:ext>
                  </a:extLst>
                </a:gridCol>
                <a:gridCol w="810560">
                  <a:extLst>
                    <a:ext uri="{9D8B030D-6E8A-4147-A177-3AD203B41FA5}">
                      <a16:colId xmlns:a16="http://schemas.microsoft.com/office/drawing/2014/main" val="3136852060"/>
                    </a:ext>
                  </a:extLst>
                </a:gridCol>
                <a:gridCol w="810560">
                  <a:extLst>
                    <a:ext uri="{9D8B030D-6E8A-4147-A177-3AD203B41FA5}">
                      <a16:colId xmlns:a16="http://schemas.microsoft.com/office/drawing/2014/main" val="1827164424"/>
                    </a:ext>
                  </a:extLst>
                </a:gridCol>
                <a:gridCol w="810560">
                  <a:extLst>
                    <a:ext uri="{9D8B030D-6E8A-4147-A177-3AD203B41FA5}">
                      <a16:colId xmlns:a16="http://schemas.microsoft.com/office/drawing/2014/main" val="2333298561"/>
                    </a:ext>
                  </a:extLst>
                </a:gridCol>
                <a:gridCol w="725875">
                  <a:extLst>
                    <a:ext uri="{9D8B030D-6E8A-4147-A177-3AD203B41FA5}">
                      <a16:colId xmlns:a16="http://schemas.microsoft.com/office/drawing/2014/main" val="621412389"/>
                    </a:ext>
                  </a:extLst>
                </a:gridCol>
                <a:gridCol w="725875">
                  <a:extLst>
                    <a:ext uri="{9D8B030D-6E8A-4147-A177-3AD203B41FA5}">
                      <a16:colId xmlns:a16="http://schemas.microsoft.com/office/drawing/2014/main" val="3064536738"/>
                    </a:ext>
                  </a:extLst>
                </a:gridCol>
                <a:gridCol w="725875">
                  <a:extLst>
                    <a:ext uri="{9D8B030D-6E8A-4147-A177-3AD203B41FA5}">
                      <a16:colId xmlns:a16="http://schemas.microsoft.com/office/drawing/2014/main" val="3715416151"/>
                    </a:ext>
                  </a:extLst>
                </a:gridCol>
              </a:tblGrid>
              <a:tr h="139049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6138534"/>
                  </a:ext>
                </a:extLst>
              </a:tr>
              <a:tr h="2224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3975290"/>
                  </a:ext>
                </a:extLst>
              </a:tr>
              <a:tr h="13904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147.632.334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136.375.379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-11.256.955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58.058.479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42,6%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4737777"/>
                  </a:ext>
                </a:extLst>
              </a:tr>
              <a:tr h="139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3.056.568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2.984.943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-71.625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1.151.892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1270900"/>
                  </a:ext>
                </a:extLst>
              </a:tr>
              <a:tr h="139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389.102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424.196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35.094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178.974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2645593"/>
                  </a:ext>
                </a:extLst>
              </a:tr>
              <a:tr h="139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349.844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349.844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2392466"/>
                  </a:ext>
                </a:extLst>
              </a:tr>
              <a:tr h="139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349.844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349.844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2842717"/>
                  </a:ext>
                </a:extLst>
              </a:tr>
              <a:tr h="139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343.872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3438720,0%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3438720,0%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905120"/>
                  </a:ext>
                </a:extLst>
              </a:tr>
              <a:tr h="22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343.872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3438720,0%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3438720,0%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3478513"/>
                  </a:ext>
                </a:extLst>
              </a:tr>
              <a:tr h="139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17.276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17.276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1.647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1466748"/>
                  </a:ext>
                </a:extLst>
              </a:tr>
              <a:tr h="139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13.480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13.480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6688999"/>
                  </a:ext>
                </a:extLst>
              </a:tr>
              <a:tr h="139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3.796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3.796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1.567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7809663"/>
                  </a:ext>
                </a:extLst>
              </a:tr>
              <a:tr h="139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16.967.208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17.005.608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38.400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7.130.498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8442268"/>
                  </a:ext>
                </a:extLst>
              </a:tr>
              <a:tr h="139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16.967.208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17.005.608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38.400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7.130.498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1401882"/>
                  </a:ext>
                </a:extLst>
              </a:tr>
              <a:tr h="139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50.309.067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37.461.585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-12.847.482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14.683.569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3136300"/>
                  </a:ext>
                </a:extLst>
              </a:tr>
              <a:tr h="139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50.309.067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37.461.585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-12.847.482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14.683.569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794496"/>
                  </a:ext>
                </a:extLst>
              </a:tr>
              <a:tr h="139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50.309.067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37.461.585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-12.847.482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14.683.569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3437469"/>
                  </a:ext>
                </a:extLst>
              </a:tr>
              <a:tr h="139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76.892.719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77.355.654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462.935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33.791.764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43,9%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4498796"/>
                  </a:ext>
                </a:extLst>
              </a:tr>
              <a:tr h="139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76.892.719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76.892.719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33.791.764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43,9%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43,9%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837656"/>
                  </a:ext>
                </a:extLst>
              </a:tr>
              <a:tr h="139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19.085.517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19.085.517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10.209.602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53,5%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53,5%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342598"/>
                  </a:ext>
                </a:extLst>
              </a:tr>
              <a:tr h="139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66.290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66.290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34.832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4084515"/>
                  </a:ext>
                </a:extLst>
              </a:tr>
              <a:tr h="139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28.781.285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28.781.285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13.163.576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1571725"/>
                  </a:ext>
                </a:extLst>
              </a:tr>
              <a:tr h="139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16.203.056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16.203.056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7.795.538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0171754"/>
                  </a:ext>
                </a:extLst>
              </a:tr>
              <a:tr h="139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Habitabilidad Rural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3.758.151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3.758.151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332.130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7729646"/>
                  </a:ext>
                </a:extLst>
              </a:tr>
              <a:tr h="139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4.526.008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4.526.008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2.198.050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3015692"/>
                  </a:ext>
                </a:extLst>
              </a:tr>
              <a:tr h="139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4.472.412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4.472.412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58.036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798177"/>
                  </a:ext>
                </a:extLst>
              </a:tr>
              <a:tr h="139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462.935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462.935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7780491"/>
                  </a:ext>
                </a:extLst>
              </a:tr>
              <a:tr h="22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Recuperación de Barrios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462.935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462.935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256566"/>
                  </a:ext>
                </a:extLst>
              </a:tr>
              <a:tr h="139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776.263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775.879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776.263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202151,8%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593327"/>
                  </a:ext>
                </a:extLst>
              </a:tr>
              <a:tr h="139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776.263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775.879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776.263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202151,8%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42116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78210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18, Capítulo 25: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SERVIU V REGIÓN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F9A9351-735E-4D19-92B7-DFC539FE98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7999253"/>
              </p:ext>
            </p:extLst>
          </p:nvPr>
        </p:nvGraphicFramePr>
        <p:xfrm>
          <a:off x="414335" y="1934607"/>
          <a:ext cx="8210798" cy="4421745"/>
        </p:xfrm>
        <a:graphic>
          <a:graphicData uri="http://schemas.openxmlformats.org/drawingml/2006/table">
            <a:tbl>
              <a:tblPr/>
              <a:tblGrid>
                <a:gridCol w="301756">
                  <a:extLst>
                    <a:ext uri="{9D8B030D-6E8A-4147-A177-3AD203B41FA5}">
                      <a16:colId xmlns:a16="http://schemas.microsoft.com/office/drawing/2014/main" val="2055355510"/>
                    </a:ext>
                  </a:extLst>
                </a:gridCol>
                <a:gridCol w="301756">
                  <a:extLst>
                    <a:ext uri="{9D8B030D-6E8A-4147-A177-3AD203B41FA5}">
                      <a16:colId xmlns:a16="http://schemas.microsoft.com/office/drawing/2014/main" val="1658176784"/>
                    </a:ext>
                  </a:extLst>
                </a:gridCol>
                <a:gridCol w="301756">
                  <a:extLst>
                    <a:ext uri="{9D8B030D-6E8A-4147-A177-3AD203B41FA5}">
                      <a16:colId xmlns:a16="http://schemas.microsoft.com/office/drawing/2014/main" val="2734934607"/>
                    </a:ext>
                  </a:extLst>
                </a:gridCol>
                <a:gridCol w="2706758">
                  <a:extLst>
                    <a:ext uri="{9D8B030D-6E8A-4147-A177-3AD203B41FA5}">
                      <a16:colId xmlns:a16="http://schemas.microsoft.com/office/drawing/2014/main" val="1460161995"/>
                    </a:ext>
                  </a:extLst>
                </a:gridCol>
                <a:gridCol w="808708">
                  <a:extLst>
                    <a:ext uri="{9D8B030D-6E8A-4147-A177-3AD203B41FA5}">
                      <a16:colId xmlns:a16="http://schemas.microsoft.com/office/drawing/2014/main" val="694199997"/>
                    </a:ext>
                  </a:extLst>
                </a:gridCol>
                <a:gridCol w="808708">
                  <a:extLst>
                    <a:ext uri="{9D8B030D-6E8A-4147-A177-3AD203B41FA5}">
                      <a16:colId xmlns:a16="http://schemas.microsoft.com/office/drawing/2014/main" val="2404782006"/>
                    </a:ext>
                  </a:extLst>
                </a:gridCol>
                <a:gridCol w="808708">
                  <a:extLst>
                    <a:ext uri="{9D8B030D-6E8A-4147-A177-3AD203B41FA5}">
                      <a16:colId xmlns:a16="http://schemas.microsoft.com/office/drawing/2014/main" val="3468726283"/>
                    </a:ext>
                  </a:extLst>
                </a:gridCol>
                <a:gridCol w="724216">
                  <a:extLst>
                    <a:ext uri="{9D8B030D-6E8A-4147-A177-3AD203B41FA5}">
                      <a16:colId xmlns:a16="http://schemas.microsoft.com/office/drawing/2014/main" val="2227887410"/>
                    </a:ext>
                  </a:extLst>
                </a:gridCol>
                <a:gridCol w="724216">
                  <a:extLst>
                    <a:ext uri="{9D8B030D-6E8A-4147-A177-3AD203B41FA5}">
                      <a16:colId xmlns:a16="http://schemas.microsoft.com/office/drawing/2014/main" val="1640620260"/>
                    </a:ext>
                  </a:extLst>
                </a:gridCol>
                <a:gridCol w="724216">
                  <a:extLst>
                    <a:ext uri="{9D8B030D-6E8A-4147-A177-3AD203B41FA5}">
                      <a16:colId xmlns:a16="http://schemas.microsoft.com/office/drawing/2014/main" val="917576242"/>
                    </a:ext>
                  </a:extLst>
                </a:gridCol>
              </a:tblGrid>
              <a:tr h="1308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5801511"/>
                  </a:ext>
                </a:extLst>
              </a:tr>
              <a:tr h="209312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934370"/>
                  </a:ext>
                </a:extLst>
              </a:tr>
              <a:tr h="1308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232.459.501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246.437.229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13.977.728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91.510.223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258080"/>
                  </a:ext>
                </a:extLst>
              </a:tr>
              <a:tr h="130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6.623.187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6.515.206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-107.981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2.640.704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788415"/>
                  </a:ext>
                </a:extLst>
              </a:tr>
              <a:tr h="130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750.706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1.011.279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260.573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455.357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60,7%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1308535"/>
                  </a:ext>
                </a:extLst>
              </a:tr>
              <a:tr h="130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540.228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540.228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485.340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89,8%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9435387"/>
                  </a:ext>
                </a:extLst>
              </a:tr>
              <a:tr h="130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540.228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540.228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485.340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89,8%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5360188"/>
                  </a:ext>
                </a:extLst>
              </a:tr>
              <a:tr h="130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327.223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3272230,0%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3272230,0%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4582836"/>
                  </a:ext>
                </a:extLst>
              </a:tr>
              <a:tr h="2093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327.223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3272230,0%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3272230,0%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4955333"/>
                  </a:ext>
                </a:extLst>
              </a:tr>
              <a:tr h="130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29.913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1.111.645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1.081.732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18.131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60,6%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4230374"/>
                  </a:ext>
                </a:extLst>
              </a:tr>
              <a:tr h="130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Terrenos               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1.081.732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1.081.732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4992894"/>
                  </a:ext>
                </a:extLst>
              </a:tr>
              <a:tr h="130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25.650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25.650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16.647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64,9%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64,9%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3361858"/>
                  </a:ext>
                </a:extLst>
              </a:tr>
              <a:tr h="130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4.263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4.263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1.484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5562260"/>
                  </a:ext>
                </a:extLst>
              </a:tr>
              <a:tr h="130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30.569.054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33.820.152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3.251.098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8.515.875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4765733"/>
                  </a:ext>
                </a:extLst>
              </a:tr>
              <a:tr h="130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30.569.054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33.820.152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3.251.098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8.515.875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5804561"/>
                  </a:ext>
                </a:extLst>
              </a:tr>
              <a:tr h="130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71.256.029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79.959.204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8.703.175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27.935.092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8973678"/>
                  </a:ext>
                </a:extLst>
              </a:tr>
              <a:tr h="130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71.256.029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79.959.204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8.703.175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27.935.092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3772534"/>
                  </a:ext>
                </a:extLst>
              </a:tr>
              <a:tr h="130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71.256.029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79.959.204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8.703.175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27.935.092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6064133"/>
                  </a:ext>
                </a:extLst>
              </a:tr>
              <a:tr h="130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123.230.266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123.479.169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248.903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51.132.501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359673"/>
                  </a:ext>
                </a:extLst>
              </a:tr>
              <a:tr h="130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123.230.266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123.230.266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50.951.275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1920557"/>
                  </a:ext>
                </a:extLst>
              </a:tr>
              <a:tr h="130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Fondo Solidario de Vivienda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136.032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136.032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308.913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227,1%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227,1%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1608250"/>
                  </a:ext>
                </a:extLst>
              </a:tr>
              <a:tr h="130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22.267.280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22.267.280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14.080.876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5554808"/>
                  </a:ext>
                </a:extLst>
              </a:tr>
              <a:tr h="130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111.403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111.403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21.620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4946400"/>
                  </a:ext>
                </a:extLst>
              </a:tr>
              <a:tr h="130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32.485.494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32.485.494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15.381.649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6392037"/>
                  </a:ext>
                </a:extLst>
              </a:tr>
              <a:tr h="130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25.286.154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25.286.154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8.252.629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4688587"/>
                  </a:ext>
                </a:extLst>
              </a:tr>
              <a:tr h="130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Habitabilidad Rural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2.085.484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2.085.484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485.362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0187236"/>
                  </a:ext>
                </a:extLst>
              </a:tr>
              <a:tr h="130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26.416.360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26.416.360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12.420.226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47,0%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47,0%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8960134"/>
                  </a:ext>
                </a:extLst>
              </a:tr>
              <a:tr h="130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14.442.059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14.442.059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645949"/>
                  </a:ext>
                </a:extLst>
              </a:tr>
              <a:tr h="130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248.903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248.903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181.226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72,8%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364426"/>
                  </a:ext>
                </a:extLst>
              </a:tr>
              <a:tr h="2093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Recuperación de Barrios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248.903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248.903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181.226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72,8%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555071"/>
                  </a:ext>
                </a:extLst>
              </a:tr>
              <a:tr h="130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336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5798249"/>
                  </a:ext>
                </a:extLst>
              </a:tr>
              <a:tr h="130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336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16006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90198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18, Capítulo 26: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SERVIU VI REGIÓN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A60D998-9A22-468C-B3FE-6559DEBE0E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1911677"/>
              </p:ext>
            </p:extLst>
          </p:nvPr>
        </p:nvGraphicFramePr>
        <p:xfrm>
          <a:off x="414336" y="1934607"/>
          <a:ext cx="8201485" cy="4421745"/>
        </p:xfrm>
        <a:graphic>
          <a:graphicData uri="http://schemas.openxmlformats.org/drawingml/2006/table">
            <a:tbl>
              <a:tblPr/>
              <a:tblGrid>
                <a:gridCol w="301414">
                  <a:extLst>
                    <a:ext uri="{9D8B030D-6E8A-4147-A177-3AD203B41FA5}">
                      <a16:colId xmlns:a16="http://schemas.microsoft.com/office/drawing/2014/main" val="1911392050"/>
                    </a:ext>
                  </a:extLst>
                </a:gridCol>
                <a:gridCol w="301414">
                  <a:extLst>
                    <a:ext uri="{9D8B030D-6E8A-4147-A177-3AD203B41FA5}">
                      <a16:colId xmlns:a16="http://schemas.microsoft.com/office/drawing/2014/main" val="3341169842"/>
                    </a:ext>
                  </a:extLst>
                </a:gridCol>
                <a:gridCol w="301414">
                  <a:extLst>
                    <a:ext uri="{9D8B030D-6E8A-4147-A177-3AD203B41FA5}">
                      <a16:colId xmlns:a16="http://schemas.microsoft.com/office/drawing/2014/main" val="1969178665"/>
                    </a:ext>
                  </a:extLst>
                </a:gridCol>
                <a:gridCol w="2703688">
                  <a:extLst>
                    <a:ext uri="{9D8B030D-6E8A-4147-A177-3AD203B41FA5}">
                      <a16:colId xmlns:a16="http://schemas.microsoft.com/office/drawing/2014/main" val="524959328"/>
                    </a:ext>
                  </a:extLst>
                </a:gridCol>
                <a:gridCol w="807790">
                  <a:extLst>
                    <a:ext uri="{9D8B030D-6E8A-4147-A177-3AD203B41FA5}">
                      <a16:colId xmlns:a16="http://schemas.microsoft.com/office/drawing/2014/main" val="1018502685"/>
                    </a:ext>
                  </a:extLst>
                </a:gridCol>
                <a:gridCol w="807790">
                  <a:extLst>
                    <a:ext uri="{9D8B030D-6E8A-4147-A177-3AD203B41FA5}">
                      <a16:colId xmlns:a16="http://schemas.microsoft.com/office/drawing/2014/main" val="939636551"/>
                    </a:ext>
                  </a:extLst>
                </a:gridCol>
                <a:gridCol w="807790">
                  <a:extLst>
                    <a:ext uri="{9D8B030D-6E8A-4147-A177-3AD203B41FA5}">
                      <a16:colId xmlns:a16="http://schemas.microsoft.com/office/drawing/2014/main" val="3252338781"/>
                    </a:ext>
                  </a:extLst>
                </a:gridCol>
                <a:gridCol w="723395">
                  <a:extLst>
                    <a:ext uri="{9D8B030D-6E8A-4147-A177-3AD203B41FA5}">
                      <a16:colId xmlns:a16="http://schemas.microsoft.com/office/drawing/2014/main" val="2755717350"/>
                    </a:ext>
                  </a:extLst>
                </a:gridCol>
                <a:gridCol w="723395">
                  <a:extLst>
                    <a:ext uri="{9D8B030D-6E8A-4147-A177-3AD203B41FA5}">
                      <a16:colId xmlns:a16="http://schemas.microsoft.com/office/drawing/2014/main" val="699922551"/>
                    </a:ext>
                  </a:extLst>
                </a:gridCol>
                <a:gridCol w="723395">
                  <a:extLst>
                    <a:ext uri="{9D8B030D-6E8A-4147-A177-3AD203B41FA5}">
                      <a16:colId xmlns:a16="http://schemas.microsoft.com/office/drawing/2014/main" val="514960631"/>
                    </a:ext>
                  </a:extLst>
                </a:gridCol>
              </a:tblGrid>
              <a:tr h="1308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6628838"/>
                  </a:ext>
                </a:extLst>
              </a:tr>
              <a:tr h="209312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2839861"/>
                  </a:ext>
                </a:extLst>
              </a:tr>
              <a:tr h="1308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87.261.200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115.266.830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28.005.630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46.755.778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73707"/>
                  </a:ext>
                </a:extLst>
              </a:tr>
              <a:tr h="130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3.948.701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3.932.556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-16.145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1.568.023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7429808"/>
                  </a:ext>
                </a:extLst>
              </a:tr>
              <a:tr h="130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516.456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544.517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28.061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205.162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6174816"/>
                  </a:ext>
                </a:extLst>
              </a:tr>
              <a:tr h="130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81.418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81.418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1008172"/>
                  </a:ext>
                </a:extLst>
              </a:tr>
              <a:tr h="130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81.418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81.418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7537031"/>
                  </a:ext>
                </a:extLst>
              </a:tr>
              <a:tr h="130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134.517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1345170,0%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1345170,0%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9903813"/>
                  </a:ext>
                </a:extLst>
              </a:tr>
              <a:tr h="2093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134.517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1345170,0%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1345170,0%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5468280"/>
                  </a:ext>
                </a:extLst>
              </a:tr>
              <a:tr h="130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17.432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17.432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2.643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3329243"/>
                  </a:ext>
                </a:extLst>
              </a:tr>
              <a:tr h="130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11.630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11.630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1.869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5780001"/>
                  </a:ext>
                </a:extLst>
              </a:tr>
              <a:tr h="130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5.802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5.802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774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8942352"/>
                  </a:ext>
                </a:extLst>
              </a:tr>
              <a:tr h="130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14.195.819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14.956.513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760.694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3.924.253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4605293"/>
                  </a:ext>
                </a:extLst>
              </a:tr>
              <a:tr h="130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14.195.819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14.956.513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760.694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3.924.253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9528404"/>
                  </a:ext>
                </a:extLst>
              </a:tr>
              <a:tr h="130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1.493.341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28.405.637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26.912.296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4.884.984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327,1%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4103381"/>
                  </a:ext>
                </a:extLst>
              </a:tr>
              <a:tr h="130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1.493.341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28.405.637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26.912.296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4.884.984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327,1%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7683731"/>
                  </a:ext>
                </a:extLst>
              </a:tr>
              <a:tr h="130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1.493.341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28.405.637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26.912.296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4.884.984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327,1%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9433107"/>
                  </a:ext>
                </a:extLst>
              </a:tr>
              <a:tr h="130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67.089.204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67.328.510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239.306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36.036.196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53,5%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0668947"/>
                  </a:ext>
                </a:extLst>
              </a:tr>
              <a:tr h="130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67.089.204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67.089.204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35.996.545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0100020"/>
                  </a:ext>
                </a:extLst>
              </a:tr>
              <a:tr h="130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Fondo Solidario de Vivienda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400.747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400.747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521.046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130,0%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5344395"/>
                  </a:ext>
                </a:extLst>
              </a:tr>
              <a:tr h="130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Subsidio Habitacional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65.387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65.387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95.579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146,2%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146,2%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9609225"/>
                  </a:ext>
                </a:extLst>
              </a:tr>
              <a:tr h="130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10.912.866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10.912.866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5.905.528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2969270"/>
                  </a:ext>
                </a:extLst>
              </a:tr>
              <a:tr h="130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11.682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11.682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3.023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2147186"/>
                  </a:ext>
                </a:extLst>
              </a:tr>
              <a:tr h="130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16.851.968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16.851.968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7.982.035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2068792"/>
                  </a:ext>
                </a:extLst>
              </a:tr>
              <a:tr h="130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12.779.406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12.378.659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-400.747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14.141.510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110,7%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114,2%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920688"/>
                  </a:ext>
                </a:extLst>
              </a:tr>
              <a:tr h="130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Habitabilidad Rural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4.057.847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4.057.847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38.867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2656862"/>
                  </a:ext>
                </a:extLst>
              </a:tr>
              <a:tr h="130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17.470.871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17.470.871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7.299.485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8182986"/>
                  </a:ext>
                </a:extLst>
              </a:tr>
              <a:tr h="130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4.939.177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4.939.177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9.472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0514584"/>
                  </a:ext>
                </a:extLst>
              </a:tr>
              <a:tr h="130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239.306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239.306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39.651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2203265"/>
                  </a:ext>
                </a:extLst>
              </a:tr>
              <a:tr h="2093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Recuperación de Barrios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239.306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239.306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39.651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725232"/>
                  </a:ext>
                </a:extLst>
              </a:tr>
              <a:tr h="130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237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5045274"/>
                  </a:ext>
                </a:extLst>
              </a:tr>
              <a:tr h="130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237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98703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80040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18, Capítulo 27: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SERVIU VII REGIÓN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7AB8A77-2580-431B-8EDC-2E4EC5F8F2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8591741"/>
              </p:ext>
            </p:extLst>
          </p:nvPr>
        </p:nvGraphicFramePr>
        <p:xfrm>
          <a:off x="414336" y="1934606"/>
          <a:ext cx="8229600" cy="4412814"/>
        </p:xfrm>
        <a:graphic>
          <a:graphicData uri="http://schemas.openxmlformats.org/drawingml/2006/table">
            <a:tbl>
              <a:tblPr/>
              <a:tblGrid>
                <a:gridCol w="302448">
                  <a:extLst>
                    <a:ext uri="{9D8B030D-6E8A-4147-A177-3AD203B41FA5}">
                      <a16:colId xmlns:a16="http://schemas.microsoft.com/office/drawing/2014/main" val="236686533"/>
                    </a:ext>
                  </a:extLst>
                </a:gridCol>
                <a:gridCol w="302448">
                  <a:extLst>
                    <a:ext uri="{9D8B030D-6E8A-4147-A177-3AD203B41FA5}">
                      <a16:colId xmlns:a16="http://schemas.microsoft.com/office/drawing/2014/main" val="2915458266"/>
                    </a:ext>
                  </a:extLst>
                </a:gridCol>
                <a:gridCol w="302448">
                  <a:extLst>
                    <a:ext uri="{9D8B030D-6E8A-4147-A177-3AD203B41FA5}">
                      <a16:colId xmlns:a16="http://schemas.microsoft.com/office/drawing/2014/main" val="2116853575"/>
                    </a:ext>
                  </a:extLst>
                </a:gridCol>
                <a:gridCol w="2712954">
                  <a:extLst>
                    <a:ext uri="{9D8B030D-6E8A-4147-A177-3AD203B41FA5}">
                      <a16:colId xmlns:a16="http://schemas.microsoft.com/office/drawing/2014/main" val="1105464498"/>
                    </a:ext>
                  </a:extLst>
                </a:gridCol>
                <a:gridCol w="810560">
                  <a:extLst>
                    <a:ext uri="{9D8B030D-6E8A-4147-A177-3AD203B41FA5}">
                      <a16:colId xmlns:a16="http://schemas.microsoft.com/office/drawing/2014/main" val="1627427600"/>
                    </a:ext>
                  </a:extLst>
                </a:gridCol>
                <a:gridCol w="810560">
                  <a:extLst>
                    <a:ext uri="{9D8B030D-6E8A-4147-A177-3AD203B41FA5}">
                      <a16:colId xmlns:a16="http://schemas.microsoft.com/office/drawing/2014/main" val="4034738839"/>
                    </a:ext>
                  </a:extLst>
                </a:gridCol>
                <a:gridCol w="810560">
                  <a:extLst>
                    <a:ext uri="{9D8B030D-6E8A-4147-A177-3AD203B41FA5}">
                      <a16:colId xmlns:a16="http://schemas.microsoft.com/office/drawing/2014/main" val="277451688"/>
                    </a:ext>
                  </a:extLst>
                </a:gridCol>
                <a:gridCol w="725874">
                  <a:extLst>
                    <a:ext uri="{9D8B030D-6E8A-4147-A177-3AD203B41FA5}">
                      <a16:colId xmlns:a16="http://schemas.microsoft.com/office/drawing/2014/main" val="500247769"/>
                    </a:ext>
                  </a:extLst>
                </a:gridCol>
                <a:gridCol w="725874">
                  <a:extLst>
                    <a:ext uri="{9D8B030D-6E8A-4147-A177-3AD203B41FA5}">
                      <a16:colId xmlns:a16="http://schemas.microsoft.com/office/drawing/2014/main" val="1363346129"/>
                    </a:ext>
                  </a:extLst>
                </a:gridCol>
                <a:gridCol w="725874">
                  <a:extLst>
                    <a:ext uri="{9D8B030D-6E8A-4147-A177-3AD203B41FA5}">
                      <a16:colId xmlns:a16="http://schemas.microsoft.com/office/drawing/2014/main" val="2686365177"/>
                    </a:ext>
                  </a:extLst>
                </a:gridCol>
              </a:tblGrid>
              <a:tr h="1270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4235704"/>
                  </a:ext>
                </a:extLst>
              </a:tr>
              <a:tr h="2032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8469802"/>
                  </a:ext>
                </a:extLst>
              </a:tr>
              <a:tr h="1270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183.321.782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201.193.277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17.871.495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73.675.115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1955797"/>
                  </a:ext>
                </a:extLst>
              </a:tr>
              <a:tr h="127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4.552.316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4.507.401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-44.915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1.804.315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0465451"/>
                  </a:ext>
                </a:extLst>
              </a:tr>
              <a:tr h="127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593.443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854.736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261.293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273.403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6910644"/>
                  </a:ext>
                </a:extLst>
              </a:tr>
              <a:tr h="127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234.087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234.087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234.086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7340178"/>
                  </a:ext>
                </a:extLst>
              </a:tr>
              <a:tr h="127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234.087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234.087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234.086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6903034"/>
                  </a:ext>
                </a:extLst>
              </a:tr>
              <a:tr h="127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198.251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1982510,0%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1982510,0%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9635396"/>
                  </a:ext>
                </a:extLst>
              </a:tr>
              <a:tr h="2032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198.251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1982510,0%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1982510,0%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1645913"/>
                  </a:ext>
                </a:extLst>
              </a:tr>
              <a:tr h="127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1.462.323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1.462.323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4.920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7689032"/>
                  </a:ext>
                </a:extLst>
              </a:tr>
              <a:tr h="127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                                                                   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1.436.518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1.436.518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4.210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9576254"/>
                  </a:ext>
                </a:extLst>
              </a:tr>
              <a:tr h="127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15.868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15.868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710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9373360"/>
                  </a:ext>
                </a:extLst>
              </a:tr>
              <a:tr h="127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9.937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9.937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609425"/>
                  </a:ext>
                </a:extLst>
              </a:tr>
              <a:tr h="127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44.459.639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44.483.207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23.568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13.982.342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8555391"/>
                  </a:ext>
                </a:extLst>
              </a:tr>
              <a:tr h="127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44.459.639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44.483.207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23.568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13.982.342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94594"/>
                  </a:ext>
                </a:extLst>
              </a:tr>
              <a:tr h="127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32.407.514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48.828.544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16.421.030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19.520.554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60,2%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6937565"/>
                  </a:ext>
                </a:extLst>
              </a:tr>
              <a:tr h="127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32.407.514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48.828.544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16.421.030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19.520.554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60,2%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1352678"/>
                  </a:ext>
                </a:extLst>
              </a:tr>
              <a:tr h="127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32.407.514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48.828.544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16.421.030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19.520.554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60,2%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8852201"/>
                  </a:ext>
                </a:extLst>
              </a:tr>
              <a:tr h="127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99.845.880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100.822.312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976.432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37.657.244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8891494"/>
                  </a:ext>
                </a:extLst>
              </a:tr>
              <a:tr h="127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99.845.880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99.845.880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37.602.711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5711242"/>
                  </a:ext>
                </a:extLst>
              </a:tr>
              <a:tr h="127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Fondo Solidario de Vivienda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691.993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691.993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504.784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72,9%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72,9%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8565692"/>
                  </a:ext>
                </a:extLst>
              </a:tr>
              <a:tr h="127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Subsidio Habitacional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255.418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255.418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166.750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5903255"/>
                  </a:ext>
                </a:extLst>
              </a:tr>
              <a:tr h="127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29.591.149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29.591.149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12.223.852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760960"/>
                  </a:ext>
                </a:extLst>
              </a:tr>
              <a:tr h="127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7.742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7.742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1.710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439597"/>
                  </a:ext>
                </a:extLst>
              </a:tr>
              <a:tr h="127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18.174.058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18.174.058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11.539.569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1578128"/>
                  </a:ext>
                </a:extLst>
              </a:tr>
              <a:tr h="127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13.508.179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13.508.179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7.295.201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280366"/>
                  </a:ext>
                </a:extLst>
              </a:tr>
              <a:tr h="127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Habitabilidad Rural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13.451.252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13.451.252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418.599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8819533"/>
                  </a:ext>
                </a:extLst>
              </a:tr>
              <a:tr h="127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13.053.382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13.053.382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4.809.508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1475940"/>
                  </a:ext>
                </a:extLst>
              </a:tr>
              <a:tr h="127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11.112.707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11.112.707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642.738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9560516"/>
                  </a:ext>
                </a:extLst>
              </a:tr>
              <a:tr h="127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976.432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976.432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54.533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4098404"/>
                  </a:ext>
                </a:extLst>
              </a:tr>
              <a:tr h="1943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Recuperación de Barrios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976.432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976.432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54.533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2109463"/>
                  </a:ext>
                </a:extLst>
              </a:tr>
              <a:tr h="127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657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657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323479"/>
                  </a:ext>
                </a:extLst>
              </a:tr>
              <a:tr h="127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657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657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3604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41726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18, Capítulo 28: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SERVIU VIII REGIÓN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D30DFD6-ED1F-48AC-AF6A-6DC73F5AC1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2224447"/>
              </p:ext>
            </p:extLst>
          </p:nvPr>
        </p:nvGraphicFramePr>
        <p:xfrm>
          <a:off x="414335" y="1934606"/>
          <a:ext cx="8229600" cy="4421757"/>
        </p:xfrm>
        <a:graphic>
          <a:graphicData uri="http://schemas.openxmlformats.org/drawingml/2006/table">
            <a:tbl>
              <a:tblPr/>
              <a:tblGrid>
                <a:gridCol w="302448">
                  <a:extLst>
                    <a:ext uri="{9D8B030D-6E8A-4147-A177-3AD203B41FA5}">
                      <a16:colId xmlns:a16="http://schemas.microsoft.com/office/drawing/2014/main" val="1701864550"/>
                    </a:ext>
                  </a:extLst>
                </a:gridCol>
                <a:gridCol w="302448">
                  <a:extLst>
                    <a:ext uri="{9D8B030D-6E8A-4147-A177-3AD203B41FA5}">
                      <a16:colId xmlns:a16="http://schemas.microsoft.com/office/drawing/2014/main" val="1214670545"/>
                    </a:ext>
                  </a:extLst>
                </a:gridCol>
                <a:gridCol w="302448">
                  <a:extLst>
                    <a:ext uri="{9D8B030D-6E8A-4147-A177-3AD203B41FA5}">
                      <a16:colId xmlns:a16="http://schemas.microsoft.com/office/drawing/2014/main" val="590329520"/>
                    </a:ext>
                  </a:extLst>
                </a:gridCol>
                <a:gridCol w="2712954">
                  <a:extLst>
                    <a:ext uri="{9D8B030D-6E8A-4147-A177-3AD203B41FA5}">
                      <a16:colId xmlns:a16="http://schemas.microsoft.com/office/drawing/2014/main" val="3057272851"/>
                    </a:ext>
                  </a:extLst>
                </a:gridCol>
                <a:gridCol w="810560">
                  <a:extLst>
                    <a:ext uri="{9D8B030D-6E8A-4147-A177-3AD203B41FA5}">
                      <a16:colId xmlns:a16="http://schemas.microsoft.com/office/drawing/2014/main" val="2020235051"/>
                    </a:ext>
                  </a:extLst>
                </a:gridCol>
                <a:gridCol w="810560">
                  <a:extLst>
                    <a:ext uri="{9D8B030D-6E8A-4147-A177-3AD203B41FA5}">
                      <a16:colId xmlns:a16="http://schemas.microsoft.com/office/drawing/2014/main" val="3792013976"/>
                    </a:ext>
                  </a:extLst>
                </a:gridCol>
                <a:gridCol w="810560">
                  <a:extLst>
                    <a:ext uri="{9D8B030D-6E8A-4147-A177-3AD203B41FA5}">
                      <a16:colId xmlns:a16="http://schemas.microsoft.com/office/drawing/2014/main" val="3354846958"/>
                    </a:ext>
                  </a:extLst>
                </a:gridCol>
                <a:gridCol w="725874">
                  <a:extLst>
                    <a:ext uri="{9D8B030D-6E8A-4147-A177-3AD203B41FA5}">
                      <a16:colId xmlns:a16="http://schemas.microsoft.com/office/drawing/2014/main" val="669380997"/>
                    </a:ext>
                  </a:extLst>
                </a:gridCol>
                <a:gridCol w="725874">
                  <a:extLst>
                    <a:ext uri="{9D8B030D-6E8A-4147-A177-3AD203B41FA5}">
                      <a16:colId xmlns:a16="http://schemas.microsoft.com/office/drawing/2014/main" val="2819072058"/>
                    </a:ext>
                  </a:extLst>
                </a:gridCol>
                <a:gridCol w="725874">
                  <a:extLst>
                    <a:ext uri="{9D8B030D-6E8A-4147-A177-3AD203B41FA5}">
                      <a16:colId xmlns:a16="http://schemas.microsoft.com/office/drawing/2014/main" val="3889358373"/>
                    </a:ext>
                  </a:extLst>
                </a:gridCol>
              </a:tblGrid>
              <a:tr h="1270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2255368"/>
                  </a:ext>
                </a:extLst>
              </a:tr>
              <a:tr h="2032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2352917"/>
                  </a:ext>
                </a:extLst>
              </a:tr>
              <a:tr h="1270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322.123.584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329.942.661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7.819.077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159.775.232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7665717"/>
                  </a:ext>
                </a:extLst>
              </a:tr>
              <a:tr h="127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11.748.441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11.594.149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-154.292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4.691.646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0218636"/>
                  </a:ext>
                </a:extLst>
              </a:tr>
              <a:tr h="127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872.023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957.393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85.370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345.206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4501382"/>
                  </a:ext>
                </a:extLst>
              </a:tr>
              <a:tr h="127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848.617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848.617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848.617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4363984"/>
                  </a:ext>
                </a:extLst>
              </a:tr>
              <a:tr h="127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848.617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848.617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848.617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8501045"/>
                  </a:ext>
                </a:extLst>
              </a:tr>
              <a:tr h="127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274.956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2749560,0%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2749560,0%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33036"/>
                  </a:ext>
                </a:extLst>
              </a:tr>
              <a:tr h="2032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274.956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2749560,0%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2749560,0%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9389255"/>
                  </a:ext>
                </a:extLst>
              </a:tr>
              <a:tr h="127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423.428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402.908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661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3320565"/>
                  </a:ext>
                </a:extLst>
              </a:tr>
              <a:tr h="127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                                                                   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402.908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402.908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7678388"/>
                  </a:ext>
                </a:extLst>
              </a:tr>
              <a:tr h="127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661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7108774"/>
                  </a:ext>
                </a:extLst>
              </a:tr>
              <a:tr h="127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5950661"/>
                  </a:ext>
                </a:extLst>
              </a:tr>
              <a:tr h="127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54.929.952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54.646.244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-283.708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20.739.850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615272"/>
                  </a:ext>
                </a:extLst>
              </a:tr>
              <a:tr h="127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54.929.952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54.646.244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-283.708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20.739.850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2434271"/>
                  </a:ext>
                </a:extLst>
              </a:tr>
              <a:tr h="127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82.791.116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89.176.626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6.385.510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22.700.398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8147791"/>
                  </a:ext>
                </a:extLst>
              </a:tr>
              <a:tr h="127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82.791.116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89.176.626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6.385.510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22.700.398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166796"/>
                  </a:ext>
                </a:extLst>
              </a:tr>
              <a:tr h="127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25.638.280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25.638.280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9.726.096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072283"/>
                  </a:ext>
                </a:extLst>
              </a:tr>
              <a:tr h="127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171.760.244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172.294.916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534.672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110.173.898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64,1%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63,9%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0949045"/>
                  </a:ext>
                </a:extLst>
              </a:tr>
              <a:tr h="127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171.760.244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171.760.244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110.173.898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64,1%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64,1%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8981985"/>
                  </a:ext>
                </a:extLst>
              </a:tr>
              <a:tr h="127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Fondo Solidario de Vivienda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1.173.952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1.173.952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2.107.878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179,6%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179,6%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1133803"/>
                  </a:ext>
                </a:extLst>
              </a:tr>
              <a:tr h="127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Subsidio Habitacional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40.634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40.634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292.938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720,9%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720,9%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9117420"/>
                  </a:ext>
                </a:extLst>
              </a:tr>
              <a:tr h="127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39.919.779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39.919.779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32.883.742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3126010"/>
                  </a:ext>
                </a:extLst>
              </a:tr>
              <a:tr h="127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78.054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78.054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16.665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9725291"/>
                  </a:ext>
                </a:extLst>
              </a:tr>
              <a:tr h="127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33.025.864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33.025.864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23.797.993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72,1%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72,1%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8628713"/>
                  </a:ext>
                </a:extLst>
              </a:tr>
              <a:tr h="127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37.757.173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37.757.173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26.808.145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71,0%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71,0%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1008682"/>
                  </a:ext>
                </a:extLst>
              </a:tr>
              <a:tr h="127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Habitabilidad Rural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17.692.289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17.692.289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129.005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806497"/>
                  </a:ext>
                </a:extLst>
              </a:tr>
              <a:tr h="127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41.049.167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41.049.167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23.663.412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3140802"/>
                  </a:ext>
                </a:extLst>
              </a:tr>
              <a:tr h="127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1.023.332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1.023.332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474.120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212494"/>
                  </a:ext>
                </a:extLst>
              </a:tr>
              <a:tr h="127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534.672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534.672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347692"/>
                  </a:ext>
                </a:extLst>
              </a:tr>
              <a:tr h="2032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Recuperación de Barrios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534.672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534.672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9698156"/>
                  </a:ext>
                </a:extLst>
              </a:tr>
              <a:tr h="127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1.278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1.278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2305629"/>
                  </a:ext>
                </a:extLst>
              </a:tr>
              <a:tr h="127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1.278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1.278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38627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8110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Ministerio de Vivienda y Urbanismo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125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500"/>
              </a:spcBef>
              <a:spcAft>
                <a:spcPts val="5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es-CL" sz="1600" dirty="0">
                <a:latin typeface="+mn-lt"/>
              </a:rPr>
              <a:t>Para el año 2018 la Partida contempla un presupuesto de </a:t>
            </a:r>
            <a:r>
              <a:rPr lang="es-CL" sz="1600" b="1" dirty="0">
                <a:latin typeface="+mn-lt"/>
              </a:rPr>
              <a:t>$2.517.900 millones</a:t>
            </a:r>
            <a:r>
              <a:rPr lang="es-CL" sz="1600" dirty="0">
                <a:latin typeface="+mn-lt"/>
              </a:rPr>
              <a:t>, de los cuales un 52% se destina a transferencias de capital, un 24% a préstamos y18% a iniciativas de inversión, manteniendo la incidencia en la distribución de los años anteriores. 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es-CL" sz="1600" dirty="0">
                <a:latin typeface="+mn-lt"/>
              </a:rPr>
              <a:t>La Ejecución del Ministerio, del mes de mayo ascendió a </a:t>
            </a:r>
            <a:r>
              <a:rPr lang="es-CL" sz="1600" b="1" dirty="0">
                <a:latin typeface="+mn-lt"/>
              </a:rPr>
              <a:t>$226.193 millones</a:t>
            </a:r>
            <a:r>
              <a:rPr lang="es-CL" sz="1600" dirty="0">
                <a:latin typeface="+mn-lt"/>
              </a:rPr>
              <a:t>, es decir, un </a:t>
            </a:r>
            <a:r>
              <a:rPr lang="es-CL" sz="1600" b="1" dirty="0">
                <a:latin typeface="+mn-lt"/>
              </a:rPr>
              <a:t>9%</a:t>
            </a:r>
            <a:r>
              <a:rPr lang="es-CL" sz="1600" dirty="0">
                <a:latin typeface="+mn-lt"/>
              </a:rPr>
              <a:t> respecto de la ley inicial, gasto levemente superior respecto a igual mes del </a:t>
            </a:r>
            <a:r>
              <a:rPr lang="es-CL" sz="1600">
                <a:latin typeface="+mn-lt"/>
              </a:rPr>
              <a:t>año 2017 </a:t>
            </a:r>
            <a:r>
              <a:rPr lang="es-CL" sz="1600" dirty="0">
                <a:latin typeface="+mn-lt"/>
              </a:rPr>
              <a:t>(0,6 puntos porcentuales).  La ejecución acumulada </a:t>
            </a:r>
            <a:r>
              <a:rPr lang="es-CL" sz="1600" dirty="0"/>
              <a:t>al quinto mes de 2018 </a:t>
            </a:r>
            <a:r>
              <a:rPr lang="es-CL" sz="1600" dirty="0">
                <a:latin typeface="+mn-lt"/>
              </a:rPr>
              <a:t>ascendió a </a:t>
            </a:r>
            <a:r>
              <a:rPr lang="es-CL" sz="1600" b="1" dirty="0">
                <a:latin typeface="+mn-lt"/>
              </a:rPr>
              <a:t>$995.020 millones</a:t>
            </a:r>
            <a:r>
              <a:rPr lang="es-CL" sz="1600" dirty="0">
                <a:latin typeface="+mn-lt"/>
              </a:rPr>
              <a:t>, equivalente a un </a:t>
            </a:r>
            <a:r>
              <a:rPr lang="es-CL" sz="1600" b="1" dirty="0">
                <a:latin typeface="+mn-lt"/>
              </a:rPr>
              <a:t>39,4%</a:t>
            </a:r>
            <a:r>
              <a:rPr lang="es-CL" sz="1600" dirty="0">
                <a:latin typeface="+mn-lt"/>
              </a:rPr>
              <a:t> del presupuesto vigente y un </a:t>
            </a:r>
            <a:r>
              <a:rPr lang="es-CL" sz="1600" b="1" dirty="0">
                <a:latin typeface="+mn-lt"/>
              </a:rPr>
              <a:t>39,5%</a:t>
            </a:r>
            <a:r>
              <a:rPr lang="es-CL" sz="1600" dirty="0">
                <a:latin typeface="+mn-lt"/>
              </a:rPr>
              <a:t> del presupuesto inicial.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es-CL" sz="1600" dirty="0"/>
              <a:t>Respecto a los aumentos y disminuciones al presupuesto inicial, la Partida presenta al mes de mayo un aumento consolidado del </a:t>
            </a:r>
            <a:r>
              <a:rPr lang="es-CL" sz="1600" b="1" dirty="0"/>
              <a:t>$7.857 millones</a:t>
            </a:r>
            <a:r>
              <a:rPr lang="es-CL" sz="1600" dirty="0"/>
              <a:t>.  Lo que se traduce en incrementos en la mayoría de sus subtítulos, destacando por su monto el subtítulo 23 “prestaciones de seguridad social”, con $7.733 millones derivados de la aplicación de la Ley de Incentivo al Retiro.  A su vez, “transferencia de capital” y “gatos en personal” son los subtítulos que presentan las mayores reducciones en su presupuesto con un </a:t>
            </a:r>
            <a:r>
              <a:rPr lang="es-CL" sz="1600" b="1" dirty="0"/>
              <a:t>0,3%</a:t>
            </a:r>
            <a:r>
              <a:rPr lang="es-CL" sz="1600" dirty="0"/>
              <a:t> ($3.261 millones) y </a:t>
            </a:r>
            <a:r>
              <a:rPr lang="es-CL" sz="1600" b="1" dirty="0"/>
              <a:t>1,1%</a:t>
            </a:r>
            <a:r>
              <a:rPr lang="es-CL" sz="1600" dirty="0"/>
              <a:t> ($1.553 millones) respectivamente.  Esta última como ajuste a la aplicación de la Ley de Incentivo al Retiro.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18, Capítulo 29: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SERVIU IX REGIÓN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2E591CF-A02B-4D6F-9B61-B2CECA1FB5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0618460"/>
              </p:ext>
            </p:extLst>
          </p:nvPr>
        </p:nvGraphicFramePr>
        <p:xfrm>
          <a:off x="414336" y="1934607"/>
          <a:ext cx="8229602" cy="4421750"/>
        </p:xfrm>
        <a:graphic>
          <a:graphicData uri="http://schemas.openxmlformats.org/drawingml/2006/table">
            <a:tbl>
              <a:tblPr/>
              <a:tblGrid>
                <a:gridCol w="302448">
                  <a:extLst>
                    <a:ext uri="{9D8B030D-6E8A-4147-A177-3AD203B41FA5}">
                      <a16:colId xmlns:a16="http://schemas.microsoft.com/office/drawing/2014/main" val="487676462"/>
                    </a:ext>
                  </a:extLst>
                </a:gridCol>
                <a:gridCol w="302448">
                  <a:extLst>
                    <a:ext uri="{9D8B030D-6E8A-4147-A177-3AD203B41FA5}">
                      <a16:colId xmlns:a16="http://schemas.microsoft.com/office/drawing/2014/main" val="950516237"/>
                    </a:ext>
                  </a:extLst>
                </a:gridCol>
                <a:gridCol w="302448">
                  <a:extLst>
                    <a:ext uri="{9D8B030D-6E8A-4147-A177-3AD203B41FA5}">
                      <a16:colId xmlns:a16="http://schemas.microsoft.com/office/drawing/2014/main" val="635388940"/>
                    </a:ext>
                  </a:extLst>
                </a:gridCol>
                <a:gridCol w="2712956">
                  <a:extLst>
                    <a:ext uri="{9D8B030D-6E8A-4147-A177-3AD203B41FA5}">
                      <a16:colId xmlns:a16="http://schemas.microsoft.com/office/drawing/2014/main" val="4015394031"/>
                    </a:ext>
                  </a:extLst>
                </a:gridCol>
                <a:gridCol w="810560">
                  <a:extLst>
                    <a:ext uri="{9D8B030D-6E8A-4147-A177-3AD203B41FA5}">
                      <a16:colId xmlns:a16="http://schemas.microsoft.com/office/drawing/2014/main" val="2753822545"/>
                    </a:ext>
                  </a:extLst>
                </a:gridCol>
                <a:gridCol w="810560">
                  <a:extLst>
                    <a:ext uri="{9D8B030D-6E8A-4147-A177-3AD203B41FA5}">
                      <a16:colId xmlns:a16="http://schemas.microsoft.com/office/drawing/2014/main" val="4253543726"/>
                    </a:ext>
                  </a:extLst>
                </a:gridCol>
                <a:gridCol w="810560">
                  <a:extLst>
                    <a:ext uri="{9D8B030D-6E8A-4147-A177-3AD203B41FA5}">
                      <a16:colId xmlns:a16="http://schemas.microsoft.com/office/drawing/2014/main" val="3625252673"/>
                    </a:ext>
                  </a:extLst>
                </a:gridCol>
                <a:gridCol w="725874">
                  <a:extLst>
                    <a:ext uri="{9D8B030D-6E8A-4147-A177-3AD203B41FA5}">
                      <a16:colId xmlns:a16="http://schemas.microsoft.com/office/drawing/2014/main" val="667544313"/>
                    </a:ext>
                  </a:extLst>
                </a:gridCol>
                <a:gridCol w="725874">
                  <a:extLst>
                    <a:ext uri="{9D8B030D-6E8A-4147-A177-3AD203B41FA5}">
                      <a16:colId xmlns:a16="http://schemas.microsoft.com/office/drawing/2014/main" val="2167075745"/>
                    </a:ext>
                  </a:extLst>
                </a:gridCol>
                <a:gridCol w="725874">
                  <a:extLst>
                    <a:ext uri="{9D8B030D-6E8A-4147-A177-3AD203B41FA5}">
                      <a16:colId xmlns:a16="http://schemas.microsoft.com/office/drawing/2014/main" val="2349012147"/>
                    </a:ext>
                  </a:extLst>
                </a:gridCol>
              </a:tblGrid>
              <a:tr h="1415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9315111"/>
                  </a:ext>
                </a:extLst>
              </a:tr>
              <a:tr h="2321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3180754"/>
                  </a:ext>
                </a:extLst>
              </a:tr>
              <a:tr h="1415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197.654.521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218.101.459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20.446.938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91.138.987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6213762"/>
                  </a:ext>
                </a:extLst>
              </a:tr>
              <a:tr h="141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3.763.290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3.699.090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-64.200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1.433.857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0370241"/>
                  </a:ext>
                </a:extLst>
              </a:tr>
              <a:tr h="141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510.581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622.300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111.719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281.479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55,1%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9774264"/>
                  </a:ext>
                </a:extLst>
              </a:tr>
              <a:tr h="141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344.414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344.414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344.412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6908763"/>
                  </a:ext>
                </a:extLst>
              </a:tr>
              <a:tr h="141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344.414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344.414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344.412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6769350"/>
                  </a:ext>
                </a:extLst>
              </a:tr>
              <a:tr h="141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7.418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7.408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503.495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5034950,0%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6787,5%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6209538"/>
                  </a:ext>
                </a:extLst>
              </a:tr>
              <a:tr h="2264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7.418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7.408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503.495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5034950,0%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6787,5%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915018"/>
                  </a:ext>
                </a:extLst>
              </a:tr>
              <a:tr h="141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29.190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29.190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10.939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44075"/>
                  </a:ext>
                </a:extLst>
              </a:tr>
              <a:tr h="141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15.852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15.852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751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638138"/>
                  </a:ext>
                </a:extLst>
              </a:tr>
              <a:tr h="141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13.338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13.338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10.188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76,4%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76,4%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5054869"/>
                  </a:ext>
                </a:extLst>
              </a:tr>
              <a:tr h="141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35.129.087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36.458.894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1.329.807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7.943.384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8007187"/>
                  </a:ext>
                </a:extLst>
              </a:tr>
              <a:tr h="141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35.129.087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36.458.894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1.329.807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7.943.384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1325988"/>
                  </a:ext>
                </a:extLst>
              </a:tr>
              <a:tr h="141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27.297.706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45.622.855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18.325.149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19.508.157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71,5%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3867584"/>
                  </a:ext>
                </a:extLst>
              </a:tr>
              <a:tr h="141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27.297.706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45.622.855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18.325.149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19.508.157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71,5%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191723"/>
                  </a:ext>
                </a:extLst>
              </a:tr>
              <a:tr h="141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27.297.706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45.622.855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18.325.149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19.508.157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71,5%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8277701"/>
                  </a:ext>
                </a:extLst>
              </a:tr>
              <a:tr h="141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130.924.410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131.317.051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392.641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61.113.264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4428423"/>
                  </a:ext>
                </a:extLst>
              </a:tr>
              <a:tr h="141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130.924.410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130.924.410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61.113.264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3168977"/>
                  </a:ext>
                </a:extLst>
              </a:tr>
              <a:tr h="141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39.471.098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39.471.098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21.754.493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55,1%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55,1%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4748859"/>
                  </a:ext>
                </a:extLst>
              </a:tr>
              <a:tr h="141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8.536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8.536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044906"/>
                  </a:ext>
                </a:extLst>
              </a:tr>
              <a:tr h="141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14.783.824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14.783.824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8.269.147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1292895"/>
                  </a:ext>
                </a:extLst>
              </a:tr>
              <a:tr h="141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20.399.609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20.399.609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18.000.518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88,2%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88,2%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7466234"/>
                  </a:ext>
                </a:extLst>
              </a:tr>
              <a:tr h="141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Habitabilidad Rural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18.486.887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18.486.887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2.694.291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5572664"/>
                  </a:ext>
                </a:extLst>
              </a:tr>
              <a:tr h="141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15.703.585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15.703.585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8.531.444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54,3%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54,3%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1749774"/>
                  </a:ext>
                </a:extLst>
              </a:tr>
              <a:tr h="141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22.070.871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22.070.871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1.863.371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1706127"/>
                  </a:ext>
                </a:extLst>
              </a:tr>
              <a:tr h="141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392.641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392.641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1986741"/>
                  </a:ext>
                </a:extLst>
              </a:tr>
              <a:tr h="141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Pequeñas Localidades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392.641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392.641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9515485"/>
                  </a:ext>
                </a:extLst>
              </a:tr>
              <a:tr h="141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247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1284287"/>
                  </a:ext>
                </a:extLst>
              </a:tr>
              <a:tr h="141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247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7735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68566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18, Capítulo 30: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SERVIU X REGIÓN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D3EEECB-8568-422F-BA31-B1E6E47207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650616"/>
              </p:ext>
            </p:extLst>
          </p:nvPr>
        </p:nvGraphicFramePr>
        <p:xfrm>
          <a:off x="414336" y="1934607"/>
          <a:ext cx="8201488" cy="4421750"/>
        </p:xfrm>
        <a:graphic>
          <a:graphicData uri="http://schemas.openxmlformats.org/drawingml/2006/table">
            <a:tbl>
              <a:tblPr/>
              <a:tblGrid>
                <a:gridCol w="301414">
                  <a:extLst>
                    <a:ext uri="{9D8B030D-6E8A-4147-A177-3AD203B41FA5}">
                      <a16:colId xmlns:a16="http://schemas.microsoft.com/office/drawing/2014/main" val="1599745265"/>
                    </a:ext>
                  </a:extLst>
                </a:gridCol>
                <a:gridCol w="301414">
                  <a:extLst>
                    <a:ext uri="{9D8B030D-6E8A-4147-A177-3AD203B41FA5}">
                      <a16:colId xmlns:a16="http://schemas.microsoft.com/office/drawing/2014/main" val="1493870813"/>
                    </a:ext>
                  </a:extLst>
                </a:gridCol>
                <a:gridCol w="301414">
                  <a:extLst>
                    <a:ext uri="{9D8B030D-6E8A-4147-A177-3AD203B41FA5}">
                      <a16:colId xmlns:a16="http://schemas.microsoft.com/office/drawing/2014/main" val="26524710"/>
                    </a:ext>
                  </a:extLst>
                </a:gridCol>
                <a:gridCol w="2703688">
                  <a:extLst>
                    <a:ext uri="{9D8B030D-6E8A-4147-A177-3AD203B41FA5}">
                      <a16:colId xmlns:a16="http://schemas.microsoft.com/office/drawing/2014/main" val="1475690229"/>
                    </a:ext>
                  </a:extLst>
                </a:gridCol>
                <a:gridCol w="807791">
                  <a:extLst>
                    <a:ext uri="{9D8B030D-6E8A-4147-A177-3AD203B41FA5}">
                      <a16:colId xmlns:a16="http://schemas.microsoft.com/office/drawing/2014/main" val="3644842780"/>
                    </a:ext>
                  </a:extLst>
                </a:gridCol>
                <a:gridCol w="807791">
                  <a:extLst>
                    <a:ext uri="{9D8B030D-6E8A-4147-A177-3AD203B41FA5}">
                      <a16:colId xmlns:a16="http://schemas.microsoft.com/office/drawing/2014/main" val="290647121"/>
                    </a:ext>
                  </a:extLst>
                </a:gridCol>
                <a:gridCol w="807791">
                  <a:extLst>
                    <a:ext uri="{9D8B030D-6E8A-4147-A177-3AD203B41FA5}">
                      <a16:colId xmlns:a16="http://schemas.microsoft.com/office/drawing/2014/main" val="3745773502"/>
                    </a:ext>
                  </a:extLst>
                </a:gridCol>
                <a:gridCol w="723395">
                  <a:extLst>
                    <a:ext uri="{9D8B030D-6E8A-4147-A177-3AD203B41FA5}">
                      <a16:colId xmlns:a16="http://schemas.microsoft.com/office/drawing/2014/main" val="804737848"/>
                    </a:ext>
                  </a:extLst>
                </a:gridCol>
                <a:gridCol w="723395">
                  <a:extLst>
                    <a:ext uri="{9D8B030D-6E8A-4147-A177-3AD203B41FA5}">
                      <a16:colId xmlns:a16="http://schemas.microsoft.com/office/drawing/2014/main" val="1328546056"/>
                    </a:ext>
                  </a:extLst>
                </a:gridCol>
                <a:gridCol w="723395">
                  <a:extLst>
                    <a:ext uri="{9D8B030D-6E8A-4147-A177-3AD203B41FA5}">
                      <a16:colId xmlns:a16="http://schemas.microsoft.com/office/drawing/2014/main" val="3662154725"/>
                    </a:ext>
                  </a:extLst>
                </a:gridCol>
              </a:tblGrid>
              <a:tr h="1415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3447165"/>
                  </a:ext>
                </a:extLst>
              </a:tr>
              <a:tr h="2321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455021"/>
                  </a:ext>
                </a:extLst>
              </a:tr>
              <a:tr h="1415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116.070.944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123.189.859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7.118.915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48.196.201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9622843"/>
                  </a:ext>
                </a:extLst>
              </a:tr>
              <a:tr h="141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4.299.607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4.241.913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-57.694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1.630.588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9631538"/>
                  </a:ext>
                </a:extLst>
              </a:tr>
              <a:tr h="141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324.951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787.598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462.647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128.359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402171"/>
                  </a:ext>
                </a:extLst>
              </a:tr>
              <a:tr h="141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306.495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306.495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258.355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84,3%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2894674"/>
                  </a:ext>
                </a:extLst>
              </a:tr>
              <a:tr h="141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306.495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306.495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258.355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84,3%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2110818"/>
                  </a:ext>
                </a:extLst>
              </a:tr>
              <a:tr h="141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1.688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16880,0%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16880,0%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3255136"/>
                  </a:ext>
                </a:extLst>
              </a:tr>
              <a:tr h="2264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1.688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16880,0%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16880,0%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9159375"/>
                  </a:ext>
                </a:extLst>
              </a:tr>
              <a:tr h="141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14.594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14.594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6.516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3577574"/>
                  </a:ext>
                </a:extLst>
              </a:tr>
              <a:tr h="141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10.593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10.593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5.754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54,3%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54,3%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2184648"/>
                  </a:ext>
                </a:extLst>
              </a:tr>
              <a:tr h="141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4.001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4.001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762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435398"/>
                  </a:ext>
                </a:extLst>
              </a:tr>
              <a:tr h="141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20.592.601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21.692.601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1.100.000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5.519.303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9342840"/>
                  </a:ext>
                </a:extLst>
              </a:tr>
              <a:tr h="141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20.592.601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21.692.601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1.100.000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5.519.303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9509615"/>
                  </a:ext>
                </a:extLst>
              </a:tr>
              <a:tr h="141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27.431.947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32.723.782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5.291.835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3.773.605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4256637"/>
                  </a:ext>
                </a:extLst>
              </a:tr>
              <a:tr h="141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27.431.947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32.723.782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5.291.835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3.773.605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934084"/>
                  </a:ext>
                </a:extLst>
              </a:tr>
              <a:tr h="141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27.431.947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32.723.782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5.291.835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3.773.605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703009"/>
                  </a:ext>
                </a:extLst>
              </a:tr>
              <a:tr h="141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63.406.388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63.422.020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15.632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36.877.787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58,1%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8098449"/>
                  </a:ext>
                </a:extLst>
              </a:tr>
              <a:tr h="141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63.406.388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63.406.388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36.877.787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3253695"/>
                  </a:ext>
                </a:extLst>
              </a:tr>
              <a:tr h="141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13.368.544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13.368.544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6.316.391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6777018"/>
                  </a:ext>
                </a:extLst>
              </a:tr>
              <a:tr h="141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16.387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16.387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1106690"/>
                  </a:ext>
                </a:extLst>
              </a:tr>
              <a:tr h="141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13.389.940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13.389.940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8.525.884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7414216"/>
                  </a:ext>
                </a:extLst>
              </a:tr>
              <a:tr h="141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13.199.550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13.199.550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12.780.939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8417701"/>
                  </a:ext>
                </a:extLst>
              </a:tr>
              <a:tr h="141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Habitabilidad Rural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7.943.494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7.943.494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542.559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9073390"/>
                  </a:ext>
                </a:extLst>
              </a:tr>
              <a:tr h="141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8.812.290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8.812.290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8.712.014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0714617"/>
                  </a:ext>
                </a:extLst>
              </a:tr>
              <a:tr h="141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6.676.183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6.676.183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0558664"/>
                  </a:ext>
                </a:extLst>
              </a:tr>
              <a:tr h="141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15.632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15.632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7728574"/>
                  </a:ext>
                </a:extLst>
              </a:tr>
              <a:tr h="141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Pequeñas Localidades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15.632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15.632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1495041"/>
                  </a:ext>
                </a:extLst>
              </a:tr>
              <a:tr h="141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846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846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4982794"/>
                  </a:ext>
                </a:extLst>
              </a:tr>
              <a:tr h="141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846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846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60454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86554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18, Capítulo 31: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SERVIU XI REGIÓN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CC9854F-52B6-4828-830E-5C0AA833BC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7952743"/>
              </p:ext>
            </p:extLst>
          </p:nvPr>
        </p:nvGraphicFramePr>
        <p:xfrm>
          <a:off x="414336" y="1934606"/>
          <a:ext cx="8201487" cy="4421748"/>
        </p:xfrm>
        <a:graphic>
          <a:graphicData uri="http://schemas.openxmlformats.org/drawingml/2006/table">
            <a:tbl>
              <a:tblPr/>
              <a:tblGrid>
                <a:gridCol w="301415">
                  <a:extLst>
                    <a:ext uri="{9D8B030D-6E8A-4147-A177-3AD203B41FA5}">
                      <a16:colId xmlns:a16="http://schemas.microsoft.com/office/drawing/2014/main" val="2556484356"/>
                    </a:ext>
                  </a:extLst>
                </a:gridCol>
                <a:gridCol w="301415">
                  <a:extLst>
                    <a:ext uri="{9D8B030D-6E8A-4147-A177-3AD203B41FA5}">
                      <a16:colId xmlns:a16="http://schemas.microsoft.com/office/drawing/2014/main" val="1470315973"/>
                    </a:ext>
                  </a:extLst>
                </a:gridCol>
                <a:gridCol w="301415">
                  <a:extLst>
                    <a:ext uri="{9D8B030D-6E8A-4147-A177-3AD203B41FA5}">
                      <a16:colId xmlns:a16="http://schemas.microsoft.com/office/drawing/2014/main" val="127348363"/>
                    </a:ext>
                  </a:extLst>
                </a:gridCol>
                <a:gridCol w="2703687">
                  <a:extLst>
                    <a:ext uri="{9D8B030D-6E8A-4147-A177-3AD203B41FA5}">
                      <a16:colId xmlns:a16="http://schemas.microsoft.com/office/drawing/2014/main" val="382795691"/>
                    </a:ext>
                  </a:extLst>
                </a:gridCol>
                <a:gridCol w="807791">
                  <a:extLst>
                    <a:ext uri="{9D8B030D-6E8A-4147-A177-3AD203B41FA5}">
                      <a16:colId xmlns:a16="http://schemas.microsoft.com/office/drawing/2014/main" val="2401286272"/>
                    </a:ext>
                  </a:extLst>
                </a:gridCol>
                <a:gridCol w="807791">
                  <a:extLst>
                    <a:ext uri="{9D8B030D-6E8A-4147-A177-3AD203B41FA5}">
                      <a16:colId xmlns:a16="http://schemas.microsoft.com/office/drawing/2014/main" val="4040891623"/>
                    </a:ext>
                  </a:extLst>
                </a:gridCol>
                <a:gridCol w="807791">
                  <a:extLst>
                    <a:ext uri="{9D8B030D-6E8A-4147-A177-3AD203B41FA5}">
                      <a16:colId xmlns:a16="http://schemas.microsoft.com/office/drawing/2014/main" val="3780617000"/>
                    </a:ext>
                  </a:extLst>
                </a:gridCol>
                <a:gridCol w="723394">
                  <a:extLst>
                    <a:ext uri="{9D8B030D-6E8A-4147-A177-3AD203B41FA5}">
                      <a16:colId xmlns:a16="http://schemas.microsoft.com/office/drawing/2014/main" val="546410854"/>
                    </a:ext>
                  </a:extLst>
                </a:gridCol>
                <a:gridCol w="723394">
                  <a:extLst>
                    <a:ext uri="{9D8B030D-6E8A-4147-A177-3AD203B41FA5}">
                      <a16:colId xmlns:a16="http://schemas.microsoft.com/office/drawing/2014/main" val="768914300"/>
                    </a:ext>
                  </a:extLst>
                </a:gridCol>
                <a:gridCol w="723394">
                  <a:extLst>
                    <a:ext uri="{9D8B030D-6E8A-4147-A177-3AD203B41FA5}">
                      <a16:colId xmlns:a16="http://schemas.microsoft.com/office/drawing/2014/main" val="2485501768"/>
                    </a:ext>
                  </a:extLst>
                </a:gridCol>
              </a:tblGrid>
              <a:tr h="1535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007653"/>
                  </a:ext>
                </a:extLst>
              </a:tr>
              <a:tr h="2456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303988"/>
                  </a:ext>
                </a:extLst>
              </a:tr>
              <a:tr h="1535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30.031.246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31.393.953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1.362.707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8.421.803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1058469"/>
                  </a:ext>
                </a:extLst>
              </a:tr>
              <a:tr h="1535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2.676.247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2.626.514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-49.733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976.382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0481538"/>
                  </a:ext>
                </a:extLst>
              </a:tr>
              <a:tr h="1535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247.235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261.126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13.891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118.186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1164295"/>
                  </a:ext>
                </a:extLst>
              </a:tr>
              <a:tr h="1535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259.096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259.096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259.095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9481264"/>
                  </a:ext>
                </a:extLst>
              </a:tr>
              <a:tr h="1535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259.096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259.096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259.095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7718722"/>
                  </a:ext>
                </a:extLst>
              </a:tr>
              <a:tr h="1535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9250835"/>
                  </a:ext>
                </a:extLst>
              </a:tr>
              <a:tr h="2456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3460273"/>
                  </a:ext>
                </a:extLst>
              </a:tr>
              <a:tr h="1535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12.681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12.681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10.883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85,8%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85,8%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2056416"/>
                  </a:ext>
                </a:extLst>
              </a:tr>
              <a:tr h="1535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2.492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2.492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2.477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9419960"/>
                  </a:ext>
                </a:extLst>
              </a:tr>
              <a:tr h="1535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10.189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10.189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8.406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8992726"/>
                  </a:ext>
                </a:extLst>
              </a:tr>
              <a:tr h="1535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8.270.637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9.610.400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1.339.763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1.935.041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3339060"/>
                  </a:ext>
                </a:extLst>
              </a:tr>
              <a:tr h="1535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8.270.637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9.610.400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1.339.763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1.935.041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510009"/>
                  </a:ext>
                </a:extLst>
              </a:tr>
              <a:tr h="1535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3.825.825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4.382.223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556.398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366.163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9811094"/>
                  </a:ext>
                </a:extLst>
              </a:tr>
              <a:tr h="1535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3.825.825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4.382.223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556.398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366.163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8037294"/>
                  </a:ext>
                </a:extLst>
              </a:tr>
              <a:tr h="1535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3.825.825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4.382.223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556.398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366.163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002930"/>
                  </a:ext>
                </a:extLst>
              </a:tr>
              <a:tr h="1535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14.998.026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14.065.360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-932.666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4.749.909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5564736"/>
                  </a:ext>
                </a:extLst>
              </a:tr>
              <a:tr h="1535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14.998.026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14.037.924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-960.102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4.749.909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9988876"/>
                  </a:ext>
                </a:extLst>
              </a:tr>
              <a:tr h="1535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6.169.412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6.169.412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2.802.251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4068210"/>
                  </a:ext>
                </a:extLst>
              </a:tr>
              <a:tr h="1535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1.890.168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1.719.768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-170.400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1.137.664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60,2%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7829546"/>
                  </a:ext>
                </a:extLst>
              </a:tr>
              <a:tr h="1535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5.363.697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4.573.995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-789.702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797.543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6405509"/>
                  </a:ext>
                </a:extLst>
              </a:tr>
              <a:tr h="1535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Habitacional Rural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1.574.749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1.574.749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12.451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10941"/>
                  </a:ext>
                </a:extLst>
              </a:tr>
              <a:tr h="1535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27.436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27.436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3442910"/>
                  </a:ext>
                </a:extLst>
              </a:tr>
              <a:tr h="2456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Recuperación de Barrios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27.436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27.436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3152420"/>
                  </a:ext>
                </a:extLst>
              </a:tr>
              <a:tr h="1535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585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6.143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5.558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6.144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1050,3%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2724187"/>
                  </a:ext>
                </a:extLst>
              </a:tr>
              <a:tr h="1535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585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6.143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5.558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6.144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1050,3%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98686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1034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18, Capítulo 32: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SERVIU XII REGIÓN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5756513-03D4-42E2-9325-CC4EE1F4CA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737605"/>
              </p:ext>
            </p:extLst>
          </p:nvPr>
        </p:nvGraphicFramePr>
        <p:xfrm>
          <a:off x="414336" y="1934606"/>
          <a:ext cx="8229599" cy="4421756"/>
        </p:xfrm>
        <a:graphic>
          <a:graphicData uri="http://schemas.openxmlformats.org/drawingml/2006/table">
            <a:tbl>
              <a:tblPr/>
              <a:tblGrid>
                <a:gridCol w="302448">
                  <a:extLst>
                    <a:ext uri="{9D8B030D-6E8A-4147-A177-3AD203B41FA5}">
                      <a16:colId xmlns:a16="http://schemas.microsoft.com/office/drawing/2014/main" val="1582366092"/>
                    </a:ext>
                  </a:extLst>
                </a:gridCol>
                <a:gridCol w="302448">
                  <a:extLst>
                    <a:ext uri="{9D8B030D-6E8A-4147-A177-3AD203B41FA5}">
                      <a16:colId xmlns:a16="http://schemas.microsoft.com/office/drawing/2014/main" val="2860488199"/>
                    </a:ext>
                  </a:extLst>
                </a:gridCol>
                <a:gridCol w="302448">
                  <a:extLst>
                    <a:ext uri="{9D8B030D-6E8A-4147-A177-3AD203B41FA5}">
                      <a16:colId xmlns:a16="http://schemas.microsoft.com/office/drawing/2014/main" val="2476976863"/>
                    </a:ext>
                  </a:extLst>
                </a:gridCol>
                <a:gridCol w="2712953">
                  <a:extLst>
                    <a:ext uri="{9D8B030D-6E8A-4147-A177-3AD203B41FA5}">
                      <a16:colId xmlns:a16="http://schemas.microsoft.com/office/drawing/2014/main" val="2742799078"/>
                    </a:ext>
                  </a:extLst>
                </a:gridCol>
                <a:gridCol w="810559">
                  <a:extLst>
                    <a:ext uri="{9D8B030D-6E8A-4147-A177-3AD203B41FA5}">
                      <a16:colId xmlns:a16="http://schemas.microsoft.com/office/drawing/2014/main" val="1796125968"/>
                    </a:ext>
                  </a:extLst>
                </a:gridCol>
                <a:gridCol w="810559">
                  <a:extLst>
                    <a:ext uri="{9D8B030D-6E8A-4147-A177-3AD203B41FA5}">
                      <a16:colId xmlns:a16="http://schemas.microsoft.com/office/drawing/2014/main" val="1390765929"/>
                    </a:ext>
                  </a:extLst>
                </a:gridCol>
                <a:gridCol w="810559">
                  <a:extLst>
                    <a:ext uri="{9D8B030D-6E8A-4147-A177-3AD203B41FA5}">
                      <a16:colId xmlns:a16="http://schemas.microsoft.com/office/drawing/2014/main" val="3186173038"/>
                    </a:ext>
                  </a:extLst>
                </a:gridCol>
                <a:gridCol w="725875">
                  <a:extLst>
                    <a:ext uri="{9D8B030D-6E8A-4147-A177-3AD203B41FA5}">
                      <a16:colId xmlns:a16="http://schemas.microsoft.com/office/drawing/2014/main" val="1367792573"/>
                    </a:ext>
                  </a:extLst>
                </a:gridCol>
                <a:gridCol w="725875">
                  <a:extLst>
                    <a:ext uri="{9D8B030D-6E8A-4147-A177-3AD203B41FA5}">
                      <a16:colId xmlns:a16="http://schemas.microsoft.com/office/drawing/2014/main" val="1337145861"/>
                    </a:ext>
                  </a:extLst>
                </a:gridCol>
                <a:gridCol w="725875">
                  <a:extLst>
                    <a:ext uri="{9D8B030D-6E8A-4147-A177-3AD203B41FA5}">
                      <a16:colId xmlns:a16="http://schemas.microsoft.com/office/drawing/2014/main" val="2341151786"/>
                    </a:ext>
                  </a:extLst>
                </a:gridCol>
              </a:tblGrid>
              <a:tr h="1514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8057369"/>
                  </a:ext>
                </a:extLst>
              </a:tr>
              <a:tr h="24228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1101183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58.948.756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51.769.532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-7.179.224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11.606.257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8012566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2.740.190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2.735.402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-4.788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1.029.478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4661168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220.138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361.450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141.312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77.935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2138460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25.580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25.580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25.579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9029648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25.580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25.580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25.579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7803006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6382168"/>
                  </a:ext>
                </a:extLst>
              </a:tr>
              <a:tr h="2422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9471946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24.722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24.722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2.007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1337785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12.410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12.410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1.112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2556089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12.312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12.312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895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9095727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11.496.808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11.867.162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370.354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2.673.139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993126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11.496.808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11.867.162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370.354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2.673.139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8799454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23.328.278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15.616.596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-7.711.682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8271332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23.328.278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15.616.596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-7.711.682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012872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23.328.278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15.616.596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-7.711.682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9197747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21.138.373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21.138.373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7.798.119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0026986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21.138.373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21.138.373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7.798.119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3417477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4.562.575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4.562.575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1.964.706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6568696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465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465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4730088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1.993.115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1.993.115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584.163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29,3%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29,3%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3100927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10.088.033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10.088.033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4.981.811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576468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Habitacional Rural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478.909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478.909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3113900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805.289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805.289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267.439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9451932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3.209.987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3.209.987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9161834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237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286023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237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30769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65987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18, Capítulo 33: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SERVIU REGIÓN METROPOLITANA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72C7742-E31D-441D-A29F-7CA209344A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2396995"/>
              </p:ext>
            </p:extLst>
          </p:nvPr>
        </p:nvGraphicFramePr>
        <p:xfrm>
          <a:off x="414335" y="1934607"/>
          <a:ext cx="8229596" cy="4421745"/>
        </p:xfrm>
        <a:graphic>
          <a:graphicData uri="http://schemas.openxmlformats.org/drawingml/2006/table">
            <a:tbl>
              <a:tblPr/>
              <a:tblGrid>
                <a:gridCol w="302447">
                  <a:extLst>
                    <a:ext uri="{9D8B030D-6E8A-4147-A177-3AD203B41FA5}">
                      <a16:colId xmlns:a16="http://schemas.microsoft.com/office/drawing/2014/main" val="818303947"/>
                    </a:ext>
                  </a:extLst>
                </a:gridCol>
                <a:gridCol w="302447">
                  <a:extLst>
                    <a:ext uri="{9D8B030D-6E8A-4147-A177-3AD203B41FA5}">
                      <a16:colId xmlns:a16="http://schemas.microsoft.com/office/drawing/2014/main" val="3797604377"/>
                    </a:ext>
                  </a:extLst>
                </a:gridCol>
                <a:gridCol w="302447">
                  <a:extLst>
                    <a:ext uri="{9D8B030D-6E8A-4147-A177-3AD203B41FA5}">
                      <a16:colId xmlns:a16="http://schemas.microsoft.com/office/drawing/2014/main" val="2989531312"/>
                    </a:ext>
                  </a:extLst>
                </a:gridCol>
                <a:gridCol w="2712956">
                  <a:extLst>
                    <a:ext uri="{9D8B030D-6E8A-4147-A177-3AD203B41FA5}">
                      <a16:colId xmlns:a16="http://schemas.microsoft.com/office/drawing/2014/main" val="1460423191"/>
                    </a:ext>
                  </a:extLst>
                </a:gridCol>
                <a:gridCol w="810559">
                  <a:extLst>
                    <a:ext uri="{9D8B030D-6E8A-4147-A177-3AD203B41FA5}">
                      <a16:colId xmlns:a16="http://schemas.microsoft.com/office/drawing/2014/main" val="3301613549"/>
                    </a:ext>
                  </a:extLst>
                </a:gridCol>
                <a:gridCol w="810559">
                  <a:extLst>
                    <a:ext uri="{9D8B030D-6E8A-4147-A177-3AD203B41FA5}">
                      <a16:colId xmlns:a16="http://schemas.microsoft.com/office/drawing/2014/main" val="2725550463"/>
                    </a:ext>
                  </a:extLst>
                </a:gridCol>
                <a:gridCol w="810559">
                  <a:extLst>
                    <a:ext uri="{9D8B030D-6E8A-4147-A177-3AD203B41FA5}">
                      <a16:colId xmlns:a16="http://schemas.microsoft.com/office/drawing/2014/main" val="3162930799"/>
                    </a:ext>
                  </a:extLst>
                </a:gridCol>
                <a:gridCol w="725874">
                  <a:extLst>
                    <a:ext uri="{9D8B030D-6E8A-4147-A177-3AD203B41FA5}">
                      <a16:colId xmlns:a16="http://schemas.microsoft.com/office/drawing/2014/main" val="421147695"/>
                    </a:ext>
                  </a:extLst>
                </a:gridCol>
                <a:gridCol w="725874">
                  <a:extLst>
                    <a:ext uri="{9D8B030D-6E8A-4147-A177-3AD203B41FA5}">
                      <a16:colId xmlns:a16="http://schemas.microsoft.com/office/drawing/2014/main" val="421108151"/>
                    </a:ext>
                  </a:extLst>
                </a:gridCol>
                <a:gridCol w="725874">
                  <a:extLst>
                    <a:ext uri="{9D8B030D-6E8A-4147-A177-3AD203B41FA5}">
                      <a16:colId xmlns:a16="http://schemas.microsoft.com/office/drawing/2014/main" val="1910499620"/>
                    </a:ext>
                  </a:extLst>
                </a:gridCol>
              </a:tblGrid>
              <a:tr h="1308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1267129"/>
                  </a:ext>
                </a:extLst>
              </a:tr>
              <a:tr h="209312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3521635"/>
                  </a:ext>
                </a:extLst>
              </a:tr>
              <a:tr h="1308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510.729.564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451.739.947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-58.989.617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197.359.244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1050861"/>
                  </a:ext>
                </a:extLst>
              </a:tr>
              <a:tr h="130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15.109.333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14.835.049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-274.284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5.781.228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1278279"/>
                  </a:ext>
                </a:extLst>
              </a:tr>
              <a:tr h="130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1.680.496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1.783.360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102.864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762.322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1142608"/>
                  </a:ext>
                </a:extLst>
              </a:tr>
              <a:tr h="130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1.305.300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1.305.300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557.345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9186530"/>
                  </a:ext>
                </a:extLst>
              </a:tr>
              <a:tr h="130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1.305.300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1.305.300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557.345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1382982"/>
                  </a:ext>
                </a:extLst>
              </a:tr>
              <a:tr h="130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1.818.903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1.818.893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1.092.671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10926710,0%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60,1%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2980830"/>
                  </a:ext>
                </a:extLst>
              </a:tr>
              <a:tr h="2093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1.818.903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1.818.893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1.092.671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10926710,0%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60,1%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3974491"/>
                  </a:ext>
                </a:extLst>
              </a:tr>
              <a:tr h="130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115.897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115.897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18.485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7326491"/>
                  </a:ext>
                </a:extLst>
              </a:tr>
              <a:tr h="130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Terrenos               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16.699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7619912"/>
                  </a:ext>
                </a:extLst>
              </a:tr>
              <a:tr h="130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33.817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33.817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1.365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3099"/>
                  </a:ext>
                </a:extLst>
              </a:tr>
              <a:tr h="130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82.080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82.080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5415020"/>
                  </a:ext>
                </a:extLst>
              </a:tr>
              <a:tr h="130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45.393.646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51.246.966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5.853.320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18.017.167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30544"/>
                  </a:ext>
                </a:extLst>
              </a:tr>
              <a:tr h="130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45.393.646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51.246.966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5.853.320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18.017.167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870750"/>
                  </a:ext>
                </a:extLst>
              </a:tr>
              <a:tr h="130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177.119.453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106.943.846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-70.175.607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34.136.769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2437293"/>
                  </a:ext>
                </a:extLst>
              </a:tr>
              <a:tr h="130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177.119.453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106.943.846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-70.175.607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34.136.769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1172192"/>
                  </a:ext>
                </a:extLst>
              </a:tr>
              <a:tr h="130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177.119.453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106.943.846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-70.175.607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34.136.769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998286"/>
                  </a:ext>
                </a:extLst>
              </a:tr>
              <a:tr h="130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271.308.769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273.688.666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2.379.897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136.993.257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50,1%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2548872"/>
                  </a:ext>
                </a:extLst>
              </a:tr>
              <a:tr h="130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271.308.769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271.308.769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136.767.931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3679006"/>
                  </a:ext>
                </a:extLst>
              </a:tr>
              <a:tr h="130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Fondo Solidario de Vivienda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22.436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22.436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384.672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1714,5%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1714,5%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5646313"/>
                  </a:ext>
                </a:extLst>
              </a:tr>
              <a:tr h="130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80.409.581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80.409.581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46.182.063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57,4%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57,4%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330471"/>
                  </a:ext>
                </a:extLst>
              </a:tr>
              <a:tr h="130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701.031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701.031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146.067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5750219"/>
                  </a:ext>
                </a:extLst>
              </a:tr>
              <a:tr h="130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66.200.790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66.200.790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32.187.596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9699348"/>
                  </a:ext>
                </a:extLst>
              </a:tr>
              <a:tr h="130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68.705.701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68.705.701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40.654.261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2721909"/>
                  </a:ext>
                </a:extLst>
              </a:tr>
              <a:tr h="130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Habitacional Rural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1.664.842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1.664.842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13.566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5967631"/>
                  </a:ext>
                </a:extLst>
              </a:tr>
              <a:tr h="130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27.027.533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27.027.533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17.199.706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63,6%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63,6%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8710949"/>
                  </a:ext>
                </a:extLst>
              </a:tr>
              <a:tr h="130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Integración Social y Territorial DS19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26.576.855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26.576.855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069622"/>
                  </a:ext>
                </a:extLst>
              </a:tr>
              <a:tr h="130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2.379.897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2.379.897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225.326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8610796"/>
                  </a:ext>
                </a:extLst>
              </a:tr>
              <a:tr h="2093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Recuperación de Barrios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2.379.897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2.379.897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225.326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509207"/>
                  </a:ext>
                </a:extLst>
              </a:tr>
              <a:tr h="130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1.960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863204"/>
                  </a:ext>
                </a:extLst>
              </a:tr>
              <a:tr h="130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1.960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6249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27929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18, Capítulo 34: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SERVIU XIV REGIÓN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FFDBE2F-E348-48B9-B452-C0002F9872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6740914"/>
              </p:ext>
            </p:extLst>
          </p:nvPr>
        </p:nvGraphicFramePr>
        <p:xfrm>
          <a:off x="414336" y="1934606"/>
          <a:ext cx="8210799" cy="4421733"/>
        </p:xfrm>
        <a:graphic>
          <a:graphicData uri="http://schemas.openxmlformats.org/drawingml/2006/table">
            <a:tbl>
              <a:tblPr/>
              <a:tblGrid>
                <a:gridCol w="301757">
                  <a:extLst>
                    <a:ext uri="{9D8B030D-6E8A-4147-A177-3AD203B41FA5}">
                      <a16:colId xmlns:a16="http://schemas.microsoft.com/office/drawing/2014/main" val="81990739"/>
                    </a:ext>
                  </a:extLst>
                </a:gridCol>
                <a:gridCol w="301757">
                  <a:extLst>
                    <a:ext uri="{9D8B030D-6E8A-4147-A177-3AD203B41FA5}">
                      <a16:colId xmlns:a16="http://schemas.microsoft.com/office/drawing/2014/main" val="3896790955"/>
                    </a:ext>
                  </a:extLst>
                </a:gridCol>
                <a:gridCol w="301757">
                  <a:extLst>
                    <a:ext uri="{9D8B030D-6E8A-4147-A177-3AD203B41FA5}">
                      <a16:colId xmlns:a16="http://schemas.microsoft.com/office/drawing/2014/main" val="3491560549"/>
                    </a:ext>
                  </a:extLst>
                </a:gridCol>
                <a:gridCol w="2706759">
                  <a:extLst>
                    <a:ext uri="{9D8B030D-6E8A-4147-A177-3AD203B41FA5}">
                      <a16:colId xmlns:a16="http://schemas.microsoft.com/office/drawing/2014/main" val="4245149751"/>
                    </a:ext>
                  </a:extLst>
                </a:gridCol>
                <a:gridCol w="808708">
                  <a:extLst>
                    <a:ext uri="{9D8B030D-6E8A-4147-A177-3AD203B41FA5}">
                      <a16:colId xmlns:a16="http://schemas.microsoft.com/office/drawing/2014/main" val="440354443"/>
                    </a:ext>
                  </a:extLst>
                </a:gridCol>
                <a:gridCol w="808708">
                  <a:extLst>
                    <a:ext uri="{9D8B030D-6E8A-4147-A177-3AD203B41FA5}">
                      <a16:colId xmlns:a16="http://schemas.microsoft.com/office/drawing/2014/main" val="3521605191"/>
                    </a:ext>
                  </a:extLst>
                </a:gridCol>
                <a:gridCol w="808708">
                  <a:extLst>
                    <a:ext uri="{9D8B030D-6E8A-4147-A177-3AD203B41FA5}">
                      <a16:colId xmlns:a16="http://schemas.microsoft.com/office/drawing/2014/main" val="1639262997"/>
                    </a:ext>
                  </a:extLst>
                </a:gridCol>
                <a:gridCol w="724215">
                  <a:extLst>
                    <a:ext uri="{9D8B030D-6E8A-4147-A177-3AD203B41FA5}">
                      <a16:colId xmlns:a16="http://schemas.microsoft.com/office/drawing/2014/main" val="123614007"/>
                    </a:ext>
                  </a:extLst>
                </a:gridCol>
                <a:gridCol w="724215">
                  <a:extLst>
                    <a:ext uri="{9D8B030D-6E8A-4147-A177-3AD203B41FA5}">
                      <a16:colId xmlns:a16="http://schemas.microsoft.com/office/drawing/2014/main" val="3994642779"/>
                    </a:ext>
                  </a:extLst>
                </a:gridCol>
                <a:gridCol w="724215">
                  <a:extLst>
                    <a:ext uri="{9D8B030D-6E8A-4147-A177-3AD203B41FA5}">
                      <a16:colId xmlns:a16="http://schemas.microsoft.com/office/drawing/2014/main" val="3387797037"/>
                    </a:ext>
                  </a:extLst>
                </a:gridCol>
              </a:tblGrid>
              <a:tr h="1567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1719639"/>
                  </a:ext>
                </a:extLst>
              </a:tr>
              <a:tr h="25087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4837419"/>
                  </a:ext>
                </a:extLst>
              </a:tr>
              <a:tr h="1567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62.456.739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68.304.019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5.847.280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24.987.935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0217593"/>
                  </a:ext>
                </a:extLst>
              </a:tr>
              <a:tr h="156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2.080.911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2.069.256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-11.655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847.937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8914052"/>
                  </a:ext>
                </a:extLst>
              </a:tr>
              <a:tr h="156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241.710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292.799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51.089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118.067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5902555"/>
                  </a:ext>
                </a:extLst>
              </a:tr>
              <a:tr h="156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54.887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54.887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25.641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1993609"/>
                  </a:ext>
                </a:extLst>
              </a:tr>
              <a:tr h="156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54.887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54.887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25.641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9052581"/>
                  </a:ext>
                </a:extLst>
              </a:tr>
              <a:tr h="156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2918965"/>
                  </a:ext>
                </a:extLst>
              </a:tr>
              <a:tr h="250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6322963"/>
                  </a:ext>
                </a:extLst>
              </a:tr>
              <a:tr h="156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16.931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16.931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5.257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6500567"/>
                  </a:ext>
                </a:extLst>
              </a:tr>
              <a:tr h="156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12.645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12.645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5.257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021756"/>
                  </a:ext>
                </a:extLst>
              </a:tr>
              <a:tr h="156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4.286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4.286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7433461"/>
                  </a:ext>
                </a:extLst>
              </a:tr>
              <a:tr h="156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18.225.631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19.225.631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5.231.390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496784"/>
                  </a:ext>
                </a:extLst>
              </a:tr>
              <a:tr h="156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18.225.631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19.225.631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5.231.390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6971757"/>
                  </a:ext>
                </a:extLst>
              </a:tr>
              <a:tr h="156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4.048.000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8.796.437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4.748.437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1.724.778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42,6%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2512586"/>
                  </a:ext>
                </a:extLst>
              </a:tr>
              <a:tr h="156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4.048.000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8.796.437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4.748.437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1.724.778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42,6%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3856977"/>
                  </a:ext>
                </a:extLst>
              </a:tr>
              <a:tr h="156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4.048.000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8.796.437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4.748.437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1.724.778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42,6%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1251788"/>
                  </a:ext>
                </a:extLst>
              </a:tr>
              <a:tr h="156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37.842.546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37.842.546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17.034.865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2283403"/>
                  </a:ext>
                </a:extLst>
              </a:tr>
              <a:tr h="156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37.842.546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37.842.546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17.034.865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5806796"/>
                  </a:ext>
                </a:extLst>
              </a:tr>
              <a:tr h="156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9.902.923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9.902.923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3.578.700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0980594"/>
                  </a:ext>
                </a:extLst>
              </a:tr>
              <a:tr h="156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7.766.213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7.766.213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3.282.237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0794562"/>
                  </a:ext>
                </a:extLst>
              </a:tr>
              <a:tr h="156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10.652.265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10.652.265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8.409.408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78,9%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78,9%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1021669"/>
                  </a:ext>
                </a:extLst>
              </a:tr>
              <a:tr h="156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Habitabilidad Rural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7.246.852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5.690.384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-1.556.468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57.797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1138940"/>
                  </a:ext>
                </a:extLst>
              </a:tr>
              <a:tr h="156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1.556.468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1.556.468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1.560.923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100,3%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2585396"/>
                  </a:ext>
                </a:extLst>
              </a:tr>
              <a:tr h="156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(DS 19)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2.274.293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2.274.293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145.800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4081865"/>
                  </a:ext>
                </a:extLst>
              </a:tr>
              <a:tr h="156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5.522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4.522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750592"/>
                  </a:ext>
                </a:extLst>
              </a:tr>
              <a:tr h="156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5.522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4.522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81020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47157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18, Capítulo 35: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SERVIU XV REGIÓN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88BE547-DD1B-4678-843E-CDD8B92E98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3144207"/>
              </p:ext>
            </p:extLst>
          </p:nvPr>
        </p:nvGraphicFramePr>
        <p:xfrm>
          <a:off x="414336" y="1934606"/>
          <a:ext cx="8210799" cy="4421752"/>
        </p:xfrm>
        <a:graphic>
          <a:graphicData uri="http://schemas.openxmlformats.org/drawingml/2006/table">
            <a:tbl>
              <a:tblPr/>
              <a:tblGrid>
                <a:gridCol w="301756">
                  <a:extLst>
                    <a:ext uri="{9D8B030D-6E8A-4147-A177-3AD203B41FA5}">
                      <a16:colId xmlns:a16="http://schemas.microsoft.com/office/drawing/2014/main" val="2871871520"/>
                    </a:ext>
                  </a:extLst>
                </a:gridCol>
                <a:gridCol w="301756">
                  <a:extLst>
                    <a:ext uri="{9D8B030D-6E8A-4147-A177-3AD203B41FA5}">
                      <a16:colId xmlns:a16="http://schemas.microsoft.com/office/drawing/2014/main" val="2240211989"/>
                    </a:ext>
                  </a:extLst>
                </a:gridCol>
                <a:gridCol w="301756">
                  <a:extLst>
                    <a:ext uri="{9D8B030D-6E8A-4147-A177-3AD203B41FA5}">
                      <a16:colId xmlns:a16="http://schemas.microsoft.com/office/drawing/2014/main" val="3308682728"/>
                    </a:ext>
                  </a:extLst>
                </a:gridCol>
                <a:gridCol w="2706759">
                  <a:extLst>
                    <a:ext uri="{9D8B030D-6E8A-4147-A177-3AD203B41FA5}">
                      <a16:colId xmlns:a16="http://schemas.microsoft.com/office/drawing/2014/main" val="1426569880"/>
                    </a:ext>
                  </a:extLst>
                </a:gridCol>
                <a:gridCol w="808708">
                  <a:extLst>
                    <a:ext uri="{9D8B030D-6E8A-4147-A177-3AD203B41FA5}">
                      <a16:colId xmlns:a16="http://schemas.microsoft.com/office/drawing/2014/main" val="3939515784"/>
                    </a:ext>
                  </a:extLst>
                </a:gridCol>
                <a:gridCol w="808708">
                  <a:extLst>
                    <a:ext uri="{9D8B030D-6E8A-4147-A177-3AD203B41FA5}">
                      <a16:colId xmlns:a16="http://schemas.microsoft.com/office/drawing/2014/main" val="4061798775"/>
                    </a:ext>
                  </a:extLst>
                </a:gridCol>
                <a:gridCol w="808708">
                  <a:extLst>
                    <a:ext uri="{9D8B030D-6E8A-4147-A177-3AD203B41FA5}">
                      <a16:colId xmlns:a16="http://schemas.microsoft.com/office/drawing/2014/main" val="3569543098"/>
                    </a:ext>
                  </a:extLst>
                </a:gridCol>
                <a:gridCol w="724216">
                  <a:extLst>
                    <a:ext uri="{9D8B030D-6E8A-4147-A177-3AD203B41FA5}">
                      <a16:colId xmlns:a16="http://schemas.microsoft.com/office/drawing/2014/main" val="120130061"/>
                    </a:ext>
                  </a:extLst>
                </a:gridCol>
                <a:gridCol w="724216">
                  <a:extLst>
                    <a:ext uri="{9D8B030D-6E8A-4147-A177-3AD203B41FA5}">
                      <a16:colId xmlns:a16="http://schemas.microsoft.com/office/drawing/2014/main" val="1890536955"/>
                    </a:ext>
                  </a:extLst>
                </a:gridCol>
                <a:gridCol w="724216">
                  <a:extLst>
                    <a:ext uri="{9D8B030D-6E8A-4147-A177-3AD203B41FA5}">
                      <a16:colId xmlns:a16="http://schemas.microsoft.com/office/drawing/2014/main" val="2441969862"/>
                    </a:ext>
                  </a:extLst>
                </a:gridCol>
              </a:tblGrid>
              <a:tr h="1435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0476506"/>
                  </a:ext>
                </a:extLst>
              </a:tr>
              <a:tr h="2297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123522"/>
                  </a:ext>
                </a:extLst>
              </a:tr>
              <a:tr h="1435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62.750.262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63.836.890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1.086.628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15.599.369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1401927"/>
                  </a:ext>
                </a:extLst>
              </a:tr>
              <a:tr h="143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2.110.170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2.084.760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-25.410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805.348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38,2%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3744464"/>
                  </a:ext>
                </a:extLst>
              </a:tr>
              <a:tr h="143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218.250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279.925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61.675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107.380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8022676"/>
                  </a:ext>
                </a:extLst>
              </a:tr>
              <a:tr h="143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130.245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130.245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130.244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5600767"/>
                  </a:ext>
                </a:extLst>
              </a:tr>
              <a:tr h="143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130.245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130.245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130.244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7976581"/>
                  </a:ext>
                </a:extLst>
              </a:tr>
              <a:tr h="143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7327609"/>
                  </a:ext>
                </a:extLst>
              </a:tr>
              <a:tr h="229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9108213"/>
                  </a:ext>
                </a:extLst>
              </a:tr>
              <a:tr h="143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18.468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18.468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3.050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9104156"/>
                  </a:ext>
                </a:extLst>
              </a:tr>
              <a:tr h="143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12.312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12.312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1.928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2123926"/>
                  </a:ext>
                </a:extLst>
              </a:tr>
              <a:tr h="143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6.156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6.156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1.122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9050361"/>
                  </a:ext>
                </a:extLst>
              </a:tr>
              <a:tr h="143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8.905.218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9.754.722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849.504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1.473.075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295540"/>
                  </a:ext>
                </a:extLst>
              </a:tr>
              <a:tr h="143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27.145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63.826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36.681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27.354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100,8%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3822841"/>
                  </a:ext>
                </a:extLst>
              </a:tr>
              <a:tr h="143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8.878.073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9.690.896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812.823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1.445.721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3335527"/>
                  </a:ext>
                </a:extLst>
              </a:tr>
              <a:tr h="143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38.933.376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38.933.376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10.690.857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0941519"/>
                  </a:ext>
                </a:extLst>
              </a:tr>
              <a:tr h="143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38.933.376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38.933.376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10.690.857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8900655"/>
                  </a:ext>
                </a:extLst>
              </a:tr>
              <a:tr h="143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38.933.376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38.933.376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10.690.857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1561690"/>
                  </a:ext>
                </a:extLst>
              </a:tr>
              <a:tr h="143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12.563.770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12.634.384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70.614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2.389.415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3884007"/>
                  </a:ext>
                </a:extLst>
              </a:tr>
              <a:tr h="143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12.563.770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12.563.770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2.389.415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6809254"/>
                  </a:ext>
                </a:extLst>
              </a:tr>
              <a:tr h="143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2.351.491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2.351.491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1.630.268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69,3%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69,3%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1721531"/>
                  </a:ext>
                </a:extLst>
              </a:tr>
              <a:tr h="143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867.567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867.567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252.524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2749827"/>
                  </a:ext>
                </a:extLst>
              </a:tr>
              <a:tr h="143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7.514.270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7.514.270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413.298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2648457"/>
                  </a:ext>
                </a:extLst>
              </a:tr>
              <a:tr h="143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Habitabilidad Rural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164.549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164.549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681273"/>
                  </a:ext>
                </a:extLst>
              </a:tr>
              <a:tr h="143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1.665.893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1.665.893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93.325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1217046"/>
                  </a:ext>
                </a:extLst>
              </a:tr>
              <a:tr h="143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70.614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70.614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4672438"/>
                  </a:ext>
                </a:extLst>
              </a:tr>
              <a:tr h="229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Recuperación de Barrios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70.614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70.614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0347890"/>
                  </a:ext>
                </a:extLst>
              </a:tr>
              <a:tr h="143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3315250"/>
                  </a:ext>
                </a:extLst>
              </a:tr>
              <a:tr h="143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125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104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Ministerio de Vivienda y Urbanismo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125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500"/>
              </a:spcBef>
              <a:spcAft>
                <a:spcPts val="5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 startAt="4"/>
            </a:pPr>
            <a:r>
              <a:rPr lang="es-CL" sz="1600" dirty="0"/>
              <a:t>En cuanto a los programas, </a:t>
            </a:r>
            <a:r>
              <a:rPr lang="es-CL" sz="1600" b="1" dirty="0"/>
              <a:t>el 40% </a:t>
            </a:r>
            <a:r>
              <a:rPr lang="es-CL" sz="1600" dirty="0"/>
              <a:t>del presupuesto inicial, se concentra en la </a:t>
            </a:r>
            <a:r>
              <a:rPr lang="es-CL" sz="1600" b="1" dirty="0"/>
              <a:t>Subsecretaría de Vivienda y Urbanismo </a:t>
            </a:r>
            <a:r>
              <a:rPr lang="es-CL" sz="1600" dirty="0"/>
              <a:t>y </a:t>
            </a:r>
            <a:r>
              <a:rPr lang="es-CL" sz="1600" b="1" dirty="0"/>
              <a:t>los SERVIU de las regiones del Biobío y Metropolitana de Santiago </a:t>
            </a:r>
            <a:r>
              <a:rPr lang="es-CL" sz="1600" dirty="0"/>
              <a:t>(que representan a su vez el 9%, 13% y 18% respectivamente), los que al mes de mayo alcanzaron niveles de ejecución de </a:t>
            </a:r>
            <a:r>
              <a:rPr lang="es-CL" sz="1600" b="1" dirty="0"/>
              <a:t>40,5%, 48,4% y 43,7% respectivamente</a:t>
            </a:r>
            <a:r>
              <a:rPr lang="es-CL" sz="1600" dirty="0"/>
              <a:t>, todos calculados respecto al presupuesto vigente.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 startAt="4"/>
            </a:pPr>
            <a:r>
              <a:rPr lang="es-CL" sz="1600" dirty="0"/>
              <a:t>Las mayores tasas de gastos se registraron en </a:t>
            </a:r>
            <a:r>
              <a:rPr lang="es-CL" sz="1600" b="1" dirty="0"/>
              <a:t>los SERVIU de las regiones del Biobío (48,4%) y Metropolitana de Santiago (43,7%)</a:t>
            </a:r>
            <a:r>
              <a:rPr lang="es-CL" sz="1600" dirty="0"/>
              <a:t>.  Mientras que </a:t>
            </a:r>
            <a:r>
              <a:rPr lang="es-CL" sz="1600" b="1" dirty="0"/>
              <a:t>el Programa Campamentos </a:t>
            </a:r>
            <a:r>
              <a:rPr lang="es-CL" sz="1600" dirty="0"/>
              <a:t>es el que presenta </a:t>
            </a:r>
            <a:r>
              <a:rPr lang="es-CL" sz="1600"/>
              <a:t>la </a:t>
            </a:r>
            <a:r>
              <a:rPr lang="es-CL" sz="1600" b="1"/>
              <a:t>menor ejecución</a:t>
            </a:r>
            <a:r>
              <a:rPr lang="es-CL" sz="1600" b="1" dirty="0"/>
              <a:t>, con un gasto de 18,1%</a:t>
            </a:r>
            <a:r>
              <a:rPr lang="es-CL" sz="1600" dirty="0"/>
              <a:t>.</a:t>
            </a:r>
            <a:endParaRPr lang="es-CL" sz="1600" b="1" u="sng" dirty="0"/>
          </a:p>
        </p:txBody>
      </p:sp>
    </p:spTree>
    <p:extLst>
      <p:ext uri="{BB962C8B-B14F-4D97-AF65-F5344CB8AC3E}">
        <p14:creationId xmlns:p14="http://schemas.microsoft.com/office/powerpoint/2010/main" val="144365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9112"/>
            <a:ext cx="8210798" cy="929647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VIVIENDA Y URBANISMO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55170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998DE9E-33F6-40E9-A573-A99C6F419D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4669399"/>
              </p:ext>
            </p:extLst>
          </p:nvPr>
        </p:nvGraphicFramePr>
        <p:xfrm>
          <a:off x="414338" y="2009055"/>
          <a:ext cx="8229602" cy="2740916"/>
        </p:xfrm>
        <a:graphic>
          <a:graphicData uri="http://schemas.openxmlformats.org/drawingml/2006/table">
            <a:tbl>
              <a:tblPr/>
              <a:tblGrid>
                <a:gridCol w="879127">
                  <a:extLst>
                    <a:ext uri="{9D8B030D-6E8A-4147-A177-3AD203B41FA5}">
                      <a16:colId xmlns:a16="http://schemas.microsoft.com/office/drawing/2014/main" val="984862373"/>
                    </a:ext>
                  </a:extLst>
                </a:gridCol>
                <a:gridCol w="2515279">
                  <a:extLst>
                    <a:ext uri="{9D8B030D-6E8A-4147-A177-3AD203B41FA5}">
                      <a16:colId xmlns:a16="http://schemas.microsoft.com/office/drawing/2014/main" val="3709099180"/>
                    </a:ext>
                  </a:extLst>
                </a:gridCol>
                <a:gridCol w="879127">
                  <a:extLst>
                    <a:ext uri="{9D8B030D-6E8A-4147-A177-3AD203B41FA5}">
                      <a16:colId xmlns:a16="http://schemas.microsoft.com/office/drawing/2014/main" val="1201636323"/>
                    </a:ext>
                  </a:extLst>
                </a:gridCol>
                <a:gridCol w="879127">
                  <a:extLst>
                    <a:ext uri="{9D8B030D-6E8A-4147-A177-3AD203B41FA5}">
                      <a16:colId xmlns:a16="http://schemas.microsoft.com/office/drawing/2014/main" val="1797787911"/>
                    </a:ext>
                  </a:extLst>
                </a:gridCol>
                <a:gridCol w="879127">
                  <a:extLst>
                    <a:ext uri="{9D8B030D-6E8A-4147-A177-3AD203B41FA5}">
                      <a16:colId xmlns:a16="http://schemas.microsoft.com/office/drawing/2014/main" val="3189068522"/>
                    </a:ext>
                  </a:extLst>
                </a:gridCol>
                <a:gridCol w="732605">
                  <a:extLst>
                    <a:ext uri="{9D8B030D-6E8A-4147-A177-3AD203B41FA5}">
                      <a16:colId xmlns:a16="http://schemas.microsoft.com/office/drawing/2014/main" val="1763835346"/>
                    </a:ext>
                  </a:extLst>
                </a:gridCol>
                <a:gridCol w="732605">
                  <a:extLst>
                    <a:ext uri="{9D8B030D-6E8A-4147-A177-3AD203B41FA5}">
                      <a16:colId xmlns:a16="http://schemas.microsoft.com/office/drawing/2014/main" val="754155960"/>
                    </a:ext>
                  </a:extLst>
                </a:gridCol>
                <a:gridCol w="732605">
                  <a:extLst>
                    <a:ext uri="{9D8B030D-6E8A-4147-A177-3AD203B41FA5}">
                      <a16:colId xmlns:a16="http://schemas.microsoft.com/office/drawing/2014/main" val="1718928487"/>
                    </a:ext>
                  </a:extLst>
                </a:gridCol>
              </a:tblGrid>
              <a:tr h="187734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258273"/>
                  </a:ext>
                </a:extLst>
              </a:tr>
              <a:tr h="300374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704332"/>
                  </a:ext>
                </a:extLst>
              </a:tr>
              <a:tr h="1877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2.517.900.271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2.525.757.488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7.857.217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995.020.201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1616622"/>
                  </a:ext>
                </a:extLst>
              </a:tr>
              <a:tr h="187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138.574.971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137.021.467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-1.553.504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53.917.501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3934504"/>
                  </a:ext>
                </a:extLst>
              </a:tr>
              <a:tr h="187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23.265.170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23.665.170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400.000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6.553.607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3880145"/>
                  </a:ext>
                </a:extLst>
              </a:tr>
              <a:tr h="187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7.733.174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7.733.164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6.225.586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62255860,0%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80,5%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070750"/>
                  </a:ext>
                </a:extLst>
              </a:tr>
              <a:tr h="187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1.049.020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1.139.020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363.034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2151548"/>
                  </a:ext>
                </a:extLst>
              </a:tr>
              <a:tr h="187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13.356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13.356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1.822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3690484"/>
                  </a:ext>
                </a:extLst>
              </a:tr>
              <a:tr h="187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4.221.505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4.131.505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-90.000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2.886.968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68,4%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69,9%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7535558"/>
                  </a:ext>
                </a:extLst>
              </a:tr>
              <a:tr h="187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7.963.057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9.447.697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1.484.640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1.224.758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1569419"/>
                  </a:ext>
                </a:extLst>
              </a:tr>
              <a:tr h="187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440.734.738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442.632.400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1.897.662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127.505.911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2339010"/>
                  </a:ext>
                </a:extLst>
              </a:tr>
              <a:tr h="187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605.343.621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605.343.621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176.586.187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763576"/>
                  </a:ext>
                </a:extLst>
              </a:tr>
              <a:tr h="187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1.296.682.784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1.293.422.112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-3.260.672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618.949.565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6882819"/>
                  </a:ext>
                </a:extLst>
              </a:tr>
              <a:tr h="187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52.039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1.037.566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985.527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805.262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1547,4%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77,6%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71725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9112"/>
            <a:ext cx="8210798" cy="929647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VIVIENDA Y URBANISMO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55170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2017 - 2018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D102A2EE-5B70-4352-B2DA-3C54202B5C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8" y="2122687"/>
            <a:ext cx="4085654" cy="2520282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A8980E8C-E552-4AC3-8622-1A3DD6EF6B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4007" y="2122687"/>
            <a:ext cx="4113768" cy="2520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5192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18, Resumen por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Capítulos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83077B07-F2AB-4788-90DC-BD32D7EAD5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5010880"/>
              </p:ext>
            </p:extLst>
          </p:nvPr>
        </p:nvGraphicFramePr>
        <p:xfrm>
          <a:off x="414335" y="1700808"/>
          <a:ext cx="8210800" cy="3744414"/>
        </p:xfrm>
        <a:graphic>
          <a:graphicData uri="http://schemas.openxmlformats.org/drawingml/2006/table">
            <a:tbl>
              <a:tblPr/>
              <a:tblGrid>
                <a:gridCol w="237844">
                  <a:extLst>
                    <a:ext uri="{9D8B030D-6E8A-4147-A177-3AD203B41FA5}">
                      <a16:colId xmlns:a16="http://schemas.microsoft.com/office/drawing/2014/main" val="301834282"/>
                    </a:ext>
                  </a:extLst>
                </a:gridCol>
                <a:gridCol w="237844">
                  <a:extLst>
                    <a:ext uri="{9D8B030D-6E8A-4147-A177-3AD203B41FA5}">
                      <a16:colId xmlns:a16="http://schemas.microsoft.com/office/drawing/2014/main" val="3862220646"/>
                    </a:ext>
                  </a:extLst>
                </a:gridCol>
                <a:gridCol w="3609029">
                  <a:extLst>
                    <a:ext uri="{9D8B030D-6E8A-4147-A177-3AD203B41FA5}">
                      <a16:colId xmlns:a16="http://schemas.microsoft.com/office/drawing/2014/main" val="3464674152"/>
                    </a:ext>
                  </a:extLst>
                </a:gridCol>
                <a:gridCol w="754898">
                  <a:extLst>
                    <a:ext uri="{9D8B030D-6E8A-4147-A177-3AD203B41FA5}">
                      <a16:colId xmlns:a16="http://schemas.microsoft.com/office/drawing/2014/main" val="2102210054"/>
                    </a:ext>
                  </a:extLst>
                </a:gridCol>
                <a:gridCol w="754898">
                  <a:extLst>
                    <a:ext uri="{9D8B030D-6E8A-4147-A177-3AD203B41FA5}">
                      <a16:colId xmlns:a16="http://schemas.microsoft.com/office/drawing/2014/main" val="1550064401"/>
                    </a:ext>
                  </a:extLst>
                </a:gridCol>
                <a:gridCol w="754898">
                  <a:extLst>
                    <a:ext uri="{9D8B030D-6E8A-4147-A177-3AD203B41FA5}">
                      <a16:colId xmlns:a16="http://schemas.microsoft.com/office/drawing/2014/main" val="4240968154"/>
                    </a:ext>
                  </a:extLst>
                </a:gridCol>
                <a:gridCol w="620463">
                  <a:extLst>
                    <a:ext uri="{9D8B030D-6E8A-4147-A177-3AD203B41FA5}">
                      <a16:colId xmlns:a16="http://schemas.microsoft.com/office/drawing/2014/main" val="1207681030"/>
                    </a:ext>
                  </a:extLst>
                </a:gridCol>
                <a:gridCol w="620463">
                  <a:extLst>
                    <a:ext uri="{9D8B030D-6E8A-4147-A177-3AD203B41FA5}">
                      <a16:colId xmlns:a16="http://schemas.microsoft.com/office/drawing/2014/main" val="3942397351"/>
                    </a:ext>
                  </a:extLst>
                </a:gridCol>
                <a:gridCol w="620463">
                  <a:extLst>
                    <a:ext uri="{9D8B030D-6E8A-4147-A177-3AD203B41FA5}">
                      <a16:colId xmlns:a16="http://schemas.microsoft.com/office/drawing/2014/main" val="321854694"/>
                    </a:ext>
                  </a:extLst>
                </a:gridCol>
              </a:tblGrid>
              <a:tr h="1656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5143303"/>
                  </a:ext>
                </a:extLst>
              </a:tr>
              <a:tr h="2650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0248377"/>
                  </a:ext>
                </a:extLst>
              </a:tr>
              <a:tr h="165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Vivienda y Urbanismo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247.601.916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224.758.770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-22.843.146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90.952.715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36,7%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2232543"/>
                  </a:ext>
                </a:extLst>
              </a:tr>
              <a:tr h="165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Subsecretaría de Vivienda y Urbanismo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201.817.248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200.642.261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-1.174.987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86.438.286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4211142"/>
                  </a:ext>
                </a:extLst>
              </a:tr>
              <a:tr h="165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Campamento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16.118.283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14.756.709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-1.361.574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2.674.447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8834025"/>
                  </a:ext>
                </a:extLst>
              </a:tr>
              <a:tr h="165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Recuperación de Barrios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29.666.385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9.359.800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-20.306.585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1.839.982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9748947"/>
                  </a:ext>
                </a:extLst>
              </a:tr>
              <a:tr h="165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Parque Metropolitano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31.245.719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31.560.259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314.540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8.567.425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6262483"/>
                  </a:ext>
                </a:extLst>
              </a:tr>
              <a:tr h="165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I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105.381.776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107.811.664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2.429.888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29.532.068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9554643"/>
                  </a:ext>
                </a:extLst>
              </a:tr>
              <a:tr h="165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II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65.103.497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68.064.537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2.961.040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19.688.646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28947"/>
                  </a:ext>
                </a:extLst>
              </a:tr>
              <a:tr h="165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III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57.126.930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56.011.223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-1.115.707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19.194.724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588102"/>
                  </a:ext>
                </a:extLst>
              </a:tr>
              <a:tr h="165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IV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147.632.334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136.375.379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-11.256.955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58.058.479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42,6%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0962053"/>
                  </a:ext>
                </a:extLst>
              </a:tr>
              <a:tr h="165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V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232.459.501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246.437.229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13.977.728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91.510.223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3893225"/>
                  </a:ext>
                </a:extLst>
              </a:tr>
              <a:tr h="165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VI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87.261.200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115.266.830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28.005.630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46.755.778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2098885"/>
                  </a:ext>
                </a:extLst>
              </a:tr>
              <a:tr h="165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VII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183.321.782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201.193.277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17.871.495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73.675.115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7124527"/>
                  </a:ext>
                </a:extLst>
              </a:tr>
              <a:tr h="165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VIII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322.123.584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329.942.661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7.819.077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159.775.232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2791783"/>
                  </a:ext>
                </a:extLst>
              </a:tr>
              <a:tr h="165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IX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197.654.521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218.101.459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20.446.938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91.138.987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8296323"/>
                  </a:ext>
                </a:extLst>
              </a:tr>
              <a:tr h="165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X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116.070.944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123.189.859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7.118.915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48.196.201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6451212"/>
                  </a:ext>
                </a:extLst>
              </a:tr>
              <a:tr h="165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XI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30.031.246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31.393.953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1.362.707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8.421.803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835608"/>
                  </a:ext>
                </a:extLst>
              </a:tr>
              <a:tr h="165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XII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58.948.756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51.769.532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-7.179.224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11.606.257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5841389"/>
                  </a:ext>
                </a:extLst>
              </a:tr>
              <a:tr h="165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RM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510.729.564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451.739.947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-58.989.617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197.359.244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7371970"/>
                  </a:ext>
                </a:extLst>
              </a:tr>
              <a:tr h="165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XIV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62.456.739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68.304.019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5.847.280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24.987.935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597657"/>
                  </a:ext>
                </a:extLst>
              </a:tr>
              <a:tr h="165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XV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62.750.262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63.836.890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1.086.628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15.599.369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41730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18, Capítulo 01,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SUBSECRETARÍA DE VIVIENDA Y URBANISMO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A1BC119-3B9A-4972-A9B3-C2784BF4B9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1253421"/>
              </p:ext>
            </p:extLst>
          </p:nvPr>
        </p:nvGraphicFramePr>
        <p:xfrm>
          <a:off x="414336" y="1916833"/>
          <a:ext cx="8210799" cy="4148421"/>
        </p:xfrm>
        <a:graphic>
          <a:graphicData uri="http://schemas.openxmlformats.org/drawingml/2006/table">
            <a:tbl>
              <a:tblPr/>
              <a:tblGrid>
                <a:gridCol w="340540">
                  <a:extLst>
                    <a:ext uri="{9D8B030D-6E8A-4147-A177-3AD203B41FA5}">
                      <a16:colId xmlns:a16="http://schemas.microsoft.com/office/drawing/2014/main" val="7162373"/>
                    </a:ext>
                  </a:extLst>
                </a:gridCol>
                <a:gridCol w="314344">
                  <a:extLst>
                    <a:ext uri="{9D8B030D-6E8A-4147-A177-3AD203B41FA5}">
                      <a16:colId xmlns:a16="http://schemas.microsoft.com/office/drawing/2014/main" val="1580073373"/>
                    </a:ext>
                  </a:extLst>
                </a:gridCol>
                <a:gridCol w="325988">
                  <a:extLst>
                    <a:ext uri="{9D8B030D-6E8A-4147-A177-3AD203B41FA5}">
                      <a16:colId xmlns:a16="http://schemas.microsoft.com/office/drawing/2014/main" val="971374509"/>
                    </a:ext>
                  </a:extLst>
                </a:gridCol>
                <a:gridCol w="3038663">
                  <a:extLst>
                    <a:ext uri="{9D8B030D-6E8A-4147-A177-3AD203B41FA5}">
                      <a16:colId xmlns:a16="http://schemas.microsoft.com/office/drawing/2014/main" val="536693647"/>
                    </a:ext>
                  </a:extLst>
                </a:gridCol>
                <a:gridCol w="698544">
                  <a:extLst>
                    <a:ext uri="{9D8B030D-6E8A-4147-A177-3AD203B41FA5}">
                      <a16:colId xmlns:a16="http://schemas.microsoft.com/office/drawing/2014/main" val="1826354585"/>
                    </a:ext>
                  </a:extLst>
                </a:gridCol>
                <a:gridCol w="698544">
                  <a:extLst>
                    <a:ext uri="{9D8B030D-6E8A-4147-A177-3AD203B41FA5}">
                      <a16:colId xmlns:a16="http://schemas.microsoft.com/office/drawing/2014/main" val="2507344198"/>
                    </a:ext>
                  </a:extLst>
                </a:gridCol>
                <a:gridCol w="698544">
                  <a:extLst>
                    <a:ext uri="{9D8B030D-6E8A-4147-A177-3AD203B41FA5}">
                      <a16:colId xmlns:a16="http://schemas.microsoft.com/office/drawing/2014/main" val="800734699"/>
                    </a:ext>
                  </a:extLst>
                </a:gridCol>
                <a:gridCol w="698544">
                  <a:extLst>
                    <a:ext uri="{9D8B030D-6E8A-4147-A177-3AD203B41FA5}">
                      <a16:colId xmlns:a16="http://schemas.microsoft.com/office/drawing/2014/main" val="4167644193"/>
                    </a:ext>
                  </a:extLst>
                </a:gridCol>
                <a:gridCol w="698544">
                  <a:extLst>
                    <a:ext uri="{9D8B030D-6E8A-4147-A177-3AD203B41FA5}">
                      <a16:colId xmlns:a16="http://schemas.microsoft.com/office/drawing/2014/main" val="584151491"/>
                    </a:ext>
                  </a:extLst>
                </a:gridCol>
                <a:gridCol w="698544">
                  <a:extLst>
                    <a:ext uri="{9D8B030D-6E8A-4147-A177-3AD203B41FA5}">
                      <a16:colId xmlns:a16="http://schemas.microsoft.com/office/drawing/2014/main" val="2207065087"/>
                    </a:ext>
                  </a:extLst>
                </a:gridCol>
              </a:tblGrid>
              <a:tr h="1686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9258463"/>
                  </a:ext>
                </a:extLst>
              </a:tr>
              <a:tr h="26981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5154820"/>
                  </a:ext>
                </a:extLst>
              </a:tr>
              <a:tr h="1686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201.817.248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200.642.261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-1.174.987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86.438.286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3212749"/>
                  </a:ext>
                </a:extLst>
              </a:tr>
              <a:tr h="1686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58.219.521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57.725.539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-493.982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22.778.745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6933645"/>
                  </a:ext>
                </a:extLst>
              </a:tr>
              <a:tr h="1686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11.832.936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10.605.140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-1.227.796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2.065.962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3922059"/>
                  </a:ext>
                </a:extLst>
              </a:tr>
              <a:tr h="1686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2.383.398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2.383.388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2.372.175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23721750,0%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852956"/>
                  </a:ext>
                </a:extLst>
              </a:tr>
              <a:tr h="1686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5221178"/>
                  </a:ext>
                </a:extLst>
              </a:tr>
              <a:tr h="1686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2.383.388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2.383.388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2.372.175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1964725"/>
                  </a:ext>
                </a:extLst>
              </a:tr>
              <a:tr h="1686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1.049.020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1.139.020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363.034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496777"/>
                  </a:ext>
                </a:extLst>
              </a:tr>
              <a:tr h="1686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1.049.020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1.139.020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363.034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2785478"/>
                  </a:ext>
                </a:extLst>
              </a:tr>
              <a:tr h="1686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Nacional para la Superación de la Pobreza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792.585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792.585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317.034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2170375"/>
                  </a:ext>
                </a:extLst>
              </a:tr>
              <a:tr h="1686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MINVU - Instituto Forestal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29.094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29.094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517027"/>
                  </a:ext>
                </a:extLst>
              </a:tr>
              <a:tr h="1686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la Construcción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137.118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137.118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9864562"/>
                  </a:ext>
                </a:extLst>
              </a:tr>
              <a:tr h="1686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Normalización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90.223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180.223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46.000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8073458"/>
                  </a:ext>
                </a:extLst>
              </a:tr>
              <a:tr h="1686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7.572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7.572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1861315"/>
                  </a:ext>
                </a:extLst>
              </a:tr>
              <a:tr h="1686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7.572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7.572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3497312"/>
                  </a:ext>
                </a:extLst>
              </a:tr>
              <a:tr h="1686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4.221.345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2.294.748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-1.926.597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9471765"/>
                  </a:ext>
                </a:extLst>
              </a:tr>
              <a:tr h="1686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4.221.345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2.294.748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-1.926.597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1979346"/>
                  </a:ext>
                </a:extLst>
              </a:tr>
              <a:tr h="1686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4.511.900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4.511.900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1.069.915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976703"/>
                  </a:ext>
                </a:extLst>
              </a:tr>
              <a:tr h="1686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347.258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347.258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9484839"/>
                  </a:ext>
                </a:extLst>
              </a:tr>
              <a:tr h="1686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76.950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76.950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17.301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8173737"/>
                  </a:ext>
                </a:extLst>
              </a:tr>
              <a:tr h="1686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89.262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89.262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9.149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493314"/>
                  </a:ext>
                </a:extLst>
              </a:tr>
              <a:tr h="1686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642.686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642.686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91.203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5258227"/>
                  </a:ext>
                </a:extLst>
              </a:tr>
              <a:tr h="1686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3.355.744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3.355.744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952.262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61596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18, Capítulo 01,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SUBSECRETARÍA DE VIVIENDA Y URBANISMO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1B7AB35-ABD5-48D7-B468-653C06D583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2011735"/>
              </p:ext>
            </p:extLst>
          </p:nvPr>
        </p:nvGraphicFramePr>
        <p:xfrm>
          <a:off x="414337" y="1916832"/>
          <a:ext cx="8210799" cy="4260124"/>
        </p:xfrm>
        <a:graphic>
          <a:graphicData uri="http://schemas.openxmlformats.org/drawingml/2006/table">
            <a:tbl>
              <a:tblPr/>
              <a:tblGrid>
                <a:gridCol w="340540">
                  <a:extLst>
                    <a:ext uri="{9D8B030D-6E8A-4147-A177-3AD203B41FA5}">
                      <a16:colId xmlns:a16="http://schemas.microsoft.com/office/drawing/2014/main" val="2868320649"/>
                    </a:ext>
                  </a:extLst>
                </a:gridCol>
                <a:gridCol w="314345">
                  <a:extLst>
                    <a:ext uri="{9D8B030D-6E8A-4147-A177-3AD203B41FA5}">
                      <a16:colId xmlns:a16="http://schemas.microsoft.com/office/drawing/2014/main" val="2848268400"/>
                    </a:ext>
                  </a:extLst>
                </a:gridCol>
                <a:gridCol w="325987">
                  <a:extLst>
                    <a:ext uri="{9D8B030D-6E8A-4147-A177-3AD203B41FA5}">
                      <a16:colId xmlns:a16="http://schemas.microsoft.com/office/drawing/2014/main" val="3240278403"/>
                    </a:ext>
                  </a:extLst>
                </a:gridCol>
                <a:gridCol w="3038663">
                  <a:extLst>
                    <a:ext uri="{9D8B030D-6E8A-4147-A177-3AD203B41FA5}">
                      <a16:colId xmlns:a16="http://schemas.microsoft.com/office/drawing/2014/main" val="360316211"/>
                    </a:ext>
                  </a:extLst>
                </a:gridCol>
                <a:gridCol w="698544">
                  <a:extLst>
                    <a:ext uri="{9D8B030D-6E8A-4147-A177-3AD203B41FA5}">
                      <a16:colId xmlns:a16="http://schemas.microsoft.com/office/drawing/2014/main" val="2550910605"/>
                    </a:ext>
                  </a:extLst>
                </a:gridCol>
                <a:gridCol w="698544">
                  <a:extLst>
                    <a:ext uri="{9D8B030D-6E8A-4147-A177-3AD203B41FA5}">
                      <a16:colId xmlns:a16="http://schemas.microsoft.com/office/drawing/2014/main" val="3112154799"/>
                    </a:ext>
                  </a:extLst>
                </a:gridCol>
                <a:gridCol w="698544">
                  <a:extLst>
                    <a:ext uri="{9D8B030D-6E8A-4147-A177-3AD203B41FA5}">
                      <a16:colId xmlns:a16="http://schemas.microsoft.com/office/drawing/2014/main" val="1655775523"/>
                    </a:ext>
                  </a:extLst>
                </a:gridCol>
                <a:gridCol w="698544">
                  <a:extLst>
                    <a:ext uri="{9D8B030D-6E8A-4147-A177-3AD203B41FA5}">
                      <a16:colId xmlns:a16="http://schemas.microsoft.com/office/drawing/2014/main" val="2748062445"/>
                    </a:ext>
                  </a:extLst>
                </a:gridCol>
                <a:gridCol w="698544">
                  <a:extLst>
                    <a:ext uri="{9D8B030D-6E8A-4147-A177-3AD203B41FA5}">
                      <a16:colId xmlns:a16="http://schemas.microsoft.com/office/drawing/2014/main" val="3988301497"/>
                    </a:ext>
                  </a:extLst>
                </a:gridCol>
                <a:gridCol w="698544">
                  <a:extLst>
                    <a:ext uri="{9D8B030D-6E8A-4147-A177-3AD203B41FA5}">
                      <a16:colId xmlns:a16="http://schemas.microsoft.com/office/drawing/2014/main" val="1911988052"/>
                    </a:ext>
                  </a:extLst>
                </a:gridCol>
              </a:tblGrid>
              <a:tr h="1601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0800492"/>
                  </a:ext>
                </a:extLst>
              </a:tr>
              <a:tr h="25624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9452183"/>
                  </a:ext>
                </a:extLst>
              </a:tr>
              <a:tr h="1601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29.647.984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29.647.984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11.458.522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8975624"/>
                  </a:ext>
                </a:extLst>
              </a:tr>
              <a:tr h="1601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313.956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313.956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2818694"/>
                  </a:ext>
                </a:extLst>
              </a:tr>
              <a:tr h="1601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29.334.028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29.334.028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11.458.522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5713231"/>
                  </a:ext>
                </a:extLst>
              </a:tr>
              <a:tr h="1601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92.286.010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92.286.010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46.329.933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4346197"/>
                  </a:ext>
                </a:extLst>
              </a:tr>
              <a:tr h="1601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91.806.001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91.799.001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-7.000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46.284.713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4333240"/>
                  </a:ext>
                </a:extLst>
              </a:tr>
              <a:tr h="1601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IVA Concesiones Transantiago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1.276.726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1.276.726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377.079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5177242"/>
                  </a:ext>
                </a:extLst>
              </a:tr>
              <a:tr h="1601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Convenio MINVU-PNUD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1.012.500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1.012.500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1.012.500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9474776"/>
                  </a:ext>
                </a:extLst>
              </a:tr>
              <a:tr h="1601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Universidades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52.825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52.825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6500170"/>
                  </a:ext>
                </a:extLst>
              </a:tr>
              <a:tr h="1601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MINVU - SERNAC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31.703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31.703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6665450"/>
                  </a:ext>
                </a:extLst>
              </a:tr>
              <a:tr h="1601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MINVU - Fundacion Chile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46.550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46.550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413257"/>
                  </a:ext>
                </a:extLst>
              </a:tr>
              <a:tr h="1601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MINVU - Centro de Innovación en Madera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78.397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78.397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9970812"/>
                  </a:ext>
                </a:extLst>
              </a:tr>
              <a:tr h="1601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MINVU - Universidad de Chile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96.000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96.000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4440880"/>
                  </a:ext>
                </a:extLst>
              </a:tr>
              <a:tr h="1601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Complementario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176.198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176.198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945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7736485"/>
                  </a:ext>
                </a:extLst>
              </a:tr>
              <a:tr h="1601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a la Originación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954.306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947.306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-7.000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390.189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9123251"/>
                  </a:ext>
                </a:extLst>
              </a:tr>
              <a:tr h="1601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Implicito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1.977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2052174"/>
                  </a:ext>
                </a:extLst>
              </a:tr>
              <a:tr h="1601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7.639.937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7.639.937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4.343.426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82598"/>
                  </a:ext>
                </a:extLst>
              </a:tr>
              <a:tr h="1601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Cartera Hipotecaria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70.867.686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70.771.686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-96.000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34.979.728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3251890"/>
                  </a:ext>
                </a:extLst>
              </a:tr>
              <a:tr h="1601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al Arriendo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9.667.196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9.667.196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5.180.846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4509334"/>
                  </a:ext>
                </a:extLst>
              </a:tr>
              <a:tr h="1601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425.162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425.162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8201988"/>
                  </a:ext>
                </a:extLst>
              </a:tr>
              <a:tr h="1601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a  SERVIU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425.162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425.162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993104"/>
                  </a:ext>
                </a:extLst>
              </a:tr>
              <a:tr h="1601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54.847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61.847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45.220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73,1%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3088756"/>
                  </a:ext>
                </a:extLst>
              </a:tr>
              <a:tr h="1601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Cities Alliance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54.847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61.847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45.220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73,1%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0629063"/>
                  </a:ext>
                </a:extLst>
              </a:tr>
              <a:tr h="1601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40.950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40.950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6810276"/>
                  </a:ext>
                </a:extLst>
              </a:tr>
              <a:tr h="1601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40.950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40.950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8949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4674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18, Capítulo 01, Programa 02: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CAMPAMENTO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2D55598-F98E-42AE-8D11-86AC3317BE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5239171"/>
              </p:ext>
            </p:extLst>
          </p:nvPr>
        </p:nvGraphicFramePr>
        <p:xfrm>
          <a:off x="414336" y="1868116"/>
          <a:ext cx="8201489" cy="2114305"/>
        </p:xfrm>
        <a:graphic>
          <a:graphicData uri="http://schemas.openxmlformats.org/drawingml/2006/table">
            <a:tbl>
              <a:tblPr/>
              <a:tblGrid>
                <a:gridCol w="340154">
                  <a:extLst>
                    <a:ext uri="{9D8B030D-6E8A-4147-A177-3AD203B41FA5}">
                      <a16:colId xmlns:a16="http://schemas.microsoft.com/office/drawing/2014/main" val="3651764458"/>
                    </a:ext>
                  </a:extLst>
                </a:gridCol>
                <a:gridCol w="313987">
                  <a:extLst>
                    <a:ext uri="{9D8B030D-6E8A-4147-A177-3AD203B41FA5}">
                      <a16:colId xmlns:a16="http://schemas.microsoft.com/office/drawing/2014/main" val="1093786041"/>
                    </a:ext>
                  </a:extLst>
                </a:gridCol>
                <a:gridCol w="325618">
                  <a:extLst>
                    <a:ext uri="{9D8B030D-6E8A-4147-A177-3AD203B41FA5}">
                      <a16:colId xmlns:a16="http://schemas.microsoft.com/office/drawing/2014/main" val="2615597650"/>
                    </a:ext>
                  </a:extLst>
                </a:gridCol>
                <a:gridCol w="3035218">
                  <a:extLst>
                    <a:ext uri="{9D8B030D-6E8A-4147-A177-3AD203B41FA5}">
                      <a16:colId xmlns:a16="http://schemas.microsoft.com/office/drawing/2014/main" val="1447276543"/>
                    </a:ext>
                  </a:extLst>
                </a:gridCol>
                <a:gridCol w="697752">
                  <a:extLst>
                    <a:ext uri="{9D8B030D-6E8A-4147-A177-3AD203B41FA5}">
                      <a16:colId xmlns:a16="http://schemas.microsoft.com/office/drawing/2014/main" val="246506929"/>
                    </a:ext>
                  </a:extLst>
                </a:gridCol>
                <a:gridCol w="697752">
                  <a:extLst>
                    <a:ext uri="{9D8B030D-6E8A-4147-A177-3AD203B41FA5}">
                      <a16:colId xmlns:a16="http://schemas.microsoft.com/office/drawing/2014/main" val="451663822"/>
                    </a:ext>
                  </a:extLst>
                </a:gridCol>
                <a:gridCol w="697752">
                  <a:extLst>
                    <a:ext uri="{9D8B030D-6E8A-4147-A177-3AD203B41FA5}">
                      <a16:colId xmlns:a16="http://schemas.microsoft.com/office/drawing/2014/main" val="3996284122"/>
                    </a:ext>
                  </a:extLst>
                </a:gridCol>
                <a:gridCol w="697752">
                  <a:extLst>
                    <a:ext uri="{9D8B030D-6E8A-4147-A177-3AD203B41FA5}">
                      <a16:colId xmlns:a16="http://schemas.microsoft.com/office/drawing/2014/main" val="2620384140"/>
                    </a:ext>
                  </a:extLst>
                </a:gridCol>
                <a:gridCol w="697752">
                  <a:extLst>
                    <a:ext uri="{9D8B030D-6E8A-4147-A177-3AD203B41FA5}">
                      <a16:colId xmlns:a16="http://schemas.microsoft.com/office/drawing/2014/main" val="1951527798"/>
                    </a:ext>
                  </a:extLst>
                </a:gridCol>
                <a:gridCol w="697752">
                  <a:extLst>
                    <a:ext uri="{9D8B030D-6E8A-4147-A177-3AD203B41FA5}">
                      <a16:colId xmlns:a16="http://schemas.microsoft.com/office/drawing/2014/main" val="2214958437"/>
                    </a:ext>
                  </a:extLst>
                </a:gridCol>
              </a:tblGrid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7985455"/>
                  </a:ext>
                </a:extLst>
              </a:tr>
              <a:tr h="2684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093084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16.118.283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14.756.709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-1.361.574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2.674.447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1320237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732.490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732.490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239.241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7926141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419.289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419.289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31.960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790973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1.927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7695694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1.927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520266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1.391.845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30.271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-1.361.574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902056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1.391.845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30.271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-1.361.574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0954290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13.572.732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13.572.732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2.403.246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3330465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13.572.732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13.572.732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2.403.246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1212892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Aldeas y Campamentos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13.572.732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13.572.732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2.403.246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1599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3248</TotalTime>
  <Words>9231</Words>
  <Application>Microsoft Office PowerPoint</Application>
  <PresentationFormat>Presentación en pantalla (4:3)</PresentationFormat>
  <Paragraphs>5784</Paragraphs>
  <Slides>26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34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EJECUCIÓN PRESUPUESTARIA DE GASTOS  acumulada al mes de mayo de 2018 Partida 18: MINISTERIO DEL VIVIENDA Y URBANISMO</vt:lpstr>
      <vt:lpstr>Ejecución Presupuestaria de Gastos Ministerio de Vivienda y Urbanismo acumulada al mes de mayo de 2018 </vt:lpstr>
      <vt:lpstr>Ejecución Presupuestaria de Gastos Ministerio de Vivienda y Urbanismo acumulada al mes de mayo de 2018 </vt:lpstr>
      <vt:lpstr>Ejecución Presupuestaria de Gastos  MINISTERIO DE VIVIENDA Y URBANISMO acumulada al mes de mayo de 2018 </vt:lpstr>
      <vt:lpstr>Ejecución Presupuestaria de Gastos  MINISTERIO DE VIVIENDA Y URBANISMO acumulada al mes de mayo de 2018 </vt:lpstr>
      <vt:lpstr>Ejecución Presupuestaria de Gastos Partida 18, Resumen por Capítulos acumulada al mes de mayo de 2018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183</cp:revision>
  <cp:lastPrinted>2017-06-20T21:34:02Z</cp:lastPrinted>
  <dcterms:created xsi:type="dcterms:W3CDTF">2016-06-23T13:38:47Z</dcterms:created>
  <dcterms:modified xsi:type="dcterms:W3CDTF">2018-08-02T20:46:35Z</dcterms:modified>
</cp:coreProperties>
</file>