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1"/>
  </p:notesMasterIdLst>
  <p:handoutMasterIdLst>
    <p:handoutMasterId r:id="rId42"/>
  </p:handoutMasterIdLst>
  <p:sldIdLst>
    <p:sldId id="256" r:id="rId14"/>
    <p:sldId id="298" r:id="rId15"/>
    <p:sldId id="299" r:id="rId16"/>
    <p:sldId id="324" r:id="rId17"/>
    <p:sldId id="322" r:id="rId18"/>
    <p:sldId id="264" r:id="rId19"/>
    <p:sldId id="263" r:id="rId20"/>
    <p:sldId id="301" r:id="rId21"/>
    <p:sldId id="321" r:id="rId22"/>
    <p:sldId id="265" r:id="rId23"/>
    <p:sldId id="323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312" r:id="rId34"/>
    <p:sldId id="313" r:id="rId35"/>
    <p:sldId id="314" r:id="rId36"/>
    <p:sldId id="315" r:id="rId37"/>
    <p:sldId id="317" r:id="rId38"/>
    <p:sldId id="319" r:id="rId39"/>
    <p:sldId id="318" r:id="rId4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01-08-2018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01-08-2018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01-08-2018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01-08-2018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01-08-2018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01-08-2018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01-08-2018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01-08-2018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4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5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6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7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8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9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3.emf"/><Relationship Id="rId4" Type="http://schemas.openxmlformats.org/officeDocument/2006/relationships/oleObject" Target="../embeddings/Hoja_de_c_lculo_de_Microsoft_Excel_97-200320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4.emf"/><Relationship Id="rId4" Type="http://schemas.openxmlformats.org/officeDocument/2006/relationships/oleObject" Target="../embeddings/Hoja_de_c_lculo_de_Microsoft_Excel_97-20032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5.emf"/><Relationship Id="rId4" Type="http://schemas.openxmlformats.org/officeDocument/2006/relationships/oleObject" Target="../embeddings/Hoja_de_c_lculo_de_Microsoft_Excel_97-200322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Hoja_de_c_lculo_de_Microsoft_Excel_97-20033.xls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emf"/><Relationship Id="rId5" Type="http://schemas.openxmlformats.org/officeDocument/2006/relationships/oleObject" Target="../embeddings/Hoja_de_c_lculo_de_Microsoft_Excel_97-20034.xls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M</a:t>
            </a:r>
            <a:r>
              <a:rPr lang="es-CL" sz="2400" b="1" cap="all" dirty="0" smtClean="0">
                <a:latin typeface="+mn-lt"/>
              </a:rPr>
              <a:t>ayo</a:t>
            </a:r>
            <a:r>
              <a:rPr lang="es-CL" sz="2400" b="1" dirty="0" smtClean="0">
                <a:latin typeface="+mn-lt"/>
              </a:rPr>
              <a:t> 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julio de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561595"/>
              </p:ext>
            </p:extLst>
          </p:nvPr>
        </p:nvGraphicFramePr>
        <p:xfrm>
          <a:off x="414338" y="1760190"/>
          <a:ext cx="8201486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9" name="Hoja de cálculo" r:id="rId4" imgW="7591357" imgH="3829050" progId="Excel.Sheet.8">
                  <p:embed/>
                </p:oleObj>
              </mc:Choice>
              <mc:Fallback>
                <p:oleObj name="Hoja de cálculo" r:id="rId4" imgW="75913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60190"/>
                        <a:ext cx="8201486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46531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903558"/>
              </p:ext>
            </p:extLst>
          </p:nvPr>
        </p:nvGraphicFramePr>
        <p:xfrm>
          <a:off x="414338" y="1844824"/>
          <a:ext cx="8201486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Hoja de cálculo" r:id="rId4" imgW="7591357" imgH="2600325" progId="Excel.Sheet.8">
                  <p:embed/>
                </p:oleObj>
              </mc:Choice>
              <mc:Fallback>
                <p:oleObj name="Hoja de cálculo" r:id="rId4" imgW="7591357" imgH="2600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844824"/>
                        <a:ext cx="8201486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28171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125471"/>
              </p:ext>
            </p:extLst>
          </p:nvPr>
        </p:nvGraphicFramePr>
        <p:xfrm>
          <a:off x="414336" y="1831057"/>
          <a:ext cx="82108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9" name="Hoja de cálculo" r:id="rId4" imgW="8515485" imgH="3686175" progId="Excel.Sheet.8">
                  <p:embed/>
                </p:oleObj>
              </mc:Choice>
              <mc:Fallback>
                <p:oleObj name="Hoja de cálculo" r:id="rId4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1080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936083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56272"/>
              </p:ext>
            </p:extLst>
          </p:nvPr>
        </p:nvGraphicFramePr>
        <p:xfrm>
          <a:off x="414336" y="1844824"/>
          <a:ext cx="82108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Hoja de cálculo" r:id="rId4" imgW="8515485" imgH="2905215" progId="Excel.Sheet.8">
                  <p:embed/>
                </p:oleObj>
              </mc:Choice>
              <mc:Fallback>
                <p:oleObj name="Hoja de cálculo" r:id="rId4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8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67746"/>
              </p:ext>
            </p:extLst>
          </p:nvPr>
        </p:nvGraphicFramePr>
        <p:xfrm>
          <a:off x="414337" y="1759049"/>
          <a:ext cx="821079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9" name="Hoja de cálculo" r:id="rId4" imgW="7572443" imgH="3686175" progId="Excel.Sheet.8">
                  <p:embed/>
                </p:oleObj>
              </mc:Choice>
              <mc:Fallback>
                <p:oleObj name="Hoja de cálculo" r:id="rId4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59049"/>
                        <a:ext cx="821079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4482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36710"/>
              </p:ext>
            </p:extLst>
          </p:nvPr>
        </p:nvGraphicFramePr>
        <p:xfrm>
          <a:off x="414336" y="1626225"/>
          <a:ext cx="8177102" cy="4755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3" name="Hoja de cálculo" r:id="rId4" imgW="7572443" imgH="5343525" progId="Excel.Sheet.8">
                  <p:embed/>
                </p:oleObj>
              </mc:Choice>
              <mc:Fallback>
                <p:oleObj name="Hoja de cálculo" r:id="rId4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6225"/>
                        <a:ext cx="8177102" cy="4755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774416"/>
              </p:ext>
            </p:extLst>
          </p:nvPr>
        </p:nvGraphicFramePr>
        <p:xfrm>
          <a:off x="414336" y="1839441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6" name="Hoja de cálculo" r:id="rId4" imgW="7743757" imgH="3533865" progId="Excel.Sheet.8">
                  <p:embed/>
                </p:oleObj>
              </mc:Choice>
              <mc:Fallback>
                <p:oleObj name="Hoja de cálculo" r:id="rId4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39441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996603"/>
              </p:ext>
            </p:extLst>
          </p:nvPr>
        </p:nvGraphicFramePr>
        <p:xfrm>
          <a:off x="414336" y="1761331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2" name="Hoja de cálculo" r:id="rId4" imgW="7743757" imgH="3971925" progId="Excel.Sheet.8">
                  <p:embed/>
                </p:oleObj>
              </mc:Choice>
              <mc:Fallback>
                <p:oleObj name="Hoja de cálculo" r:id="rId4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61331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16021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310634"/>
              </p:ext>
            </p:extLst>
          </p:nvPr>
        </p:nvGraphicFramePr>
        <p:xfrm>
          <a:off x="414336" y="1816571"/>
          <a:ext cx="8201488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5" name="Hoja de cálculo" r:id="rId4" imgW="7819957" imgH="4276815" progId="Excel.Sheet.8">
                  <p:embed/>
                </p:oleObj>
              </mc:Choice>
              <mc:Fallback>
                <p:oleObj name="Hoja de cálculo" r:id="rId4" imgW="78199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16571"/>
                        <a:ext cx="8201488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01317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863545"/>
              </p:ext>
            </p:extLst>
          </p:nvPr>
        </p:nvGraphicFramePr>
        <p:xfrm>
          <a:off x="414336" y="1844824"/>
          <a:ext cx="8210799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8" name="Hoja de cálculo" r:id="rId4" imgW="7743757" imgH="2943225" progId="Excel.Sheet.8">
                  <p:embed/>
                </p:oleObj>
              </mc:Choice>
              <mc:Fallback>
                <p:oleObj name="Hoja de cálculo" r:id="rId4" imgW="77437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799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mayo 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$3.778.388 millones</a:t>
            </a:r>
            <a:r>
              <a:rPr lang="es-CL" sz="1600" dirty="0"/>
              <a:t>, equivalentes a un </a:t>
            </a:r>
            <a:r>
              <a:rPr lang="es-CL" sz="1600" dirty="0" smtClean="0"/>
              <a:t>45% </a:t>
            </a:r>
            <a:r>
              <a:rPr lang="es-CL" sz="1600" dirty="0"/>
              <a:t>del Presupuesto </a:t>
            </a:r>
            <a:r>
              <a:rPr lang="es-CL" sz="1600" dirty="0" smtClean="0"/>
              <a:t>Vigente. En comparación con el año 2017, se observó una mayor ejecución en cerca de 1,3 puntos porcentuales.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alcanzaron 45% al mes de mayo.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$65.436 millones a mayo, equivalentes a 14% 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42% ($752.666 </a:t>
            </a:r>
            <a:r>
              <a:rPr lang="es-CL" sz="1600" dirty="0"/>
              <a:t>millones). En este Programa, el 80% del gasto corresponde a transferencias para los Servicios de Salud. Respecto </a:t>
            </a:r>
            <a:r>
              <a:rPr lang="es-CL" sz="1600" dirty="0" smtClean="0"/>
              <a:t>a las transferencias </a:t>
            </a:r>
            <a:r>
              <a:rPr lang="es-CL" sz="1600" dirty="0"/>
              <a:t>al sector privado, se observó que el Bono Auge presentó desembolsos por </a:t>
            </a:r>
            <a:r>
              <a:rPr lang="es-CL" sz="1600" dirty="0" smtClean="0"/>
              <a:t>$1.620 </a:t>
            </a:r>
            <a:r>
              <a:rPr lang="es-CL" sz="1600" dirty="0"/>
              <a:t>millones, que equivalen a </a:t>
            </a:r>
            <a:r>
              <a:rPr lang="es-CL" sz="1600" dirty="0" smtClean="0"/>
              <a:t>47%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57% ($143.395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92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337474"/>
              </p:ext>
            </p:extLst>
          </p:nvPr>
        </p:nvGraphicFramePr>
        <p:xfrm>
          <a:off x="414336" y="1814289"/>
          <a:ext cx="8201488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0" name="Hoja de cálculo" r:id="rId4" imgW="7743757" imgH="3991065" progId="Excel.Sheet.8">
                  <p:embed/>
                </p:oleObj>
              </mc:Choice>
              <mc:Fallback>
                <p:oleObj name="Hoja de cálculo" r:id="rId4" imgW="7743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14289"/>
                        <a:ext cx="8201488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993805"/>
              </p:ext>
            </p:extLst>
          </p:nvPr>
        </p:nvGraphicFramePr>
        <p:xfrm>
          <a:off x="427160" y="1850107"/>
          <a:ext cx="8163151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4" name="Hoja de cálculo" r:id="rId4" imgW="7743757" imgH="3667035" progId="Excel.Sheet.8">
                  <p:embed/>
                </p:oleObj>
              </mc:Choice>
              <mc:Fallback>
                <p:oleObj name="Hoja de cálculo" r:id="rId4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160" y="1850107"/>
                        <a:ext cx="8163151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687314"/>
              </p:ext>
            </p:extLst>
          </p:nvPr>
        </p:nvGraphicFramePr>
        <p:xfrm>
          <a:off x="414337" y="1778099"/>
          <a:ext cx="8210797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7" name="Hoja de cálculo" r:id="rId4" imgW="7743757" imgH="3667035" progId="Excel.Sheet.8">
                  <p:embed/>
                </p:oleObj>
              </mc:Choice>
              <mc:Fallback>
                <p:oleObj name="Hoja de cálculo" r:id="rId4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78099"/>
                        <a:ext cx="8210797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363909"/>
              </p:ext>
            </p:extLst>
          </p:nvPr>
        </p:nvGraphicFramePr>
        <p:xfrm>
          <a:off x="414336" y="1841723"/>
          <a:ext cx="8210799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1" name="Hoja de cálculo" r:id="rId4" imgW="7743757" imgH="3819615" progId="Excel.Sheet.8">
                  <p:embed/>
                </p:oleObj>
              </mc:Choice>
              <mc:Fallback>
                <p:oleObj name="Hoja de cálculo" r:id="rId4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1723"/>
                        <a:ext cx="8210799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66992"/>
              </p:ext>
            </p:extLst>
          </p:nvPr>
        </p:nvGraphicFramePr>
        <p:xfrm>
          <a:off x="414337" y="1731834"/>
          <a:ext cx="8210798" cy="4505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6" name="Hoja de cálculo" r:id="rId4" imgW="7915343" imgH="4905465" progId="Excel.Sheet.8">
                  <p:embed/>
                </p:oleObj>
              </mc:Choice>
              <mc:Fallback>
                <p:oleObj name="Hoja de cálculo" r:id="rId4" imgW="7915343" imgH="49054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31834"/>
                        <a:ext cx="8210798" cy="4505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566987"/>
              </p:ext>
            </p:extLst>
          </p:nvPr>
        </p:nvGraphicFramePr>
        <p:xfrm>
          <a:off x="414336" y="1903065"/>
          <a:ext cx="820148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3" name="Hoja de cálculo" r:id="rId4" imgW="7905885" imgH="3686175" progId="Excel.Sheet.8">
                  <p:embed/>
                </p:oleObj>
              </mc:Choice>
              <mc:Fallback>
                <p:oleObj name="Hoja de cálculo" r:id="rId4" imgW="79058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903065"/>
                        <a:ext cx="820148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355881"/>
              </p:ext>
            </p:extLst>
          </p:nvPr>
        </p:nvGraphicFramePr>
        <p:xfrm>
          <a:off x="414336" y="1844824"/>
          <a:ext cx="8210799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7" name="Hoja de cálculo" r:id="rId4" imgW="7905885" imgH="3819615" progId="Excel.Sheet.8">
                  <p:embed/>
                </p:oleObj>
              </mc:Choice>
              <mc:Fallback>
                <p:oleObj name="Hoja de cálculo" r:id="rId4" imgW="7905885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799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08009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79785"/>
              </p:ext>
            </p:extLst>
          </p:nvPr>
        </p:nvGraphicFramePr>
        <p:xfrm>
          <a:off x="539552" y="1772816"/>
          <a:ext cx="8085583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1" name="Hoja de cálculo" r:id="rId4" imgW="7905885" imgH="3228975" progId="Excel.Sheet.8">
                  <p:embed/>
                </p:oleObj>
              </mc:Choice>
              <mc:Fallback>
                <p:oleObj name="Hoja de cálculo" r:id="rId4" imgW="7905885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085583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$2.307 millones, no presentó ejecución al mes de Mayo, así como tampoco el Fondo Nacional de Investigación y Desarrollo en Salud, con recursos disponible por $535 millones. El Programa Nacional de Alimentación Complementaria ejecutó en un </a:t>
            </a:r>
            <a:r>
              <a:rPr lang="es-CL" sz="1600" dirty="0" smtClean="0"/>
              <a:t>23%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42%, </a:t>
            </a:r>
            <a:r>
              <a:rPr lang="es-CL" sz="1600" dirty="0"/>
              <a:t>y el Programa de Alimentación Complementaria para el Adulto Mayor, presentó  un </a:t>
            </a:r>
            <a:r>
              <a:rPr lang="es-CL" sz="1600" dirty="0" smtClean="0"/>
              <a:t>26% </a:t>
            </a:r>
            <a:r>
              <a:rPr lang="es-CL" sz="1600" dirty="0"/>
              <a:t>de gasto a </a:t>
            </a:r>
            <a:r>
              <a:rPr lang="es-CL" sz="1600" dirty="0" smtClean="0"/>
              <a:t>mayo.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se </a:t>
            </a:r>
            <a:r>
              <a:rPr lang="es-CL" sz="1600" dirty="0"/>
              <a:t>observó la inclusión de </a:t>
            </a:r>
            <a:r>
              <a:rPr lang="es-CL" sz="1600" dirty="0" smtClean="0"/>
              <a:t>$7.088 </a:t>
            </a:r>
            <a:r>
              <a:rPr lang="es-CL" sz="1600" dirty="0"/>
              <a:t>millones para proyectos de inversión, específicamente para la construcción de la “Red Nacional de Laboratorios Ambientales</a:t>
            </a:r>
            <a:r>
              <a:rPr lang="es-CL" sz="1600" dirty="0" smtClean="0"/>
              <a:t>”. La ejecución a Mayo fue de un 9%.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el Programa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53%, </a:t>
            </a:r>
            <a:r>
              <a:rPr lang="es-CL" sz="1600" dirty="0"/>
              <a:t>gastando un total de </a:t>
            </a:r>
            <a:r>
              <a:rPr lang="es-CL" sz="1600" dirty="0" smtClean="0"/>
              <a:t>$74.040 </a:t>
            </a:r>
            <a:r>
              <a:rPr lang="es-CL" sz="1600" dirty="0"/>
              <a:t>millones. Este total se explica principalmente por los </a:t>
            </a:r>
            <a:r>
              <a:rPr lang="es-CL" sz="1600" dirty="0" smtClean="0"/>
              <a:t>$52.400 </a:t>
            </a:r>
            <a:r>
              <a:rPr lang="es-CL" sz="1600" dirty="0"/>
              <a:t>millones desembolsados en el Subtítulo 33.01.004 Subsidio Fijo a la Construcción, que corresponde a uno de los pagos establecidos en el contrato de concesiones, que contempla el Primer Programa de Concesiones de Infraestructura Hospitalaria, </a:t>
            </a:r>
            <a:r>
              <a:rPr lang="es-CL" sz="1600" dirty="0" smtClean="0"/>
              <a:t>Hospital </a:t>
            </a:r>
            <a:r>
              <a:rPr lang="es-CL" sz="1600" dirty="0"/>
              <a:t>de Maipú, </a:t>
            </a:r>
            <a:r>
              <a:rPr lang="es-CL" sz="1600" dirty="0" smtClean="0"/>
              <a:t>y </a:t>
            </a:r>
            <a:r>
              <a:rPr lang="es-CL" sz="1600" dirty="0"/>
              <a:t>Hospital de La </a:t>
            </a:r>
            <a:r>
              <a:rPr lang="es-CL" sz="1600" dirty="0" smtClean="0"/>
              <a:t>Florida.</a:t>
            </a:r>
          </a:p>
          <a:p>
            <a:pPr algn="just"/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35%, </a:t>
            </a:r>
            <a:r>
              <a:rPr lang="es-CL" sz="1600" dirty="0"/>
              <a:t>con un gasto total de </a:t>
            </a:r>
            <a:r>
              <a:rPr lang="es-CL" sz="1600" smtClean="0"/>
              <a:t>$5.184 </a:t>
            </a:r>
            <a:r>
              <a:rPr lang="es-CL" sz="1600" dirty="0"/>
              <a:t>millones. Los programas “</a:t>
            </a:r>
            <a:r>
              <a:rPr lang="es-CL" sz="1600" b="1" dirty="0"/>
              <a:t>Programa Campaña de Invierno” y “Atención Primaria, Ley N° 20.645 Trato Usuario”</a:t>
            </a:r>
            <a:r>
              <a:rPr lang="es-CL" sz="1600" dirty="0"/>
              <a:t> muestran cero ejecución en este  trimestre.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34332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4225"/>
            <a:ext cx="4105488" cy="24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54224"/>
            <a:ext cx="4105488" cy="24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30569"/>
              </p:ext>
            </p:extLst>
          </p:nvPr>
        </p:nvGraphicFramePr>
        <p:xfrm>
          <a:off x="378499" y="1844824"/>
          <a:ext cx="8229600" cy="279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Hoja de cálculo" r:id="rId4" imgW="7105785" imgH="2648040" progId="Excel.Sheet.8">
                  <p:embed/>
                </p:oleObj>
              </mc:Choice>
              <mc:Fallback>
                <p:oleObj name="Hoja de cálculo" r:id="rId4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1844824"/>
                        <a:ext cx="8229600" cy="2791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Mayo  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298954"/>
              </p:ext>
            </p:extLst>
          </p:nvPr>
        </p:nvGraphicFramePr>
        <p:xfrm>
          <a:off x="428625" y="1772816"/>
          <a:ext cx="82867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" name="Hoja de cálculo" r:id="rId5" imgW="8286885" imgH="2524035" progId="Excel.Sheet.8">
                  <p:embed/>
                </p:oleObj>
              </mc:Choice>
              <mc:Fallback>
                <p:oleObj name="Hoja de cálculo" r:id="rId5" imgW="82868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625" y="1772816"/>
                        <a:ext cx="82867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Mayo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949206"/>
              </p:ext>
            </p:extLst>
          </p:nvPr>
        </p:nvGraphicFramePr>
        <p:xfrm>
          <a:off x="446856" y="1700808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5" name="Hoja de cálculo" r:id="rId5" imgW="6877185" imgH="2924085" progId="Excel.Sheet.8">
                  <p:embed/>
                </p:oleObj>
              </mc:Choice>
              <mc:Fallback>
                <p:oleObj name="Hoja de cálculo" r:id="rId5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856" y="1700808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Mayo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93608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996911"/>
              </p:ext>
            </p:extLst>
          </p:nvPr>
        </p:nvGraphicFramePr>
        <p:xfrm>
          <a:off x="414337" y="1844824"/>
          <a:ext cx="82296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7" name="Hoja de cálculo" r:id="rId5" imgW="6877185" imgH="2905215" progId="Excel.Sheet.8">
                  <p:embed/>
                </p:oleObj>
              </mc:Choice>
              <mc:Fallback>
                <p:oleObj name="Hoja de cálculo" r:id="rId5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7" y="1844824"/>
                        <a:ext cx="82296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1246</Words>
  <Application>Microsoft Office PowerPoint</Application>
  <PresentationFormat>Presentación en pantalla (4:3)</PresentationFormat>
  <Paragraphs>123</Paragraphs>
  <Slides>27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42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</vt:lpstr>
      <vt:lpstr>EJECUCIÓN PRESUPUESTARIA ACUMULADA DE GASTOS AL MES DE Mayo DE 2018 PARTIDA 16: MINISTERIO DE SALUD</vt:lpstr>
      <vt:lpstr>Ejecución Presupuestaria de Gastos Acumulada al Mes de Mayo de 2018  Ministerio de Salud</vt:lpstr>
      <vt:lpstr>Ejecución Presupuestaria de Gastos Acumulada al Mes de Mayo de 2018  Ministerio de Salud</vt:lpstr>
      <vt:lpstr>Ejecución Presupuestaria de Gastos Acumulada al Mes de Mayo de 2018  Ministerio de Salud</vt:lpstr>
      <vt:lpstr>Ejecución Presupuestaria de Gastos Acumulada al Mes de Mayo de 2018  Ministerio de Salud</vt:lpstr>
      <vt:lpstr>Ejecución Presupuestaria de Gastos Acumulada al Mes de Mayo de 2018  Partida 16 Ministerio de Salud</vt:lpstr>
      <vt:lpstr>Ejecución Presupuestaria de Gastos Acumulada al Mes de Mayo  de 2018  Partida 16 Resumen por Capítulos</vt:lpstr>
      <vt:lpstr>Ejecución Presupuestaria de Gastos Acumulada al Mes de Mayo de 2018  Partida 16 Resumen por Capítulos Regionalizados</vt:lpstr>
      <vt:lpstr>Ejecución Presupuestaria de Gastos Acumulada al Mes de Mayo de 2018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171</cp:revision>
  <cp:lastPrinted>2016-09-09T18:41:06Z</cp:lastPrinted>
  <dcterms:created xsi:type="dcterms:W3CDTF">2016-06-23T13:38:47Z</dcterms:created>
  <dcterms:modified xsi:type="dcterms:W3CDTF">2018-08-01T20:17:52Z</dcterms:modified>
</cp:coreProperties>
</file>