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32"/>
  </p:notesMasterIdLst>
  <p:handoutMasterIdLst>
    <p:handoutMasterId r:id="rId33"/>
  </p:handoutMasterIdLst>
  <p:sldIdLst>
    <p:sldId id="256" r:id="rId10"/>
    <p:sldId id="298" r:id="rId11"/>
    <p:sldId id="299" r:id="rId12"/>
    <p:sldId id="315" r:id="rId13"/>
    <p:sldId id="264" r:id="rId14"/>
    <p:sldId id="263" r:id="rId15"/>
    <p:sldId id="265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1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27-07-2018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27-07-2018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27-07-2018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27-07-2018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27-07-2018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27-07-2018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27-07-2018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27-07-2018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27-07-2018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27-07-2018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27-07-2018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27-07-2018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27-07-2018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27-07-2018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27-07-2018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27-07-2018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27-07-2018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6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7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6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37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09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59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9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27-07-2018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17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76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04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1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2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98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8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89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60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8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27-07-2018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68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83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87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95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21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7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9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4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5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0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27-07-2018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77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30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8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85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038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88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4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3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2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3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27-07-2018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465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262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942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268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833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12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005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7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3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7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27-07-2018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40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53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633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50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09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50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35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097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3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27-07-2018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3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433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263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078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697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035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01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061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407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2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27-07-2018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0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8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888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43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788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104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988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948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497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0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27-07-2018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27-07-2018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024487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693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48436639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1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3519245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35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2403228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53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7525461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330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2028122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28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27-07-2018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615432390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961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6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7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8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9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10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1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5.emf"/><Relationship Id="rId4" Type="http://schemas.openxmlformats.org/officeDocument/2006/relationships/oleObject" Target="../embeddings/Hoja_de_c_lculo_de_Microsoft_Excel_97-200312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6.emf"/><Relationship Id="rId4" Type="http://schemas.openxmlformats.org/officeDocument/2006/relationships/oleObject" Target="../embeddings/Hoja_de_c_lculo_de_Microsoft_Excel_97-200313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7.emf"/><Relationship Id="rId4" Type="http://schemas.openxmlformats.org/officeDocument/2006/relationships/oleObject" Target="../embeddings/Hoja_de_c_lculo_de_Microsoft_Excel_97-200314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8.emf"/><Relationship Id="rId4" Type="http://schemas.openxmlformats.org/officeDocument/2006/relationships/oleObject" Target="../embeddings/Hoja_de_c_lculo_de_Microsoft_Excel_97-200315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9.emf"/><Relationship Id="rId4" Type="http://schemas.openxmlformats.org/officeDocument/2006/relationships/oleObject" Target="../embeddings/Hoja_de_c_lculo_de_Microsoft_Excel_97-200316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20.emf"/><Relationship Id="rId4" Type="http://schemas.openxmlformats.org/officeDocument/2006/relationships/oleObject" Target="../embeddings/Hoja_de_c_lculo_de_Microsoft_Excel_97-200317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1.emf"/><Relationship Id="rId4" Type="http://schemas.openxmlformats.org/officeDocument/2006/relationships/oleObject" Target="../embeddings/Hoja_de_c_lculo_de_Microsoft_Excel_97-200318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.emf"/><Relationship Id="rId4" Type="http://schemas.openxmlformats.org/officeDocument/2006/relationships/oleObject" Target="../embeddings/Hoja_de_c_lculo_de_Microsoft_Excel_97-2003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3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4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5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Mayo 2018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15: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Del TRABAJO Y SEGURIDAD SOCIAL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julio de 2018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0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2135" y="529612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Mayo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03,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Subsecretaría de Previsión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918843"/>
              </p:ext>
            </p:extLst>
          </p:nvPr>
        </p:nvGraphicFramePr>
        <p:xfrm>
          <a:off x="414336" y="1847825"/>
          <a:ext cx="8201488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8" name="Hoja de cálculo" r:id="rId4" imgW="8039100" imgH="3381285" progId="Excel.Sheet.8">
                  <p:embed/>
                </p:oleObj>
              </mc:Choice>
              <mc:Fallback>
                <p:oleObj name="Hoja de cálculo" r:id="rId4" imgW="8039100" imgH="33812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47825"/>
                        <a:ext cx="8201488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0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572817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Mayo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04,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Dirección de Crédito Prendario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749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452823"/>
              </p:ext>
            </p:extLst>
          </p:nvPr>
        </p:nvGraphicFramePr>
        <p:xfrm>
          <a:off x="414336" y="1831057"/>
          <a:ext cx="8201488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2" name="Hoja de cálculo" r:id="rId4" imgW="7819957" imgH="3686175" progId="Excel.Sheet.8">
                  <p:embed/>
                </p:oleObj>
              </mc:Choice>
              <mc:Fallback>
                <p:oleObj name="Hoja de cálculo" r:id="rId4" imgW="7819957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31057"/>
                        <a:ext cx="8201488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7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7956" y="645333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Mayo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05,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Servicio Nacional de Capacitación y Empleo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098493"/>
              </p:ext>
            </p:extLst>
          </p:nvPr>
        </p:nvGraphicFramePr>
        <p:xfrm>
          <a:off x="414335" y="1726751"/>
          <a:ext cx="8210799" cy="4654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6" name="Hoja de cálculo" r:id="rId4" imgW="8496300" imgH="5038635" progId="Excel.Sheet.8">
                  <p:embed/>
                </p:oleObj>
              </mc:Choice>
              <mc:Fallback>
                <p:oleObj name="Hoja de cálculo" r:id="rId4" imgW="8496300" imgH="50386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5" y="1726751"/>
                        <a:ext cx="8210799" cy="4654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4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08821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06,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Seguridad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071413"/>
              </p:ext>
            </p:extLst>
          </p:nvPr>
        </p:nvGraphicFramePr>
        <p:xfrm>
          <a:off x="414335" y="1844824"/>
          <a:ext cx="8210799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0" name="Hoja de cálculo" r:id="rId4" imgW="7848600" imgH="4095660" progId="Excel.Sheet.8">
                  <p:embed/>
                </p:oleObj>
              </mc:Choice>
              <mc:Fallback>
                <p:oleObj name="Hoja de cálculo" r:id="rId4" imgW="7848600" imgH="40956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5" y="1844824"/>
                        <a:ext cx="8210799" cy="409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8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6160219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07,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Pensiones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2698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279013"/>
              </p:ext>
            </p:extLst>
          </p:nvPr>
        </p:nvGraphicFramePr>
        <p:xfrm>
          <a:off x="414336" y="1725513"/>
          <a:ext cx="8229600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4" name="Hoja de cálculo" r:id="rId4" imgW="7819957" imgH="4295685" progId="Excel.Sheet.8">
                  <p:embed/>
                </p:oleObj>
              </mc:Choice>
              <mc:Fallback>
                <p:oleObj name="Hoja de cálculo" r:id="rId4" imgW="7819957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25513"/>
                        <a:ext cx="8229600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1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160219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Previsión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292538"/>
              </p:ext>
            </p:extLst>
          </p:nvPr>
        </p:nvGraphicFramePr>
        <p:xfrm>
          <a:off x="414336" y="1856470"/>
          <a:ext cx="8201488" cy="4236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3" name="Hoja de cálculo" r:id="rId4" imgW="9724957" imgH="4448265" progId="Excel.Sheet.8">
                  <p:embed/>
                </p:oleObj>
              </mc:Choice>
              <mc:Fallback>
                <p:oleObj name="Hoja de cálculo" r:id="rId4" imgW="97249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56470"/>
                        <a:ext cx="8201488" cy="4236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0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08821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Previsión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6078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584527"/>
              </p:ext>
            </p:extLst>
          </p:nvPr>
        </p:nvGraphicFramePr>
        <p:xfrm>
          <a:off x="414335" y="1816127"/>
          <a:ext cx="8210799" cy="4277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8" name="Hoja de cálculo" r:id="rId4" imgW="9724957" imgH="4581435" progId="Excel.Sheet.8">
                  <p:embed/>
                </p:oleObj>
              </mc:Choice>
              <mc:Fallback>
                <p:oleObj name="Hoja de cálculo" r:id="rId4" imgW="9724957" imgH="45814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5" y="1816127"/>
                        <a:ext cx="8210799" cy="4277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2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Seguridad Laboral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3219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667" y="6376243"/>
            <a:ext cx="828975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742423"/>
              </p:ext>
            </p:extLst>
          </p:nvPr>
        </p:nvGraphicFramePr>
        <p:xfrm>
          <a:off x="414336" y="1868585"/>
          <a:ext cx="8201487" cy="4440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6" name="Hoja de cálculo" r:id="rId4" imgW="7801043" imgH="5219790" progId="Excel.Sheet.8">
                  <p:embed/>
                </p:oleObj>
              </mc:Choice>
              <mc:Fallback>
                <p:oleObj name="Hoja de cálculo" r:id="rId4" imgW="7801043" imgH="52197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68585"/>
                        <a:ext cx="8201487" cy="4440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0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250" y="6232227"/>
            <a:ext cx="822087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Caja de Previsión de la Defensa Nacional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090" y="13898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6369"/>
              </p:ext>
            </p:extLst>
          </p:nvPr>
        </p:nvGraphicFramePr>
        <p:xfrm>
          <a:off x="375090" y="1845156"/>
          <a:ext cx="8250045" cy="4248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8" name="Hoja de cálculo" r:id="rId4" imgW="8886757" imgH="3533865" progId="Excel.Sheet.8">
                  <p:embed/>
                </p:oleObj>
              </mc:Choice>
              <mc:Fallback>
                <p:oleObj name="Hoja de cálculo" r:id="rId4" imgW="8886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5090" y="1845156"/>
                        <a:ext cx="8250045" cy="4248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9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112" y="572817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Caja de Previsión de la Defensa Nacional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43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40837"/>
              </p:ext>
            </p:extLst>
          </p:nvPr>
        </p:nvGraphicFramePr>
        <p:xfrm>
          <a:off x="414336" y="1841723"/>
          <a:ext cx="8210799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3" name="Hoja de cálculo" r:id="rId4" imgW="8886757" imgH="3819615" progId="Excel.Sheet.8">
                  <p:embed/>
                </p:oleObj>
              </mc:Choice>
              <mc:Fallback>
                <p:oleObj name="Hoja de cálculo" r:id="rId4" imgW="8886757" imgH="3819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41723"/>
                        <a:ext cx="8210799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4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Mayo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</a:t>
            </a:r>
            <a:r>
              <a:rPr lang="es-CL" sz="1600" b="1" dirty="0" smtClean="0"/>
              <a:t>al mes de Mayo de 2018</a:t>
            </a:r>
            <a:r>
              <a:rPr lang="es-CL" sz="1600" dirty="0" smtClean="0"/>
              <a:t> </a:t>
            </a:r>
            <a:r>
              <a:rPr lang="es-CL" sz="1600" dirty="0"/>
              <a:t>de la Partida </a:t>
            </a:r>
            <a:r>
              <a:rPr lang="es-CL" sz="1600" dirty="0" smtClean="0"/>
              <a:t>15 </a:t>
            </a:r>
            <a:r>
              <a:rPr lang="es-CL" sz="1600" dirty="0"/>
              <a:t>Ministerio </a:t>
            </a:r>
            <a:r>
              <a:rPr lang="es-CL" sz="1600" dirty="0" smtClean="0"/>
              <a:t>del Trabajo y Previsión Social, ejecutó $3.184.37 </a:t>
            </a:r>
            <a:r>
              <a:rPr lang="es-CL" sz="1600" dirty="0"/>
              <a:t>millones, equivalentes a un </a:t>
            </a:r>
            <a:r>
              <a:rPr lang="es-CL" sz="1600" dirty="0" smtClean="0"/>
              <a:t>41% </a:t>
            </a:r>
            <a:r>
              <a:rPr lang="es-CL" sz="1600" dirty="0"/>
              <a:t>del Presupuesto </a:t>
            </a:r>
            <a:r>
              <a:rPr lang="es-CL" sz="1600" dirty="0" smtClean="0"/>
              <a:t>Vigente.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comparación con el mes de Mayo de 2016, la ejecución presupuestaria no presenta diferencias significativas.</a:t>
            </a:r>
            <a:endParaRPr lang="es-CL" sz="16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En el </a:t>
            </a:r>
            <a:r>
              <a:rPr lang="es-CL" sz="1600" b="1" dirty="0" smtClean="0">
                <a:latin typeface="+mn-lt"/>
              </a:rPr>
              <a:t>Servicio de la Deuda, </a:t>
            </a:r>
            <a:r>
              <a:rPr lang="es-CL" sz="1600" dirty="0" smtClean="0"/>
              <a:t>con un aumento de recursos de $2.847 millones, dispuso </a:t>
            </a:r>
            <a:r>
              <a:rPr lang="es-CL" sz="1600" dirty="0"/>
              <a:t>de un gasto de </a:t>
            </a:r>
            <a:r>
              <a:rPr lang="es-CL" sz="1600" dirty="0" smtClean="0"/>
              <a:t>$6.060 </a:t>
            </a:r>
            <a:r>
              <a:rPr lang="es-CL" sz="1600" dirty="0"/>
              <a:t>millones, que equivalen a una ejecución presupuestaria de un </a:t>
            </a:r>
            <a:r>
              <a:rPr lang="es-CL" sz="1600" dirty="0" smtClean="0"/>
              <a:t>131%, </a:t>
            </a:r>
            <a:r>
              <a:rPr lang="es-CL" sz="1600" dirty="0"/>
              <a:t>que principalmente se destinaron a la deuda </a:t>
            </a:r>
            <a:r>
              <a:rPr lang="es-CL" sz="1600" dirty="0" smtClean="0"/>
              <a:t>flotante.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Pilar Solidario de la Reforma Previsional</a:t>
            </a:r>
            <a:r>
              <a:rPr lang="es-CL" sz="1600" dirty="0"/>
              <a:t>, la PBS de Vejez presentó una ejecución </a:t>
            </a:r>
            <a:r>
              <a:rPr lang="es-CL" sz="1600" dirty="0" smtClean="0"/>
              <a:t>de </a:t>
            </a:r>
            <a:r>
              <a:rPr lang="es-CL" sz="1600" dirty="0"/>
              <a:t>un </a:t>
            </a:r>
            <a:r>
              <a:rPr lang="es-CL" sz="1600" dirty="0" smtClean="0"/>
              <a:t>46%, </a:t>
            </a:r>
            <a:r>
              <a:rPr lang="es-CL" sz="1600" dirty="0"/>
              <a:t>con un total de recursos desembolsados de </a:t>
            </a:r>
            <a:r>
              <a:rPr lang="es-CL" sz="1600" dirty="0" smtClean="0"/>
              <a:t>$235.836 </a:t>
            </a:r>
            <a:r>
              <a:rPr lang="es-CL" sz="1600" dirty="0"/>
              <a:t>millones, y la PBS de Invalidez alcanzó un gasto de </a:t>
            </a:r>
            <a:r>
              <a:rPr lang="es-CL" sz="1600" dirty="0" smtClean="0"/>
              <a:t>$97.062 </a:t>
            </a:r>
            <a:r>
              <a:rPr lang="es-CL" sz="1600" dirty="0"/>
              <a:t>millones </a:t>
            </a:r>
            <a:r>
              <a:rPr lang="es-CL" sz="1600" dirty="0" smtClean="0"/>
              <a:t>(41% </a:t>
            </a:r>
            <a:r>
              <a:rPr lang="es-CL" sz="1600" dirty="0"/>
              <a:t>de ejecución</a:t>
            </a:r>
            <a:r>
              <a:rPr lang="es-CL" sz="1600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 smtClean="0"/>
              <a:t>Programas </a:t>
            </a:r>
            <a:r>
              <a:rPr lang="es-CL" sz="1600" b="1" dirty="0"/>
              <a:t>de Empleo</a:t>
            </a:r>
            <a:r>
              <a:rPr lang="es-CL" sz="1600" dirty="0"/>
              <a:t>: el PROEMPLEO, con recursos adicionales por </a:t>
            </a:r>
            <a:r>
              <a:rPr lang="es-CL" sz="1600" dirty="0" smtClean="0"/>
              <a:t>$36.625 </a:t>
            </a:r>
            <a:r>
              <a:rPr lang="es-CL" sz="1600" dirty="0"/>
              <a:t>millones, destinados </a:t>
            </a:r>
            <a:r>
              <a:rPr lang="es-CL" sz="1600" dirty="0" smtClean="0"/>
              <a:t>en gran parte, al </a:t>
            </a:r>
            <a:r>
              <a:rPr lang="es-CL" sz="1600" dirty="0"/>
              <a:t>Programa de Inversión en la Comunidad, alcanzó un </a:t>
            </a:r>
            <a:r>
              <a:rPr lang="es-CL" sz="1600" dirty="0" smtClean="0"/>
              <a:t>65% </a:t>
            </a:r>
            <a:r>
              <a:rPr lang="es-CL" sz="1600" dirty="0"/>
              <a:t>de ejecución presupuestaria sobre los recursos vigentes al mes de </a:t>
            </a:r>
            <a:r>
              <a:rPr lang="es-CL" sz="1600" dirty="0" smtClean="0"/>
              <a:t>mayo (con </a:t>
            </a:r>
            <a:r>
              <a:rPr lang="es-CL" sz="1600" dirty="0"/>
              <a:t>un gasto de </a:t>
            </a:r>
            <a:r>
              <a:rPr lang="es-CL" sz="1600" dirty="0" smtClean="0"/>
              <a:t>$33.927 </a:t>
            </a:r>
            <a:r>
              <a:rPr lang="es-CL" sz="1600" dirty="0"/>
              <a:t>millones); el Subsidio al Empleo (Ley N° 20.338) presentó un gasto total de </a:t>
            </a:r>
            <a:r>
              <a:rPr lang="es-CL" sz="1600" dirty="0" smtClean="0"/>
              <a:t>$7.483 </a:t>
            </a:r>
            <a:r>
              <a:rPr lang="es-CL" sz="1600" dirty="0"/>
              <a:t>millones, que significó un avance presupuestario de un </a:t>
            </a:r>
            <a:r>
              <a:rPr lang="es-CL" sz="1600" dirty="0" smtClean="0"/>
              <a:t>10%; </a:t>
            </a:r>
            <a:r>
              <a:rPr lang="es-CL" sz="1600" dirty="0"/>
              <a:t>y el Subsidio al Empleo de la Mujer (Ley N° 20.595) alcanzó un gasto total de </a:t>
            </a:r>
            <a:r>
              <a:rPr lang="es-CL" sz="1600" dirty="0" smtClean="0"/>
              <a:t>$10.176 </a:t>
            </a:r>
            <a:r>
              <a:rPr lang="es-CL" sz="1600" dirty="0"/>
              <a:t>millones, que se traduce en una ejecución de un </a:t>
            </a:r>
            <a:r>
              <a:rPr lang="es-CL" sz="1600" dirty="0" smtClean="0"/>
              <a:t>13%.</a:t>
            </a:r>
            <a:endParaRPr lang="es-CL" sz="1600" dirty="0"/>
          </a:p>
          <a:p>
            <a:pPr algn="just"/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97152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Fondo de Medicina Curativa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7530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092360"/>
              </p:ext>
            </p:extLst>
          </p:nvPr>
        </p:nvGraphicFramePr>
        <p:xfrm>
          <a:off x="414336" y="1844824"/>
          <a:ext cx="8201488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4" name="Hoja de cálculo" r:id="rId4" imgW="7734300" imgH="2924085" progId="Excel.Sheet.8">
                  <p:embed/>
                </p:oleObj>
              </mc:Choice>
              <mc:Fallback>
                <p:oleObj name="Hoja de cálculo" r:id="rId4" imgW="7734300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44824"/>
                        <a:ext cx="8201488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8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304235"/>
            <a:ext cx="830846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Previsión de Carabineros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880452"/>
              </p:ext>
            </p:extLst>
          </p:nvPr>
        </p:nvGraphicFramePr>
        <p:xfrm>
          <a:off x="414336" y="1708745"/>
          <a:ext cx="8201487" cy="4528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8" name="Hoja de cálculo" r:id="rId4" imgW="7724843" imgH="4600575" progId="Excel.Sheet.8">
                  <p:embed/>
                </p:oleObj>
              </mc:Choice>
              <mc:Fallback>
                <p:oleObj name="Hoja de cálculo" r:id="rId4" imgW="7724843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08745"/>
                        <a:ext cx="8201487" cy="4528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3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Previsión de Carabineros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8457" y="1340768"/>
            <a:ext cx="8229600" cy="3353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0662" y="6376243"/>
            <a:ext cx="8317867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177788"/>
              </p:ext>
            </p:extLst>
          </p:nvPr>
        </p:nvGraphicFramePr>
        <p:xfrm>
          <a:off x="414337" y="1824955"/>
          <a:ext cx="8173720" cy="4412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1" name="Hoja de cálculo" r:id="rId4" imgW="7724843" imgH="4124235" progId="Excel.Sheet.8">
                  <p:embed/>
                </p:oleObj>
              </mc:Choice>
              <mc:Fallback>
                <p:oleObj name="Hoja de cálculo" r:id="rId4" imgW="7724843" imgH="41242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824955"/>
                        <a:ext cx="8173720" cy="4412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6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Mayo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245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Previsión Social</a:t>
            </a:r>
            <a:r>
              <a:rPr lang="es-CL" sz="1600" dirty="0"/>
              <a:t>, el </a:t>
            </a:r>
            <a:r>
              <a:rPr lang="es-CL" sz="1600" b="1" dirty="0"/>
              <a:t>Fondo para la Educación Previsional</a:t>
            </a:r>
            <a:r>
              <a:rPr lang="es-CL" sz="1600" dirty="0"/>
              <a:t>, </a:t>
            </a:r>
            <a:r>
              <a:rPr lang="es-CL" sz="1600" dirty="0" smtClean="0"/>
              <a:t>tanto en las transferencias al sector </a:t>
            </a:r>
            <a:r>
              <a:rPr lang="es-CL" sz="1600" dirty="0"/>
              <a:t>privado </a:t>
            </a:r>
            <a:r>
              <a:rPr lang="es-CL" sz="1600" dirty="0" smtClean="0"/>
              <a:t>como a </a:t>
            </a:r>
            <a:r>
              <a:rPr lang="es-CL" sz="1600" dirty="0"/>
              <a:t>otras entidades públicas </a:t>
            </a:r>
            <a:r>
              <a:rPr lang="es-CL" sz="1600" dirty="0" smtClean="0"/>
              <a:t>no presentó ejecución.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el </a:t>
            </a:r>
            <a:r>
              <a:rPr lang="es-CL" sz="1600" b="1" dirty="0"/>
              <a:t>Programa Más Capaz</a:t>
            </a:r>
            <a:r>
              <a:rPr lang="es-CL" sz="1600" dirty="0"/>
              <a:t> desembolsó recursos por </a:t>
            </a:r>
            <a:r>
              <a:rPr lang="es-CL" sz="1600" dirty="0" smtClean="0"/>
              <a:t>$12.445 </a:t>
            </a:r>
            <a:r>
              <a:rPr lang="es-CL" sz="1600" dirty="0"/>
              <a:t>millones </a:t>
            </a:r>
            <a:r>
              <a:rPr lang="es-CL" sz="1600" dirty="0" smtClean="0"/>
              <a:t>(36% </a:t>
            </a:r>
            <a:r>
              <a:rPr lang="es-CL" sz="1600" dirty="0"/>
              <a:t>de ejecución presupuestaria</a:t>
            </a:r>
            <a:r>
              <a:rPr lang="es-CL" sz="1600" dirty="0" smtClean="0"/>
              <a:t>). 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del Trabajo</a:t>
            </a:r>
            <a:r>
              <a:rPr lang="es-CL" sz="1600" dirty="0"/>
              <a:t>, los </a:t>
            </a:r>
            <a:r>
              <a:rPr lang="es-CL" sz="1600" dirty="0" smtClean="0"/>
              <a:t>programas </a:t>
            </a:r>
            <a:r>
              <a:rPr lang="es-CL" sz="1600" b="1" dirty="0"/>
              <a:t>Diálogo Social</a:t>
            </a:r>
            <a:r>
              <a:rPr lang="es-CL" sz="1600" dirty="0"/>
              <a:t>, con recursos aprobados por </a:t>
            </a:r>
            <a:r>
              <a:rPr lang="es-CL" sz="1600" dirty="0" smtClean="0"/>
              <a:t>$417 </a:t>
            </a:r>
            <a:r>
              <a:rPr lang="es-CL" sz="1600" dirty="0"/>
              <a:t>millones, </a:t>
            </a:r>
            <a:r>
              <a:rPr lang="es-CL" sz="1600" dirty="0" smtClean="0"/>
              <a:t>presentó una ejecución presupuestaria de un 5%. </a:t>
            </a:r>
            <a:r>
              <a:rPr lang="es-CL" sz="1600" dirty="0"/>
              <a:t>El </a:t>
            </a:r>
            <a:r>
              <a:rPr lang="es-CL" sz="1600" b="1" dirty="0"/>
              <a:t>Fondo de Formación Sindical y Relaciones Laborales Colaborativas</a:t>
            </a:r>
            <a:r>
              <a:rPr lang="es-CL" sz="1600" dirty="0"/>
              <a:t>, con un presupuesto de </a:t>
            </a:r>
            <a:r>
              <a:rPr lang="es-CL" sz="1600" dirty="0" smtClean="0"/>
              <a:t>$1.049 </a:t>
            </a:r>
            <a:r>
              <a:rPr lang="es-CL" sz="1600" dirty="0"/>
              <a:t>millones, </a:t>
            </a:r>
            <a:r>
              <a:rPr lang="es-CL" sz="1600" dirty="0" smtClean="0"/>
              <a:t>no ejecutó recursos</a:t>
            </a:r>
            <a:r>
              <a:rPr lang="es-CL" sz="1600" dirty="0"/>
              <a:t>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Mayo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2017 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-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03425"/>
            <a:ext cx="3899808" cy="245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588" y="2003425"/>
            <a:ext cx="3877868" cy="245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5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Mayo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4653136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050371"/>
              </p:ext>
            </p:extLst>
          </p:nvPr>
        </p:nvGraphicFramePr>
        <p:xfrm>
          <a:off x="467544" y="1988840"/>
          <a:ext cx="8140555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8" name="Hoja de cálculo" r:id="rId4" imgW="7134157" imgH="2486025" progId="Excel.Sheet.8">
                  <p:embed/>
                </p:oleObj>
              </mc:Choice>
              <mc:Fallback>
                <p:oleObj name="Hoja de cálculo" r:id="rId4" imgW="7134157" imgH="24860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988840"/>
                        <a:ext cx="8140555" cy="248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Mayo de 2018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15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14458" y="519573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67500" y="136240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25668"/>
              </p:ext>
            </p:extLst>
          </p:nvPr>
        </p:nvGraphicFramePr>
        <p:xfrm>
          <a:off x="367501" y="1843088"/>
          <a:ext cx="8353092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2" name="Hoja de cálculo" r:id="rId5" imgW="8220143" imgH="3171825" progId="Excel.Sheet.8">
                  <p:embed/>
                </p:oleObj>
              </mc:Choice>
              <mc:Fallback>
                <p:oleObj name="Hoja de cálculo" r:id="rId5" imgW="8220143" imgH="31718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7501" y="1843088"/>
                        <a:ext cx="8353092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08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Mayo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Subsecretaría del Trabajo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6915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69321"/>
              </p:ext>
            </p:extLst>
          </p:nvPr>
        </p:nvGraphicFramePr>
        <p:xfrm>
          <a:off x="414337" y="1780753"/>
          <a:ext cx="8210798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7" name="Hoja de cálculo" r:id="rId4" imgW="7839143" imgH="4600575" progId="Excel.Sheet.8">
                  <p:embed/>
                </p:oleObj>
              </mc:Choice>
              <mc:Fallback>
                <p:oleObj name="Hoja de cálculo" r:id="rId4" imgW="7839143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780753"/>
                        <a:ext cx="8210798" cy="460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80017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Mayo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03: PROEMPLEO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979903"/>
              </p:ext>
            </p:extLst>
          </p:nvPr>
        </p:nvGraphicFramePr>
        <p:xfrm>
          <a:off x="414336" y="1822673"/>
          <a:ext cx="8210799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0" name="Hoja de cálculo" r:id="rId4" imgW="8124757" imgH="3838485" progId="Excel.Sheet.8">
                  <p:embed/>
                </p:oleObj>
              </mc:Choice>
              <mc:Fallback>
                <p:oleObj name="Hoja de cálculo" r:id="rId4" imgW="8124757" imgH="38384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22673"/>
                        <a:ext cx="8210799" cy="383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4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23222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Mayo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02,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Dirección del Trabajo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93110"/>
              </p:ext>
            </p:extLst>
          </p:nvPr>
        </p:nvGraphicFramePr>
        <p:xfrm>
          <a:off x="414336" y="1797521"/>
          <a:ext cx="8201488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4" name="Hoja de cálculo" r:id="rId4" imgW="7581900" imgH="4295685" progId="Excel.Sheet.8">
                  <p:embed/>
                </p:oleObj>
              </mc:Choice>
              <mc:Fallback>
                <p:oleObj name="Hoja de cálculo" r:id="rId4" imgW="7581900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97521"/>
                        <a:ext cx="8201488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1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3124</TotalTime>
  <Words>1013</Words>
  <Application>Microsoft Office PowerPoint</Application>
  <PresentationFormat>Presentación en pantalla (4:3)</PresentationFormat>
  <Paragraphs>98</Paragraphs>
  <Slides>22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9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33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Imagen de mapa de bits</vt:lpstr>
      <vt:lpstr>Hoja de cálculo</vt:lpstr>
      <vt:lpstr>EJECUCIÓN PRESUPUESTARIA DE GASTOS ACUMULADA AL MES DE Mayo 2018 PARTIDA 15: MINISTERIO Del TRABAJO Y SEGURIDAD SOCIAL</vt:lpstr>
      <vt:lpstr>Ejecución Presupuestaria de Gastos Acumulada al Mes de Mayo de 2018  Ministerio del Trabajo y Seguridad Social</vt:lpstr>
      <vt:lpstr>Ejecución Presupuestaria de Gastos Acumulada al Mes de Mayo de 2018  Ministerio del Trabajo y Seguridad Social</vt:lpstr>
      <vt:lpstr>Ejecución Presupuestaria de Gastos Acumulada al Mes de Mayo de 2018  Ministerio del Trabajo y Seguridad Social</vt:lpstr>
      <vt:lpstr>Ejecución Presupuestaria de Gastos Acumulada al Mes de Mayo de 2018  Partida 15 Ministerio del Trabajo y Seguridad Social</vt:lpstr>
      <vt:lpstr>Ejecución Presupuestaria de Gastos Acumulada al Mes de Mayo de 2018  Partida 15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183</cp:revision>
  <cp:lastPrinted>2017-05-09T14:38:34Z</cp:lastPrinted>
  <dcterms:created xsi:type="dcterms:W3CDTF">2016-06-23T13:38:47Z</dcterms:created>
  <dcterms:modified xsi:type="dcterms:W3CDTF">2018-07-27T14:31:58Z</dcterms:modified>
</cp:coreProperties>
</file>