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3" r:id="rId5"/>
    <p:sldId id="264" r:id="rId6"/>
    <p:sldId id="299" r:id="rId7"/>
    <p:sldId id="263" r:id="rId8"/>
    <p:sldId id="265" r:id="rId9"/>
    <p:sldId id="268" r:id="rId10"/>
    <p:sldId id="271" r:id="rId11"/>
    <p:sldId id="301" r:id="rId12"/>
    <p:sldId id="302" r:id="rId13"/>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02" y="6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01-08-2018</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01-08-2018</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01-08-2018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01-08-2018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01-08-2018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01-08-2018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01-08-2018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01-08-2018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01-08-2018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01-08-2018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01-08-2018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01-08-2018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01-08-2018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01-08-2018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01-08-2018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01-08-2018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2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01-08-2018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126663" y="97184"/>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963429207"/>
              </p:ext>
            </p:extLst>
          </p:nvPr>
        </p:nvGraphicFramePr>
        <p:xfrm>
          <a:off x="5436096" y="44624"/>
          <a:ext cx="565001" cy="417269"/>
        </p:xfrm>
        <a:graphic>
          <a:graphicData uri="http://schemas.openxmlformats.org/presentationml/2006/ole">
            <mc:AlternateContent xmlns:mc="http://schemas.openxmlformats.org/markup-compatibility/2006">
              <mc:Choice xmlns:v="urn:schemas-microsoft-com:vml" Requires="v">
                <p:oleObj spid="_x0000_s2253"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6096"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5940152" y="44624"/>
            <a:ext cx="3096344"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TÉCNICA DE APOYO PRESUPUESTARIO</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13.xml"/><Relationship Id="rId1" Type="http://schemas.openxmlformats.org/officeDocument/2006/relationships/vmlDrawing" Target="../drawings/vmlDrawing9.v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openxmlformats.org/officeDocument/2006/relationships/slideLayout" Target="../slideLayouts/slideLayout13.xml"/><Relationship Id="rId1" Type="http://schemas.openxmlformats.org/officeDocument/2006/relationships/vmlDrawing" Target="../drawings/vmlDrawing10.vml"/><Relationship Id="rId4" Type="http://schemas.openxmlformats.org/officeDocument/2006/relationships/image" Target="../media/image10.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package" Target="../embeddings/Microsoft_Excel_Worksheet1.xlsx"/></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13.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13.xml"/><Relationship Id="rId1" Type="http://schemas.openxmlformats.org/officeDocument/2006/relationships/vmlDrawing" Target="../drawings/vmlDrawing8.v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a:latin typeface="+mn-lt"/>
              </a:rPr>
              <a:t>EJECUCIÓN PRESUPUESTARIA DE GASTOS </a:t>
            </a:r>
            <a:br>
              <a:rPr lang="es-CL" sz="2400" b="1" dirty="0">
                <a:latin typeface="+mn-lt"/>
              </a:rPr>
            </a:br>
            <a:r>
              <a:rPr lang="es-CL" sz="2400" b="1" dirty="0">
                <a:latin typeface="+mn-lt"/>
              </a:rPr>
              <a:t>acumulada al mes de mayo de 2018</a:t>
            </a:r>
            <a:br>
              <a:rPr lang="es-CL" sz="2400" b="1" dirty="0">
                <a:latin typeface="+mn-lt"/>
              </a:rPr>
            </a:br>
            <a:r>
              <a:rPr lang="es-CL" sz="2400" b="1" dirty="0">
                <a:latin typeface="+mn-lt"/>
              </a:rPr>
              <a:t>Partida 14:</a:t>
            </a:r>
            <a:br>
              <a:rPr lang="es-CL" sz="2400" b="1" dirty="0">
                <a:latin typeface="+mn-lt"/>
              </a:rPr>
            </a:br>
            <a:r>
              <a:rPr lang="es-CL" sz="2400" b="1" dirty="0">
                <a:latin typeface="+mn-lt"/>
              </a:rPr>
              <a:t>MINISTERIO DE BIENES NACIONALES</a:t>
            </a: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a:effectLst>
                  <a:outerShdw blurRad="38100" dist="38100" dir="2700000" algn="tl">
                    <a:srgbClr val="000000">
                      <a:alpha val="43137"/>
                    </a:srgbClr>
                  </a:outerShdw>
                </a:effectLst>
              </a:rPr>
              <a:t>Valparaíso, julio 2018</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42"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968552"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TÉCNICA DE APOYO PRESUPUESTARIO</a:t>
            </a:r>
            <a:endParaRPr lang="es-CL" sz="1400" dirty="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1254" y="5805264"/>
            <a:ext cx="840613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6" name="1 Título"/>
          <p:cNvSpPr txBox="1">
            <a:spLocks/>
          </p:cNvSpPr>
          <p:nvPr/>
        </p:nvSpPr>
        <p:spPr>
          <a:xfrm>
            <a:off x="414336" y="555137"/>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14, Capítulo 01, Programa 04: ADMINISTRACIÓN DE BIENES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a:t>
            </a:r>
          </a:p>
        </p:txBody>
      </p:sp>
      <p:sp>
        <p:nvSpPr>
          <p:cNvPr id="8"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 </a:t>
            </a:r>
            <a:r>
              <a:rPr lang="es-CL" sz="1600" b="1" i="1" dirty="0">
                <a:latin typeface="+mn-lt"/>
                <a:ea typeface="Verdana" pitchFamily="34" charset="0"/>
                <a:cs typeface="Verdana" pitchFamily="34" charset="0"/>
              </a:rPr>
              <a:t>2 de 2</a:t>
            </a:r>
          </a:p>
        </p:txBody>
      </p:sp>
      <p:graphicFrame>
        <p:nvGraphicFramePr>
          <p:cNvPr id="2" name="Objeto 1">
            <a:extLst>
              <a:ext uri="{FF2B5EF4-FFF2-40B4-BE49-F238E27FC236}">
                <a16:creationId xmlns:a16="http://schemas.microsoft.com/office/drawing/2014/main" id="{47811B63-028E-42B1-A320-04109CB28663}"/>
              </a:ext>
            </a:extLst>
          </p:cNvPr>
          <p:cNvGraphicFramePr>
            <a:graphicFrameLocks noChangeAspect="1"/>
          </p:cNvGraphicFramePr>
          <p:nvPr>
            <p:extLst>
              <p:ext uri="{D42A27DB-BD31-4B8C-83A1-F6EECF244321}">
                <p14:modId xmlns:p14="http://schemas.microsoft.com/office/powerpoint/2010/main" val="4162490071"/>
              </p:ext>
            </p:extLst>
          </p:nvPr>
        </p:nvGraphicFramePr>
        <p:xfrm>
          <a:off x="411254" y="1988840"/>
          <a:ext cx="8229600" cy="3816424"/>
        </p:xfrm>
        <a:graphic>
          <a:graphicData uri="http://schemas.openxmlformats.org/presentationml/2006/ole">
            <mc:AlternateContent xmlns:mc="http://schemas.openxmlformats.org/markup-compatibility/2006">
              <mc:Choice xmlns:v="urn:schemas-microsoft-com:vml" Requires="v">
                <p:oleObj spid="_x0000_s15381" name="Worksheet" r:id="rId3" imgW="8648576" imgH="4143420" progId="Excel.Sheet.12">
                  <p:embed/>
                </p:oleObj>
              </mc:Choice>
              <mc:Fallback>
                <p:oleObj name="Worksheet" r:id="rId3" imgW="8648576" imgH="4143420" progId="Excel.Sheet.12">
                  <p:embed/>
                  <p:pic>
                    <p:nvPicPr>
                      <p:cNvPr id="0" name=""/>
                      <p:cNvPicPr/>
                      <p:nvPr/>
                    </p:nvPicPr>
                    <p:blipFill>
                      <a:blip r:embed="rId4"/>
                      <a:stretch>
                        <a:fillRect/>
                      </a:stretch>
                    </p:blipFill>
                    <p:spPr>
                      <a:xfrm>
                        <a:off x="411254" y="1988840"/>
                        <a:ext cx="8229600" cy="3816424"/>
                      </a:xfrm>
                      <a:prstGeom prst="rect">
                        <a:avLst/>
                      </a:prstGeom>
                    </p:spPr>
                  </p:pic>
                </p:oleObj>
              </mc:Fallback>
            </mc:AlternateContent>
          </a:graphicData>
        </a:graphic>
      </p:graphicFrame>
    </p:spTree>
    <p:extLst>
      <p:ext uri="{BB962C8B-B14F-4D97-AF65-F5344CB8AC3E}">
        <p14:creationId xmlns:p14="http://schemas.microsoft.com/office/powerpoint/2010/main" val="2308032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20566" y="3773443"/>
            <a:ext cx="840613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6" name="1 Título"/>
          <p:cNvSpPr txBox="1">
            <a:spLocks/>
          </p:cNvSpPr>
          <p:nvPr/>
        </p:nvSpPr>
        <p:spPr>
          <a:xfrm>
            <a:off x="414336" y="693636"/>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14, Capítulo 01, Programa 05: CATASTRO</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13031"/>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2" name="Objeto 1">
            <a:extLst>
              <a:ext uri="{FF2B5EF4-FFF2-40B4-BE49-F238E27FC236}">
                <a16:creationId xmlns:a16="http://schemas.microsoft.com/office/drawing/2014/main" id="{13589A9F-CE57-4B55-A4CB-6574FBDC59B1}"/>
              </a:ext>
            </a:extLst>
          </p:cNvPr>
          <p:cNvGraphicFramePr>
            <a:graphicFrameLocks noChangeAspect="1"/>
          </p:cNvGraphicFramePr>
          <p:nvPr>
            <p:extLst>
              <p:ext uri="{D42A27DB-BD31-4B8C-83A1-F6EECF244321}">
                <p14:modId xmlns:p14="http://schemas.microsoft.com/office/powerpoint/2010/main" val="1265836175"/>
              </p:ext>
            </p:extLst>
          </p:nvPr>
        </p:nvGraphicFramePr>
        <p:xfrm>
          <a:off x="414336" y="1868371"/>
          <a:ext cx="8229600" cy="1838325"/>
        </p:xfrm>
        <a:graphic>
          <a:graphicData uri="http://schemas.openxmlformats.org/presentationml/2006/ole">
            <mc:AlternateContent xmlns:mc="http://schemas.openxmlformats.org/markup-compatibility/2006">
              <mc:Choice xmlns:v="urn:schemas-microsoft-com:vml" Requires="v">
                <p:oleObj spid="_x0000_s16406" name="Worksheet" r:id="rId3" imgW="8648576" imgH="1838430" progId="Excel.Sheet.12">
                  <p:embed/>
                </p:oleObj>
              </mc:Choice>
              <mc:Fallback>
                <p:oleObj name="Worksheet" r:id="rId3" imgW="8648576" imgH="1838430" progId="Excel.Sheet.12">
                  <p:embed/>
                  <p:pic>
                    <p:nvPicPr>
                      <p:cNvPr id="0" name=""/>
                      <p:cNvPicPr/>
                      <p:nvPr/>
                    </p:nvPicPr>
                    <p:blipFill>
                      <a:blip r:embed="rId4"/>
                      <a:stretch>
                        <a:fillRect/>
                      </a:stretch>
                    </p:blipFill>
                    <p:spPr>
                      <a:xfrm>
                        <a:off x="414336" y="1868371"/>
                        <a:ext cx="8229600" cy="1838325"/>
                      </a:xfrm>
                      <a:prstGeom prst="rect">
                        <a:avLst/>
                      </a:prstGeom>
                    </p:spPr>
                  </p:pic>
                </p:oleObj>
              </mc:Fallback>
            </mc:AlternateContent>
          </a:graphicData>
        </a:graphic>
      </p:graphicFrame>
    </p:spTree>
    <p:extLst>
      <p:ext uri="{BB962C8B-B14F-4D97-AF65-F5344CB8AC3E}">
        <p14:creationId xmlns:p14="http://schemas.microsoft.com/office/powerpoint/2010/main" val="3077045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del Ministerio de Bienes Nacionales</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a:pPr>
            <a:r>
              <a:rPr lang="es-CL" sz="1600" dirty="0"/>
              <a:t>Para el año 2018 la Partida presenta un presupuesto aprobado de </a:t>
            </a:r>
            <a:r>
              <a:rPr lang="es-CL" sz="1600" b="1" dirty="0"/>
              <a:t>$41.761 millones</a:t>
            </a:r>
            <a:r>
              <a:rPr lang="es-CL" sz="1600" dirty="0"/>
              <a:t>, de los cuales cerca de un 50% se destina a gastos operacionales (personal y bienes y servicios de consumo), recursos que al mes de mayo registraron erogaciones del 38,1% y 19,7% respectivamente, ambos calculados sobre el presupuesto vigente. </a:t>
            </a:r>
          </a:p>
          <a:p>
            <a:pPr marL="342900" indent="-342900" algn="just">
              <a:spcBef>
                <a:spcPts val="1200"/>
              </a:spcBef>
              <a:spcAft>
                <a:spcPts val="1200"/>
              </a:spcAft>
              <a:buFont typeface="+mj-lt"/>
              <a:buAutoNum type="arabicPeriod"/>
            </a:pPr>
            <a:r>
              <a:rPr lang="es-CL" sz="1600" dirty="0"/>
              <a:t>La ejecución del Ministerio del mes de mayo ascendió a </a:t>
            </a:r>
            <a:r>
              <a:rPr lang="es-CL" sz="1600" b="1" dirty="0"/>
              <a:t>$5.276 millones</a:t>
            </a:r>
            <a:r>
              <a:rPr lang="es-CL" sz="1600" dirty="0"/>
              <a:t>, es decir, un </a:t>
            </a:r>
            <a:r>
              <a:rPr lang="es-CL" sz="1600" b="1" dirty="0"/>
              <a:t>12,6%</a:t>
            </a:r>
            <a:r>
              <a:rPr lang="es-CL" sz="1600" dirty="0"/>
              <a:t> respecto de la ley inicial, gasto superior en 6 puntos porcentuales respecto a igual mes del año 2017, manteniendo la tendencia de los últimos tres meses.  Con ello, la ejecución acumulada es de </a:t>
            </a:r>
            <a:r>
              <a:rPr lang="es-CL" sz="1600" b="1" dirty="0"/>
              <a:t>$19.444 millones</a:t>
            </a:r>
            <a:r>
              <a:rPr lang="es-CL" sz="1600" dirty="0"/>
              <a:t>, equivalente a un </a:t>
            </a:r>
            <a:r>
              <a:rPr lang="es-CL" sz="1600" b="1" dirty="0"/>
              <a:t>46,6%</a:t>
            </a:r>
            <a:r>
              <a:rPr lang="es-CL" sz="1600" dirty="0"/>
              <a:t> del presupuesto inicial.  Dicha erogación es superior en 16,2 puntos porcentuales al registrado a igual periodo del ejercicio anterior.</a:t>
            </a:r>
          </a:p>
          <a:p>
            <a:pPr marL="342900" indent="-342900" algn="just">
              <a:spcBef>
                <a:spcPts val="1200"/>
              </a:spcBef>
              <a:spcAft>
                <a:spcPts val="1200"/>
              </a:spcAft>
              <a:buFont typeface="+mj-lt"/>
              <a:buAutoNum type="arabicPeriod"/>
            </a:pPr>
            <a:r>
              <a:rPr lang="es-CL" sz="1600" dirty="0"/>
              <a:t>En cuanto a los programas, el 54,8% del presupuesto vigente, se concentra en el Programa Administración de Bienes, que al mes de mayo alcanzó niveles de ejecución del 52,4%, calculados respecto al presupuesto vigente, siendo al mismo tiempo el programa con la mayor erogación, en contraposición al programa Regularización de la Propiedad Nacional es el que presenta el menor avance con un 21,9%.</a:t>
            </a:r>
          </a:p>
          <a:p>
            <a:pPr marL="342900" indent="-342900" algn="just">
              <a:spcBef>
                <a:spcPts val="1200"/>
              </a:spcBef>
              <a:spcAft>
                <a:spcPts val="1200"/>
              </a:spcAft>
              <a:buFont typeface="+mj-lt"/>
              <a:buAutoNum type="arabicPeriod"/>
            </a:pPr>
            <a:endParaRPr lang="es-CL" sz="1600" dirty="0"/>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del Ministerio de Bienes Nacionales</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600" dirty="0"/>
              <a:t>Respecto a los aumentos y disminuciones al presupuesto inicial, la Partida presenta al mes de mayo un aumento consolidado del </a:t>
            </a:r>
            <a:r>
              <a:rPr lang="es-CL" sz="1600" b="1" dirty="0"/>
              <a:t>$1.194 millones</a:t>
            </a:r>
            <a:r>
              <a:rPr lang="es-CL" sz="1600" dirty="0"/>
              <a:t>.  Lo que se traduce en incrementos en los subtítulos 23 Prestaciones de Seguridad Social y 34 Servicio de la Deuda, por $1.045 millones (bonificación por retiro) y $340 millones respectivamente.  Y una disminución en el subtítulo 21 Gastos en Personal, por $191 millones.</a:t>
            </a:r>
          </a:p>
          <a:p>
            <a:pPr marL="342900" indent="-342900" algn="just">
              <a:spcBef>
                <a:spcPts val="1200"/>
              </a:spcBef>
              <a:spcAft>
                <a:spcPts val="1200"/>
              </a:spcAft>
              <a:buFont typeface="+mj-lt"/>
              <a:buAutoNum type="arabicPeriod" startAt="4"/>
            </a:pPr>
            <a:r>
              <a:rPr lang="es-CL" sz="1600" dirty="0"/>
              <a:t>Por su parte, el </a:t>
            </a:r>
            <a:r>
              <a:rPr lang="es-CL" sz="1600" b="1" dirty="0"/>
              <a:t>servicio de la deuda </a:t>
            </a:r>
            <a:r>
              <a:rPr lang="es-CL" sz="1600" dirty="0"/>
              <a:t>registró un gasto que alcanzó los </a:t>
            </a:r>
            <a:r>
              <a:rPr lang="es-CL" sz="1600" b="1" i="1" dirty="0"/>
              <a:t>$340 millones</a:t>
            </a:r>
            <a:r>
              <a:rPr lang="es-CL" sz="1600" dirty="0"/>
              <a:t>, afectando a todos los Programas: Subsecretaría de Bienes Nacionales ($181 millones); Regularización ($32 millones); Administración de Bienes ($74 millones); y, Catastro ($54 millones), destinados al pago de las obligaciones devengadas al 31 de diciembre de 2017 (deuda flotante), todos con sus respectivos decretos de modificación presupuestaria</a:t>
            </a:r>
            <a:r>
              <a:rPr lang="es-CL" sz="1600" b="1" i="1" dirty="0"/>
              <a:t>.</a:t>
            </a:r>
            <a:r>
              <a:rPr lang="es-CL" sz="1600" dirty="0"/>
              <a:t> </a:t>
            </a:r>
          </a:p>
          <a:p>
            <a:pPr algn="just">
              <a:spcBef>
                <a:spcPts val="1200"/>
              </a:spcBef>
              <a:spcAft>
                <a:spcPts val="1200"/>
              </a:spcAft>
            </a:pPr>
            <a:endParaRPr lang="es-CL" sz="1600" dirty="0"/>
          </a:p>
        </p:txBody>
      </p:sp>
    </p:spTree>
    <p:extLst>
      <p:ext uri="{BB962C8B-B14F-4D97-AF65-F5344CB8AC3E}">
        <p14:creationId xmlns:p14="http://schemas.microsoft.com/office/powerpoint/2010/main" val="347571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del Ministerio de Bienes Nacionales</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p>
        </p:txBody>
      </p:sp>
      <p:sp>
        <p:nvSpPr>
          <p:cNvPr id="4" name="3 Marcador de pie de página"/>
          <p:cNvSpPr>
            <a:spLocks noGrp="1"/>
          </p:cNvSpPr>
          <p:nvPr>
            <p:ph type="ftr" sz="quarter" idx="11"/>
          </p:nvPr>
        </p:nvSpPr>
        <p:spPr>
          <a:xfrm>
            <a:off x="425003" y="4221088"/>
            <a:ext cx="840613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Objeto 2">
            <a:extLst>
              <a:ext uri="{FF2B5EF4-FFF2-40B4-BE49-F238E27FC236}">
                <a16:creationId xmlns:a16="http://schemas.microsoft.com/office/drawing/2014/main" id="{EEC5686F-2160-4C8C-B10A-8697BF248D93}"/>
              </a:ext>
            </a:extLst>
          </p:cNvPr>
          <p:cNvGraphicFramePr>
            <a:graphicFrameLocks noChangeAspect="1"/>
          </p:cNvGraphicFramePr>
          <p:nvPr>
            <p:extLst>
              <p:ext uri="{D42A27DB-BD31-4B8C-83A1-F6EECF244321}">
                <p14:modId xmlns:p14="http://schemas.microsoft.com/office/powerpoint/2010/main" val="2956209026"/>
              </p:ext>
            </p:extLst>
          </p:nvPr>
        </p:nvGraphicFramePr>
        <p:xfrm>
          <a:off x="414338" y="1724101"/>
          <a:ext cx="8229600" cy="2496988"/>
        </p:xfrm>
        <a:graphic>
          <a:graphicData uri="http://schemas.openxmlformats.org/presentationml/2006/ole">
            <mc:AlternateContent xmlns:mc="http://schemas.openxmlformats.org/markup-compatibility/2006">
              <mc:Choice xmlns:v="urn:schemas-microsoft-com:vml" Requires="v">
                <p:oleObj spid="_x0000_s17418" name="Worksheet" r:id="rId3" imgW="8105879" imgH="2600370" progId="Excel.Sheet.12">
                  <p:embed/>
                </p:oleObj>
              </mc:Choice>
              <mc:Fallback>
                <p:oleObj name="Worksheet" r:id="rId3" imgW="8105879" imgH="2600370" progId="Excel.Sheet.12">
                  <p:embed/>
                  <p:pic>
                    <p:nvPicPr>
                      <p:cNvPr id="0" name=""/>
                      <p:cNvPicPr/>
                      <p:nvPr/>
                    </p:nvPicPr>
                    <p:blipFill>
                      <a:blip r:embed="rId4"/>
                      <a:stretch>
                        <a:fillRect/>
                      </a:stretch>
                    </p:blipFill>
                    <p:spPr>
                      <a:xfrm>
                        <a:off x="414338" y="1724101"/>
                        <a:ext cx="8229600" cy="2496988"/>
                      </a:xfrm>
                      <a:prstGeom prst="rect">
                        <a:avLst/>
                      </a:prstGeom>
                    </p:spPr>
                  </p:pic>
                </p:oleObj>
              </mc:Fallback>
            </mc:AlternateContent>
          </a:graphicData>
        </a:graphic>
      </p:graphicFrame>
    </p:spTree>
    <p:extLst>
      <p:ext uri="{BB962C8B-B14F-4D97-AF65-F5344CB8AC3E}">
        <p14:creationId xmlns:p14="http://schemas.microsoft.com/office/powerpoint/2010/main" val="52481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del Ministerio de Bienes Nacionales</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p>
        </p:txBody>
      </p:sp>
      <p:sp>
        <p:nvSpPr>
          <p:cNvPr id="4" name="3 Marcador de pie de página"/>
          <p:cNvSpPr>
            <a:spLocks noGrp="1"/>
          </p:cNvSpPr>
          <p:nvPr>
            <p:ph type="ftr" sz="quarter" idx="11"/>
          </p:nvPr>
        </p:nvSpPr>
        <p:spPr>
          <a:xfrm>
            <a:off x="420363" y="4286889"/>
            <a:ext cx="840613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7" name="1 Título"/>
          <p:cNvSpPr txBox="1">
            <a:spLocks/>
          </p:cNvSpPr>
          <p:nvPr/>
        </p:nvSpPr>
        <p:spPr>
          <a:xfrm>
            <a:off x="395536" y="1340768"/>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Comportamiento de la Ejecución Presupuestaria de la Partida 2017 - 2018</a:t>
            </a:r>
          </a:p>
        </p:txBody>
      </p:sp>
      <p:pic>
        <p:nvPicPr>
          <p:cNvPr id="8" name="Imagen 7">
            <a:extLst>
              <a:ext uri="{FF2B5EF4-FFF2-40B4-BE49-F238E27FC236}">
                <a16:creationId xmlns:a16="http://schemas.microsoft.com/office/drawing/2014/main" id="{08505F97-211D-4136-B5C7-51BE078711FD}"/>
              </a:ext>
            </a:extLst>
          </p:cNvPr>
          <p:cNvPicPr>
            <a:picLocks noChangeAspect="1"/>
          </p:cNvPicPr>
          <p:nvPr/>
        </p:nvPicPr>
        <p:blipFill>
          <a:blip r:embed="rId2"/>
          <a:stretch>
            <a:fillRect/>
          </a:stretch>
        </p:blipFill>
        <p:spPr>
          <a:xfrm>
            <a:off x="395537" y="1791253"/>
            <a:ext cx="4068505" cy="2495623"/>
          </a:xfrm>
          <a:prstGeom prst="rect">
            <a:avLst/>
          </a:prstGeom>
        </p:spPr>
      </p:pic>
      <p:pic>
        <p:nvPicPr>
          <p:cNvPr id="9" name="Imagen 8">
            <a:extLst>
              <a:ext uri="{FF2B5EF4-FFF2-40B4-BE49-F238E27FC236}">
                <a16:creationId xmlns:a16="http://schemas.microsoft.com/office/drawing/2014/main" id="{5DF0DDC5-CA49-4436-AE63-52A4EC188F9C}"/>
              </a:ext>
            </a:extLst>
          </p:cNvPr>
          <p:cNvPicPr>
            <a:picLocks noChangeAspect="1"/>
          </p:cNvPicPr>
          <p:nvPr/>
        </p:nvPicPr>
        <p:blipFill>
          <a:blip r:embed="rId3"/>
          <a:stretch>
            <a:fillRect/>
          </a:stretch>
        </p:blipFill>
        <p:spPr>
          <a:xfrm>
            <a:off x="4655133" y="1791253"/>
            <a:ext cx="4068504" cy="2495623"/>
          </a:xfrm>
          <a:prstGeom prst="rect">
            <a:avLst/>
          </a:prstGeom>
        </p:spPr>
      </p:pic>
    </p:spTree>
    <p:extLst>
      <p:ext uri="{BB962C8B-B14F-4D97-AF65-F5344CB8AC3E}">
        <p14:creationId xmlns:p14="http://schemas.microsoft.com/office/powerpoint/2010/main" val="1099651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6" y="548680"/>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latin typeface="+mn-lt"/>
                <a:ea typeface="Verdana" pitchFamily="34" charset="0"/>
                <a:cs typeface="Verdana" pitchFamily="34" charset="0"/>
              </a:rPr>
              <a:t>Ejecución Presupuestaria </a:t>
            </a:r>
            <a:r>
              <a:rPr lang="es-CL" sz="1800" b="1" dirty="0">
                <a:solidFill>
                  <a:schemeClr val="tx1"/>
                </a:solidFill>
                <a:ea typeface="Verdana" pitchFamily="34" charset="0"/>
                <a:cs typeface="Verdana" pitchFamily="34" charset="0"/>
              </a:rPr>
              <a:t>de Gastos</a:t>
            </a:r>
            <a:r>
              <a:rPr lang="es-CL" sz="1800" b="1" dirty="0">
                <a:solidFill>
                  <a:schemeClr val="tx1"/>
                </a:solidFill>
                <a:latin typeface="+mn-lt"/>
                <a:ea typeface="Verdana" pitchFamily="34" charset="0"/>
                <a:cs typeface="Verdana" pitchFamily="34" charset="0"/>
              </a:rPr>
              <a:t> </a:t>
            </a:r>
            <a:r>
              <a:rPr lang="es-CL" sz="1800" b="1" dirty="0">
                <a:solidFill>
                  <a:schemeClr val="tx1"/>
                </a:solidFill>
                <a:ea typeface="Verdana" pitchFamily="34" charset="0"/>
                <a:cs typeface="Verdana" pitchFamily="34" charset="0"/>
              </a:rPr>
              <a:t>Partida 14, Resumen por Capítulos</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t>
            </a:r>
            <a:r>
              <a:rPr lang="es-CL" sz="1800" b="1" dirty="0">
                <a:solidFill>
                  <a:schemeClr val="tx1"/>
                </a:solidFill>
                <a:latin typeface="+mn-lt"/>
                <a:ea typeface="Verdana" pitchFamily="34" charset="0"/>
                <a:cs typeface="Verdana" pitchFamily="34" charset="0"/>
              </a:rPr>
              <a:t>al mes de mayo</a:t>
            </a:r>
            <a:r>
              <a:rPr lang="es-CL" sz="1800" b="1" dirty="0">
                <a:solidFill>
                  <a:schemeClr val="tx1"/>
                </a:solidFill>
                <a:ea typeface="Verdana" pitchFamily="34" charset="0"/>
                <a:cs typeface="Verdana" pitchFamily="34" charset="0"/>
              </a:rPr>
              <a:t> </a:t>
            </a:r>
            <a:r>
              <a:rPr lang="es-CL" sz="1800" b="1" dirty="0">
                <a:solidFill>
                  <a:schemeClr val="tx1"/>
                </a:solidFill>
                <a:latin typeface="+mn-lt"/>
                <a:ea typeface="Verdana" pitchFamily="34" charset="0"/>
                <a:cs typeface="Verdana" pitchFamily="34" charset="0"/>
              </a:rPr>
              <a:t>de 2018 </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8" name="3 Marcador de pie de página"/>
          <p:cNvSpPr txBox="1">
            <a:spLocks/>
          </p:cNvSpPr>
          <p:nvPr/>
        </p:nvSpPr>
        <p:spPr>
          <a:xfrm>
            <a:off x="416158" y="3246437"/>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Objeto 3">
            <a:extLst>
              <a:ext uri="{FF2B5EF4-FFF2-40B4-BE49-F238E27FC236}">
                <a16:creationId xmlns:a16="http://schemas.microsoft.com/office/drawing/2014/main" id="{98FB4C3B-BCF9-4D3B-BB75-5C62B312A51C}"/>
              </a:ext>
            </a:extLst>
          </p:cNvPr>
          <p:cNvGraphicFramePr>
            <a:graphicFrameLocks noChangeAspect="1"/>
          </p:cNvGraphicFramePr>
          <p:nvPr>
            <p:extLst>
              <p:ext uri="{D42A27DB-BD31-4B8C-83A1-F6EECF244321}">
                <p14:modId xmlns:p14="http://schemas.microsoft.com/office/powerpoint/2010/main" val="4100327894"/>
              </p:ext>
            </p:extLst>
          </p:nvPr>
        </p:nvGraphicFramePr>
        <p:xfrm>
          <a:off x="414336" y="1724100"/>
          <a:ext cx="8063374" cy="1522337"/>
        </p:xfrm>
        <a:graphic>
          <a:graphicData uri="http://schemas.openxmlformats.org/presentationml/2006/ole">
            <mc:AlternateContent xmlns:mc="http://schemas.openxmlformats.org/markup-compatibility/2006">
              <mc:Choice xmlns:v="urn:schemas-microsoft-com:vml" Requires="v">
                <p:oleObj spid="_x0000_s18442" name="Worksheet" r:id="rId4" imgW="8420044" imgH="1457460" progId="Excel.Sheet.12">
                  <p:embed/>
                </p:oleObj>
              </mc:Choice>
              <mc:Fallback>
                <p:oleObj name="Worksheet" r:id="rId4" imgW="8420044" imgH="1457460" progId="Excel.Sheet.12">
                  <p:embed/>
                  <p:pic>
                    <p:nvPicPr>
                      <p:cNvPr id="0" name=""/>
                      <p:cNvPicPr/>
                      <p:nvPr/>
                    </p:nvPicPr>
                    <p:blipFill>
                      <a:blip r:embed="rId5"/>
                      <a:stretch>
                        <a:fillRect/>
                      </a:stretch>
                    </p:blipFill>
                    <p:spPr>
                      <a:xfrm>
                        <a:off x="414336" y="1724100"/>
                        <a:ext cx="8063374" cy="1522337"/>
                      </a:xfrm>
                      <a:prstGeom prst="rect">
                        <a:avLst/>
                      </a:prstGeom>
                    </p:spPr>
                  </p:pic>
                </p:oleObj>
              </mc:Fallback>
            </mc:AlternateContent>
          </a:graphicData>
        </a:graphic>
      </p:graphicFrame>
    </p:spTree>
    <p:extLst>
      <p:ext uri="{BB962C8B-B14F-4D97-AF65-F5344CB8AC3E}">
        <p14:creationId xmlns:p14="http://schemas.microsoft.com/office/powerpoint/2010/main" val="17871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4336" y="5085183"/>
            <a:ext cx="840613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555137"/>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14, Capítulo 01, Programa 01: SUBSECRETARÍA DE BIENES NACIONALES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a:t>
            </a:r>
          </a:p>
        </p:txBody>
      </p:sp>
      <p:sp>
        <p:nvSpPr>
          <p:cNvPr id="9"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Objeto 2">
            <a:extLst>
              <a:ext uri="{FF2B5EF4-FFF2-40B4-BE49-F238E27FC236}">
                <a16:creationId xmlns:a16="http://schemas.microsoft.com/office/drawing/2014/main" id="{283D84BA-DA23-413C-9AC3-5040D0980C1D}"/>
              </a:ext>
            </a:extLst>
          </p:cNvPr>
          <p:cNvGraphicFramePr>
            <a:graphicFrameLocks noChangeAspect="1"/>
          </p:cNvGraphicFramePr>
          <p:nvPr>
            <p:extLst>
              <p:ext uri="{D42A27DB-BD31-4B8C-83A1-F6EECF244321}">
                <p14:modId xmlns:p14="http://schemas.microsoft.com/office/powerpoint/2010/main" val="2734869809"/>
              </p:ext>
            </p:extLst>
          </p:nvPr>
        </p:nvGraphicFramePr>
        <p:xfrm>
          <a:off x="414336" y="1988840"/>
          <a:ext cx="8210799" cy="3096343"/>
        </p:xfrm>
        <a:graphic>
          <a:graphicData uri="http://schemas.openxmlformats.org/presentationml/2006/ole">
            <mc:AlternateContent xmlns:mc="http://schemas.openxmlformats.org/markup-compatibility/2006">
              <mc:Choice xmlns:v="urn:schemas-microsoft-com:vml" Requires="v">
                <p:oleObj spid="_x0000_s19466" name="Worksheet" r:id="rId3" imgW="8648576" imgH="3362310" progId="Excel.Sheet.12">
                  <p:embed/>
                </p:oleObj>
              </mc:Choice>
              <mc:Fallback>
                <p:oleObj name="Worksheet" r:id="rId3" imgW="8648576" imgH="3362310" progId="Excel.Sheet.12">
                  <p:embed/>
                  <p:pic>
                    <p:nvPicPr>
                      <p:cNvPr id="0" name=""/>
                      <p:cNvPicPr/>
                      <p:nvPr/>
                    </p:nvPicPr>
                    <p:blipFill>
                      <a:blip r:embed="rId4"/>
                      <a:stretch>
                        <a:fillRect/>
                      </a:stretch>
                    </p:blipFill>
                    <p:spPr>
                      <a:xfrm>
                        <a:off x="414336" y="1988840"/>
                        <a:ext cx="8210799" cy="3096343"/>
                      </a:xfrm>
                      <a:prstGeom prst="rect">
                        <a:avLst/>
                      </a:prstGeom>
                    </p:spPr>
                  </p:pic>
                </p:oleObj>
              </mc:Fallback>
            </mc:AlternateContent>
          </a:graphicData>
        </a:graphic>
      </p:graphicFrame>
    </p:spTree>
    <p:extLst>
      <p:ext uri="{BB962C8B-B14F-4D97-AF65-F5344CB8AC3E}">
        <p14:creationId xmlns:p14="http://schemas.microsoft.com/office/powerpoint/2010/main" val="827320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7682" y="4653136"/>
            <a:ext cx="840613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14, Capítulo 01, Programa 03: REGULARIZACIÓN DE LA PROPIEDAD RAÍZ</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a:t>
            </a:r>
          </a:p>
        </p:txBody>
      </p:sp>
      <p:sp>
        <p:nvSpPr>
          <p:cNvPr id="8" name="1 Título"/>
          <p:cNvSpPr txBox="1">
            <a:spLocks/>
          </p:cNvSpPr>
          <p:nvPr/>
        </p:nvSpPr>
        <p:spPr>
          <a:xfrm>
            <a:off x="386224"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Objeto 2">
            <a:extLst>
              <a:ext uri="{FF2B5EF4-FFF2-40B4-BE49-F238E27FC236}">
                <a16:creationId xmlns:a16="http://schemas.microsoft.com/office/drawing/2014/main" id="{5DEF456C-49F5-44CE-832D-AD23C84F1DE3}"/>
              </a:ext>
            </a:extLst>
          </p:cNvPr>
          <p:cNvGraphicFramePr>
            <a:graphicFrameLocks noChangeAspect="1"/>
          </p:cNvGraphicFramePr>
          <p:nvPr>
            <p:extLst>
              <p:ext uri="{D42A27DB-BD31-4B8C-83A1-F6EECF244321}">
                <p14:modId xmlns:p14="http://schemas.microsoft.com/office/powerpoint/2010/main" val="285113919"/>
              </p:ext>
            </p:extLst>
          </p:nvPr>
        </p:nvGraphicFramePr>
        <p:xfrm>
          <a:off x="414336" y="1868116"/>
          <a:ext cx="8229600" cy="2785020"/>
        </p:xfrm>
        <a:graphic>
          <a:graphicData uri="http://schemas.openxmlformats.org/presentationml/2006/ole">
            <mc:AlternateContent xmlns:mc="http://schemas.openxmlformats.org/markup-compatibility/2006">
              <mc:Choice xmlns:v="urn:schemas-microsoft-com:vml" Requires="v">
                <p:oleObj spid="_x0000_s14357" name="Worksheet" r:id="rId3" imgW="8648576" imgH="2800440" progId="Excel.Sheet.12">
                  <p:embed/>
                </p:oleObj>
              </mc:Choice>
              <mc:Fallback>
                <p:oleObj name="Worksheet" r:id="rId3" imgW="8648576" imgH="2800440" progId="Excel.Sheet.12">
                  <p:embed/>
                  <p:pic>
                    <p:nvPicPr>
                      <p:cNvPr id="0" name=""/>
                      <p:cNvPicPr/>
                      <p:nvPr/>
                    </p:nvPicPr>
                    <p:blipFill>
                      <a:blip r:embed="rId4"/>
                      <a:stretch>
                        <a:fillRect/>
                      </a:stretch>
                    </p:blipFill>
                    <p:spPr>
                      <a:xfrm>
                        <a:off x="414336" y="1868116"/>
                        <a:ext cx="8229600" cy="2785020"/>
                      </a:xfrm>
                      <a:prstGeom prst="rect">
                        <a:avLst/>
                      </a:prstGeom>
                    </p:spPr>
                  </p:pic>
                </p:oleObj>
              </mc:Fallback>
            </mc:AlternateContent>
          </a:graphicData>
        </a:graphic>
      </p:graphicFrame>
    </p:spTree>
    <p:extLst>
      <p:ext uri="{BB962C8B-B14F-4D97-AF65-F5344CB8AC3E}">
        <p14:creationId xmlns:p14="http://schemas.microsoft.com/office/powerpoint/2010/main" val="385839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1254" y="5689333"/>
            <a:ext cx="840613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6" name="1 Título"/>
          <p:cNvSpPr txBox="1">
            <a:spLocks/>
          </p:cNvSpPr>
          <p:nvPr/>
        </p:nvSpPr>
        <p:spPr>
          <a:xfrm>
            <a:off x="414336" y="555137"/>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14, Capítulo 01, Programa 04: ADMINISTRACIÓN DE BIENES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dirty="0">
                <a:ea typeface="Verdana" pitchFamily="34" charset="0"/>
                <a:cs typeface="Verdana" pitchFamily="34" charset="0"/>
              </a:rPr>
              <a:t>… </a:t>
            </a:r>
            <a:r>
              <a:rPr lang="es-CL" sz="1600" b="1" i="1" dirty="0">
                <a:ea typeface="Verdana" pitchFamily="34" charset="0"/>
                <a:cs typeface="Verdana" pitchFamily="34" charset="0"/>
              </a:rPr>
              <a:t>1 de 2</a:t>
            </a:r>
            <a:endParaRPr lang="es-CL" sz="1600" b="1" dirty="0">
              <a:latin typeface="+mn-lt"/>
              <a:ea typeface="Verdana" pitchFamily="34" charset="0"/>
              <a:cs typeface="Verdana" pitchFamily="34" charset="0"/>
            </a:endParaRPr>
          </a:p>
        </p:txBody>
      </p:sp>
      <p:graphicFrame>
        <p:nvGraphicFramePr>
          <p:cNvPr id="3" name="Objeto 2">
            <a:extLst>
              <a:ext uri="{FF2B5EF4-FFF2-40B4-BE49-F238E27FC236}">
                <a16:creationId xmlns:a16="http://schemas.microsoft.com/office/drawing/2014/main" id="{50AC17B8-0E6E-4E97-BFDE-BD67AAFFA7DC}"/>
              </a:ext>
            </a:extLst>
          </p:cNvPr>
          <p:cNvGraphicFramePr>
            <a:graphicFrameLocks noChangeAspect="1"/>
          </p:cNvGraphicFramePr>
          <p:nvPr>
            <p:extLst>
              <p:ext uri="{D42A27DB-BD31-4B8C-83A1-F6EECF244321}">
                <p14:modId xmlns:p14="http://schemas.microsoft.com/office/powerpoint/2010/main" val="2167092986"/>
              </p:ext>
            </p:extLst>
          </p:nvPr>
        </p:nvGraphicFramePr>
        <p:xfrm>
          <a:off x="411254" y="1988840"/>
          <a:ext cx="8229600" cy="3700493"/>
        </p:xfrm>
        <a:graphic>
          <a:graphicData uri="http://schemas.openxmlformats.org/presentationml/2006/ole">
            <mc:AlternateContent xmlns:mc="http://schemas.openxmlformats.org/markup-compatibility/2006">
              <mc:Choice xmlns:v="urn:schemas-microsoft-com:vml" Requires="v">
                <p:oleObj spid="_x0000_s13337" name="Worksheet" r:id="rId3" imgW="8648576" imgH="3895830" progId="Excel.Sheet.12">
                  <p:embed/>
                </p:oleObj>
              </mc:Choice>
              <mc:Fallback>
                <p:oleObj name="Worksheet" r:id="rId3" imgW="8648576" imgH="3895830" progId="Excel.Sheet.12">
                  <p:embed/>
                  <p:pic>
                    <p:nvPicPr>
                      <p:cNvPr id="0" name=""/>
                      <p:cNvPicPr/>
                      <p:nvPr/>
                    </p:nvPicPr>
                    <p:blipFill>
                      <a:blip r:embed="rId4"/>
                      <a:stretch>
                        <a:fillRect/>
                      </a:stretch>
                    </p:blipFill>
                    <p:spPr>
                      <a:xfrm>
                        <a:off x="411254" y="1988840"/>
                        <a:ext cx="8229600" cy="3700493"/>
                      </a:xfrm>
                      <a:prstGeom prst="rect">
                        <a:avLst/>
                      </a:prstGeom>
                    </p:spPr>
                  </p:pic>
                </p:oleObj>
              </mc:Fallback>
            </mc:AlternateContent>
          </a:graphicData>
        </a:graphic>
      </p:graphicFrame>
    </p:spTree>
    <p:extLst>
      <p:ext uri="{BB962C8B-B14F-4D97-AF65-F5344CB8AC3E}">
        <p14:creationId xmlns:p14="http://schemas.microsoft.com/office/powerpoint/2010/main" val="3361125306"/>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3026</TotalTime>
  <Words>738</Words>
  <Application>Microsoft Office PowerPoint</Application>
  <PresentationFormat>Presentación en pantalla (4:3)</PresentationFormat>
  <Paragraphs>53</Paragraphs>
  <Slides>11</Slides>
  <Notes>1</Notes>
  <HiddenSlides>0</HiddenSlides>
  <MMClips>0</MMClips>
  <ScaleCrop>false</ScaleCrop>
  <HeadingPairs>
    <vt:vector size="8" baseType="variant">
      <vt:variant>
        <vt:lpstr>Fuentes usadas</vt:lpstr>
      </vt:variant>
      <vt:variant>
        <vt:i4>5</vt:i4>
      </vt:variant>
      <vt:variant>
        <vt:lpstr>Tema</vt:lpstr>
      </vt:variant>
      <vt:variant>
        <vt:i4>2</vt:i4>
      </vt:variant>
      <vt:variant>
        <vt:lpstr>Servidores OLE incrustados</vt:lpstr>
      </vt:variant>
      <vt:variant>
        <vt:i4>2</vt:i4>
      </vt:variant>
      <vt:variant>
        <vt:lpstr>Títulos de diapositiva</vt:lpstr>
      </vt:variant>
      <vt:variant>
        <vt:i4>11</vt:i4>
      </vt:variant>
    </vt:vector>
  </HeadingPairs>
  <TitlesOfParts>
    <vt:vector size="20" baseType="lpstr">
      <vt:lpstr>Andalus</vt:lpstr>
      <vt:lpstr>Arial</vt:lpstr>
      <vt:lpstr>Calibri</vt:lpstr>
      <vt:lpstr>Times New Roman</vt:lpstr>
      <vt:lpstr>Verdana</vt:lpstr>
      <vt:lpstr>1_Tema de Office</vt:lpstr>
      <vt:lpstr>Tema de Office</vt:lpstr>
      <vt:lpstr>Imagen de mapa de bits</vt:lpstr>
      <vt:lpstr>Worksheet</vt:lpstr>
      <vt:lpstr>EJECUCIÓN PRESUPUESTARIA DE GASTOS  acumulada al mes de mayo de 2018 Partida 14: MINISTERIO DE BIENES NACIONALES</vt:lpstr>
      <vt:lpstr>Ejecución Presupuestaria de Gastos del Ministerio de Bienes Nacionales acumulada al mes de mayo de 2018 </vt:lpstr>
      <vt:lpstr>Ejecución Presupuestaria de Gastos del Ministerio de Bienes Nacionales acumulada al mes de mayo de 2018 </vt:lpstr>
      <vt:lpstr>Ejecución Presupuestaria de Gastos del Ministerio de Bienes Nacionales acumulada al mes de mayo de 2018 </vt:lpstr>
      <vt:lpstr>Ejecución Presupuestaria de Gastos del Ministerio de Bienes Nacionales acumulada al mes de mayo de 2018 </vt:lpstr>
      <vt:lpstr>Ejecución Presupuestaria de Gastos Partida 14, Resumen por Capítulos acumulada al mes de mayo de 2018 </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rodrigo ruiz</cp:lastModifiedBy>
  <cp:revision>179</cp:revision>
  <cp:lastPrinted>2018-06-11T15:48:09Z</cp:lastPrinted>
  <dcterms:created xsi:type="dcterms:W3CDTF">2016-06-23T13:38:47Z</dcterms:created>
  <dcterms:modified xsi:type="dcterms:W3CDTF">2018-08-01T19:49:34Z</dcterms:modified>
</cp:coreProperties>
</file>