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  <p:sldMasterId id="2147483828" r:id="rId14"/>
    <p:sldMasterId id="2147483840" r:id="rId15"/>
    <p:sldMasterId id="2147483852" r:id="rId16"/>
  </p:sldMasterIdLst>
  <p:notesMasterIdLst>
    <p:notesMasterId r:id="rId42"/>
  </p:notesMasterIdLst>
  <p:sldIdLst>
    <p:sldId id="257" r:id="rId17"/>
    <p:sldId id="258" r:id="rId18"/>
    <p:sldId id="281" r:id="rId19"/>
    <p:sldId id="282" r:id="rId20"/>
    <p:sldId id="280" r:id="rId21"/>
    <p:sldId id="259" r:id="rId22"/>
    <p:sldId id="260" r:id="rId23"/>
    <p:sldId id="261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90" d="100"/>
          <a:sy n="90" d="100"/>
        </p:scale>
        <p:origin x="-13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tableStyles" Target="tableStyles.xml"/><Relationship Id="rId20" Type="http://schemas.openxmlformats.org/officeDocument/2006/relationships/slide" Target="slides/slide4.xml"/><Relationship Id="rId4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215354C-AE9A-4CEC-87F5-59A6713CC057}" type="datetimeFigureOut">
              <a:rPr lang="es-CL" smtClean="0"/>
              <a:t>01-08-2018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FF9295E-3C88-40DF-975C-0B61BCBFD95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4700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>
                <a:solidFill>
                  <a:prstClr val="black"/>
                </a:solidFill>
              </a:rPr>
              <a:pPr/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7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33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6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453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66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3514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012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731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01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201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764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598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264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5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58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3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9647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41520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3394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528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5239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15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9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6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3204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52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5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9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449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255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70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168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09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731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08523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3506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92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71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277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793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311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73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2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104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1158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257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7178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8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01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33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83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805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17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83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338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4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0892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147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1764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8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1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566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06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1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820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64437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171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40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5662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9980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7782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40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7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2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3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5429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41259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066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4586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973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470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17513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4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47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93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8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002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854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93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0417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998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636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60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0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091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48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95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78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7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7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617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0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92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7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76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581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845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0640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766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7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4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2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1030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700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102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092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4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1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318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244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805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46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11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70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3860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045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96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930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273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021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65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95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1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2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29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33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24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34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9453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397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77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11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456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24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5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5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6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202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89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9000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070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822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77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705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97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25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78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54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4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590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40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94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23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6387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1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220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0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vmlDrawing" Target="../drawings/vmlDrawing10.v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oleObject" Target="../embeddings/oleObject10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vmlDrawing" Target="../drawings/vmlDrawing11.v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oleObject" Target="../embeddings/oleObject11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vmlDrawing" Target="../drawings/vmlDrawing12.v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oleObject" Target="../embeddings/oleObject12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oleObject" Target="../embeddings/oleObject13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vmlDrawing" Target="../drawings/vmlDrawing14.v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oleObject" Target="../embeddings/oleObject14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vmlDrawing" Target="../drawings/vmlDrawing15.v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oleObject" Target="../embeddings/oleObject15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vmlDrawing" Target="../drawings/vmlDrawing16.v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oleObject" Target="../embeddings/oleObject16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4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vmlDrawing" Target="../drawings/vmlDrawing5.v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oleObject" Target="../embeddings/oleObject5.bin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vmlDrawing" Target="../drawings/vmlDrawing6.v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oleObject" Target="../embeddings/oleObject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vmlDrawing" Target="../drawings/vmlDrawing7.v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oleObject" Target="../embeddings/oleObject7.bin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mlDrawing" Target="../drawings/vmlDrawing8.v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oleObject" Target="../embeddings/oleObject8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vmlDrawing" Target="../drawings/vmlDrawing9.v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oleObject" Target="../embeddings/oleObject9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6074909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519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025681311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067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3902566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495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4089558036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498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35460814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179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548612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24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07087992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2474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408289830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32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46248607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42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85894273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405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29060735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7175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527012967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433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75204126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78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669565363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884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824373484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9450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01-08-2018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96064961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512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4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.emf"/><Relationship Id="rId4" Type="http://schemas.openxmlformats.org/officeDocument/2006/relationships/oleObject" Target="../embeddings/Hoja_de_c_lculo_de_Microsoft_Excel_97-20035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1.emf"/><Relationship Id="rId4" Type="http://schemas.openxmlformats.org/officeDocument/2006/relationships/oleObject" Target="../embeddings/Hoja_de_c_lculo_de_Microsoft_Excel_97-20036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2.emf"/><Relationship Id="rId4" Type="http://schemas.openxmlformats.org/officeDocument/2006/relationships/oleObject" Target="../embeddings/Hoja_de_c_lculo_de_Microsoft_Excel_97-20037.xls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3.emf"/><Relationship Id="rId4" Type="http://schemas.openxmlformats.org/officeDocument/2006/relationships/oleObject" Target="../embeddings/Hoja_de_c_lculo_de_Microsoft_Excel_97-20038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4.emf"/><Relationship Id="rId4" Type="http://schemas.openxmlformats.org/officeDocument/2006/relationships/oleObject" Target="../embeddings/Hoja_de_c_lculo_de_Microsoft_Excel_97-20039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5.emf"/><Relationship Id="rId4" Type="http://schemas.openxmlformats.org/officeDocument/2006/relationships/oleObject" Target="../embeddings/Hoja_de_c_lculo_de_Microsoft_Excel_97-200310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6.emf"/><Relationship Id="rId4" Type="http://schemas.openxmlformats.org/officeDocument/2006/relationships/oleObject" Target="../embeddings/Hoja_de_c_lculo_de_Microsoft_Excel_97-200311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1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7.emf"/><Relationship Id="rId4" Type="http://schemas.openxmlformats.org/officeDocument/2006/relationships/oleObject" Target="../embeddings/Hoja_de_c_lculo_de_Microsoft_Excel_97-200312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8.emf"/><Relationship Id="rId4" Type="http://schemas.openxmlformats.org/officeDocument/2006/relationships/oleObject" Target="../embeddings/Hoja_de_c_lculo_de_Microsoft_Excel_97-200313.xls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9.emf"/><Relationship Id="rId4" Type="http://schemas.openxmlformats.org/officeDocument/2006/relationships/oleObject" Target="../embeddings/Hoja_de_c_lculo_de_Microsoft_Excel_97-20031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4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0.emf"/><Relationship Id="rId4" Type="http://schemas.openxmlformats.org/officeDocument/2006/relationships/oleObject" Target="../embeddings/Hoja_de_c_lculo_de_Microsoft_Excel_97-20031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21.emf"/><Relationship Id="rId4" Type="http://schemas.openxmlformats.org/officeDocument/2006/relationships/oleObject" Target="../embeddings/Hoja_de_c_lculo_de_Microsoft_Excel_97-20031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22.emf"/><Relationship Id="rId4" Type="http://schemas.openxmlformats.org/officeDocument/2006/relationships/oleObject" Target="../embeddings/Hoja_de_c_lculo_de_Microsoft_Excel_97-200317.xls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5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23.emf"/><Relationship Id="rId4" Type="http://schemas.openxmlformats.org/officeDocument/2006/relationships/oleObject" Target="../embeddings/Hoja_de_c_lculo_de_Microsoft_Excel_97-200318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6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4.emf"/><Relationship Id="rId4" Type="http://schemas.openxmlformats.org/officeDocument/2006/relationships/oleObject" Target="../embeddings/Hoja_de_c_lculo_de_Microsoft_Excel_97-200319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.emf"/><Relationship Id="rId4" Type="http://schemas.openxmlformats.org/officeDocument/2006/relationships/package" Target="../embeddings/Hoja_de_c_lculo_de_Microsoft_Excel1.xls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emf"/><Relationship Id="rId4" Type="http://schemas.openxmlformats.org/officeDocument/2006/relationships/package" Target="../embeddings/Hoja_de_c_lculo_de_Microsoft_Excel2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Hoja_de_c_lculo_de_Microsoft_Excel_97-20031.xls"/><Relationship Id="rId4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Hoja_de_c_lculo_de_Microsoft_Excel_97-20032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8.emf"/><Relationship Id="rId4" Type="http://schemas.openxmlformats.org/officeDocument/2006/relationships/oleObject" Target="../embeddings/Hoja_de_c_lculo_de_Microsoft_Excel_97-20033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 smtClean="0">
                <a:latin typeface="+mn-lt"/>
              </a:rPr>
              <a:t>EJECUCIÓN PRESUPUESTARIA ACUMULADA DE </a:t>
            </a:r>
            <a:r>
              <a:rPr lang="es-CL" sz="2400" b="1" dirty="0">
                <a:latin typeface="+mn-lt"/>
              </a:rPr>
              <a:t>GASTOS</a:t>
            </a:r>
            <a:r>
              <a:rPr lang="es-CL" sz="2400" b="1" dirty="0" smtClean="0">
                <a:latin typeface="+mn-lt"/>
              </a:rPr>
              <a:t/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AL MES DE MAYO DE 2018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PARTIDA 13:</a:t>
            </a:r>
            <a:br>
              <a:rPr lang="es-CL" sz="2400" b="1" dirty="0" smtClean="0">
                <a:latin typeface="+mn-lt"/>
              </a:rPr>
            </a:br>
            <a:r>
              <a:rPr lang="es-CL" sz="2400" b="1" dirty="0" smtClean="0">
                <a:latin typeface="+mn-lt"/>
              </a:rPr>
              <a:t>MINISTERIO DE AGRICULTURA</a:t>
            </a:r>
            <a:endParaRPr lang="es-CL" sz="2400" b="1" dirty="0"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solidFill>
                  <a:prstClr val="black"/>
                </a:solidFill>
              </a:rPr>
              <a:t>Valparaíso, </a:t>
            </a:r>
            <a:r>
              <a:rPr lang="es-CL" b="1" dirty="0" smtClean="0">
                <a:solidFill>
                  <a:prstClr val="black"/>
                </a:solidFill>
              </a:rPr>
              <a:t>julio 2018</a:t>
            </a:r>
            <a:endParaRPr lang="es-CL" b="1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prstClr val="white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12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40499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40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70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9160"/>
            <a:ext cx="717442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02,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OFICINA DE ESTUDIOS Y POLÍTICAS AGRARIAS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3157"/>
            <a:ext cx="7200800" cy="3156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335326"/>
              </p:ext>
            </p:extLst>
          </p:nvPr>
        </p:nvGraphicFramePr>
        <p:xfrm>
          <a:off x="467544" y="1800969"/>
          <a:ext cx="8126431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6" name="Hoja de cálculo" r:id="rId4" imgW="8020185" imgH="2924085" progId="Excel.Sheet.8">
                  <p:embed/>
                </p:oleObj>
              </mc:Choice>
              <mc:Fallback>
                <p:oleObj name="Hoja de cálculo" r:id="rId4" imgW="8020185" imgH="29240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00969"/>
                        <a:ext cx="8126431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7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39552" y="6309320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3009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17165"/>
              </p:ext>
            </p:extLst>
          </p:nvPr>
        </p:nvGraphicFramePr>
        <p:xfrm>
          <a:off x="383175" y="1635427"/>
          <a:ext cx="8210799" cy="4601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Hoja de cálculo" r:id="rId4" imgW="7858057" imgH="5200650" progId="Excel.Sheet.8">
                  <p:embed/>
                </p:oleObj>
              </mc:Choice>
              <mc:Fallback>
                <p:oleObj name="Hoja de cálculo" r:id="rId4" imgW="7858057" imgH="52006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5" y="1635427"/>
                        <a:ext cx="8210799" cy="4601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986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093296"/>
            <a:ext cx="8014371" cy="288032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03,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INSTITUTO DE DESARROLLO AGROPECUARIO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268760"/>
            <a:ext cx="7910408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2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83646"/>
              </p:ext>
            </p:extLst>
          </p:nvPr>
        </p:nvGraphicFramePr>
        <p:xfrm>
          <a:off x="539552" y="1672555"/>
          <a:ext cx="8054423" cy="427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4" name="Hoja de cálculo" r:id="rId4" imgW="7858057" imgH="4276815" progId="Excel.Sheet.8">
                  <p:embed/>
                </p:oleObj>
              </mc:Choice>
              <mc:Fallback>
                <p:oleObj name="Hoja de cálculo" r:id="rId4" imgW="7858057" imgH="42768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672555"/>
                        <a:ext cx="8054423" cy="427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5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805264"/>
            <a:ext cx="6849554" cy="239391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SERVICIO AGRÍCOLA Y GANADERO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271913"/>
            <a:ext cx="6849554" cy="3568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122717"/>
              </p:ext>
            </p:extLst>
          </p:nvPr>
        </p:nvGraphicFramePr>
        <p:xfrm>
          <a:off x="383176" y="1679798"/>
          <a:ext cx="8210799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8" name="Hoja de cálculo" r:id="rId4" imgW="7858057" imgH="3981360" progId="Excel.Sheet.8">
                  <p:embed/>
                </p:oleObj>
              </mc:Choice>
              <mc:Fallback>
                <p:oleObj name="Hoja de cálculo" r:id="rId4" imgW="7858057" imgH="39813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679798"/>
                        <a:ext cx="8210799" cy="398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0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3783955"/>
            <a:ext cx="751489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 INSPECCIONES EXPORTACIONES SILVOAGROPECUARIAS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484784"/>
            <a:ext cx="749762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642199"/>
              </p:ext>
            </p:extLst>
          </p:nvPr>
        </p:nvGraphicFramePr>
        <p:xfrm>
          <a:off x="467544" y="1869182"/>
          <a:ext cx="8126431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2" name="Hoja de cálculo" r:id="rId4" imgW="7858057" imgH="1847940" progId="Excel.Sheet.8">
                  <p:embed/>
                </p:oleObj>
              </mc:Choice>
              <mc:Fallback>
                <p:oleObj name="Hoja de cálculo" r:id="rId4" imgW="7858057" imgH="18479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869182"/>
                        <a:ext cx="8126431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40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504035"/>
            <a:ext cx="713758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DESARROLLO GANADERO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315368"/>
              </p:ext>
            </p:extLst>
          </p:nvPr>
        </p:nvGraphicFramePr>
        <p:xfrm>
          <a:off x="395536" y="1700808"/>
          <a:ext cx="8198439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Hoja de cálculo" r:id="rId4" imgW="7858057" imgH="2762340" progId="Excel.Sheet.8">
                  <p:embed/>
                </p:oleObj>
              </mc:Choice>
              <mc:Fallback>
                <p:oleObj name="Hoja de cálculo" r:id="rId4" imgW="7858057" imgH="27623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00808"/>
                        <a:ext cx="8198439" cy="276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3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149080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VIGILANCIA Y CONTROL SILVOAGRÍCOLA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340768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346917"/>
              </p:ext>
            </p:extLst>
          </p:nvPr>
        </p:nvGraphicFramePr>
        <p:xfrm>
          <a:off x="467544" y="1700808"/>
          <a:ext cx="8126431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" name="Hoja de cálculo" r:id="rId4" imgW="7858057" imgH="2305140" progId="Excel.Sheet.8">
                  <p:embed/>
                </p:oleObj>
              </mc:Choice>
              <mc:Fallback>
                <p:oleObj name="Hoja de cálculo" r:id="rId4" imgW="7858057" imgH="23051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305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5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742" y="4071987"/>
            <a:ext cx="756963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07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CONTROLES FRONTERIZOS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60896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076385"/>
              </p:ext>
            </p:extLst>
          </p:nvPr>
        </p:nvGraphicFramePr>
        <p:xfrm>
          <a:off x="395536" y="1772816"/>
          <a:ext cx="8198439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4" name="Hoja de cálculo" r:id="rId4" imgW="7858057" imgH="2152560" progId="Excel.Sheet.8">
                  <p:embed/>
                </p:oleObj>
              </mc:Choice>
              <mc:Fallback>
                <p:oleObj name="Hoja de cálculo" r:id="rId4" imgW="7858057" imgH="21525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198439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73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864075"/>
            <a:ext cx="734481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4101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08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GESTIÓN Y CONSERVACIÓN DE RECURSOS NATURALES RENOVABLES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484784"/>
            <a:ext cx="7569634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69685"/>
              </p:ext>
            </p:extLst>
          </p:nvPr>
        </p:nvGraphicFramePr>
        <p:xfrm>
          <a:off x="539552" y="1863452"/>
          <a:ext cx="8054423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8" name="Hoja de cálculo" r:id="rId4" imgW="7858057" imgH="2933790" progId="Excel.Sheet.8">
                  <p:embed/>
                </p:oleObj>
              </mc:Choice>
              <mc:Fallback>
                <p:oleObj name="Hoja de cálculo" r:id="rId4" imgW="7858057" imgH="29337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863452"/>
                        <a:ext cx="8054423" cy="293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9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23528" y="3933056"/>
            <a:ext cx="729786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04,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09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LABORATORIOS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713650" cy="382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57099"/>
              </p:ext>
            </p:extLst>
          </p:nvPr>
        </p:nvGraphicFramePr>
        <p:xfrm>
          <a:off x="383176" y="1772816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2" name="Hoja de cálculo" r:id="rId4" imgW="7858057" imgH="2000250" progId="Excel.Sheet.8">
                  <p:embed/>
                </p:oleObj>
              </mc:Choice>
              <mc:Fallback>
                <p:oleObj name="Hoja de cálculo" r:id="rId4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4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La Ejecución del Ministerio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, acumulada al mes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de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mayo fue de</a:t>
            </a:r>
            <a:r>
              <a:rPr lang="es-CL" sz="1600" b="1" dirty="0" smtClean="0">
                <a:solidFill>
                  <a:prstClr val="black"/>
                </a:solidFill>
                <a:ea typeface="+mn-ea"/>
                <a:cs typeface="+mn-cs"/>
              </a:rPr>
              <a:t> $238.851 millones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, es decir, un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39% </a:t>
            </a:r>
            <a:r>
              <a:rPr lang="es-CL" sz="1600" dirty="0">
                <a:solidFill>
                  <a:prstClr val="black"/>
                </a:solidFill>
                <a:ea typeface="+mn-ea"/>
                <a:cs typeface="+mn-cs"/>
              </a:rPr>
              <a:t>respecto de la ley </a:t>
            </a: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vigente. Respecto a la comparación con el año 2016, se observó un porcentaje de ejecución presupuestaria levemente mayor.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Iniciativas de Inversión, con recursos aprobados por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$5.996 </a:t>
            </a:r>
            <a:r>
              <a:rPr lang="es-MX" sz="1600" dirty="0" smtClean="0">
                <a:solidFill>
                  <a:prstClr val="black"/>
                </a:solidFill>
                <a:ea typeface="+mn-ea"/>
                <a:cs typeface="+mn-cs"/>
              </a:rPr>
              <a:t>se observó un 10% de avance presupuestario 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INDAP</a:t>
            </a:r>
            <a:r>
              <a:rPr lang="es-CL" sz="1600" dirty="0">
                <a:solidFill>
                  <a:prstClr val="black"/>
                </a:solidFill>
              </a:rPr>
              <a:t>, que concentra el </a:t>
            </a:r>
            <a:r>
              <a:rPr lang="es-CL" sz="1600" dirty="0" smtClean="0">
                <a:solidFill>
                  <a:prstClr val="black"/>
                </a:solidFill>
              </a:rPr>
              <a:t>la mayor parte </a:t>
            </a:r>
            <a:r>
              <a:rPr lang="es-CL" sz="1600" dirty="0">
                <a:solidFill>
                  <a:prstClr val="black"/>
                </a:solidFill>
              </a:rPr>
              <a:t>de los recursos ministeriales, presentó </a:t>
            </a:r>
            <a:r>
              <a:rPr lang="es-CL" sz="1600" dirty="0" smtClean="0">
                <a:solidFill>
                  <a:prstClr val="black"/>
                </a:solidFill>
              </a:rPr>
              <a:t>un gasto de $109.030 millones (39% del presupuesto vigente).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CL" sz="1600" dirty="0" smtClean="0">
                <a:solidFill>
                  <a:prstClr val="black"/>
                </a:solidFill>
              </a:rPr>
              <a:t>Respecto </a:t>
            </a:r>
            <a:r>
              <a:rPr lang="es-CL" sz="1600" dirty="0">
                <a:solidFill>
                  <a:prstClr val="black"/>
                </a:solidFill>
              </a:rPr>
              <a:t>a la deuda flotante, correspondiente a los recursos para cancelar obligaciones contraídas en el ejercicio presupuestario anterior, ejecutaron un total de $9.056millones. Es importante señalar que la Ley inicial no contempló presupuesto para estas obligaciones, ni tampoco se han observado Decretos modificatorios del presupuesto inicial.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r>
              <a:rPr lang="es-MX" sz="1600" dirty="0" smtClean="0">
                <a:solidFill>
                  <a:prstClr val="black"/>
                </a:solidFill>
              </a:rPr>
              <a:t>En </a:t>
            </a:r>
            <a:r>
              <a:rPr lang="es-MX" sz="1600" dirty="0">
                <a:solidFill>
                  <a:prstClr val="black"/>
                </a:solidFill>
              </a:rPr>
              <a:t>cuanto a las </a:t>
            </a:r>
            <a:r>
              <a:rPr lang="es-MX" sz="1600" b="1" dirty="0">
                <a:solidFill>
                  <a:prstClr val="black"/>
                </a:solidFill>
              </a:rPr>
              <a:t>modificaciones presupuestaria</a:t>
            </a:r>
            <a:r>
              <a:rPr lang="es-MX" sz="1600" dirty="0">
                <a:solidFill>
                  <a:prstClr val="black"/>
                </a:solidFill>
              </a:rPr>
              <a:t>, </a:t>
            </a:r>
            <a:r>
              <a:rPr lang="es-MX" sz="1600" dirty="0" smtClean="0">
                <a:solidFill>
                  <a:prstClr val="black"/>
                </a:solidFill>
              </a:rPr>
              <a:t>el Programa 01 del Servicio Agrícola y Ganadero aumentó su presupuesto en $3.930 millones, el </a:t>
            </a:r>
            <a:r>
              <a:rPr lang="es-MX" sz="1600" dirty="0">
                <a:solidFill>
                  <a:prstClr val="black"/>
                </a:solidFill>
              </a:rPr>
              <a:t>Programa 01 de la Corporación Nacional Forestal aumentó sus recursos en </a:t>
            </a:r>
            <a:r>
              <a:rPr lang="es-MX" sz="1600" dirty="0" smtClean="0">
                <a:solidFill>
                  <a:prstClr val="black"/>
                </a:solidFill>
              </a:rPr>
              <a:t>$10.356 </a:t>
            </a:r>
            <a:r>
              <a:rPr lang="es-MX" sz="1600" dirty="0">
                <a:solidFill>
                  <a:prstClr val="black"/>
                </a:solidFill>
              </a:rPr>
              <a:t>millones, el Programa 03 Programa de Manejo del Fuero, disminuyó su disponibilidad en $99 millones, el Programa 04 Áreas Silvestres Protegidas presentó Abriles recursos por $537 millones, y el Programa 05 Gestión Forestal, bajó su presupuesto en $721 millones.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 smtClean="0">
              <a:solidFill>
                <a:prstClr val="black"/>
              </a:solidFill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just">
              <a:spcBef>
                <a:spcPts val="0"/>
              </a:spcBef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5013176"/>
            <a:ext cx="735361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01: CORPORACIÓN NACIONAL FORESTAL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35361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81991"/>
              </p:ext>
            </p:extLst>
          </p:nvPr>
        </p:nvGraphicFramePr>
        <p:xfrm>
          <a:off x="539552" y="1700808"/>
          <a:ext cx="8054423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" name="Hoja de cálculo" r:id="rId4" imgW="7858057" imgH="3219540" progId="Excel.Sheet.8">
                  <p:embed/>
                </p:oleObj>
              </mc:Choice>
              <mc:Fallback>
                <p:oleObj name="Hoja de cálculo" r:id="rId4" imgW="7858057" imgH="32195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700808"/>
                        <a:ext cx="8054423" cy="321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48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21600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03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DE MANEJO DEL FUEGO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488832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588981"/>
              </p:ext>
            </p:extLst>
          </p:nvPr>
        </p:nvGraphicFramePr>
        <p:xfrm>
          <a:off x="467544" y="1700808"/>
          <a:ext cx="8126431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Hoja de cálculo" r:id="rId4" imgW="7858057" imgH="2457450" progId="Excel.Sheet.8">
                  <p:embed/>
                </p:oleObj>
              </mc:Choice>
              <mc:Fallback>
                <p:oleObj name="Hoja de cálculo" r:id="rId4" imgW="7858057" imgH="2457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26431" cy="245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22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93608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04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ÁREAS SILVESTRES PROTEGIDAS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966410"/>
              </p:ext>
            </p:extLst>
          </p:nvPr>
        </p:nvGraphicFramePr>
        <p:xfrm>
          <a:off x="467544" y="1772816"/>
          <a:ext cx="8126431" cy="306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4" name="Hoja de cálculo" r:id="rId4" imgW="7858057" imgH="3066960" progId="Excel.Sheet.8">
                  <p:embed/>
                </p:oleObj>
              </mc:Choice>
              <mc:Fallback>
                <p:oleObj name="Hoja de cálculo" r:id="rId4" imgW="7858057" imgH="306696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26431" cy="306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42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861048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05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GESTIÓN FORESTAL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23528" y="1340768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570801"/>
              </p:ext>
            </p:extLst>
          </p:nvPr>
        </p:nvGraphicFramePr>
        <p:xfrm>
          <a:off x="383176" y="1772816"/>
          <a:ext cx="8210799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Hoja de cálculo" r:id="rId4" imgW="7858057" imgH="2000250" progId="Excel.Sheet.8">
                  <p:embed/>
                </p:oleObj>
              </mc:Choice>
              <mc:Fallback>
                <p:oleObj name="Hoja de cálculo" r:id="rId4" imgW="7858057" imgH="20002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176" y="1772816"/>
                        <a:ext cx="8210799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43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3279899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05,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06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PROGRAMA  DE ARBORIZACIÓN URBANA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17476"/>
            <a:ext cx="7488832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57921"/>
              </p:ext>
            </p:extLst>
          </p:nvPr>
        </p:nvGraphicFramePr>
        <p:xfrm>
          <a:off x="395536" y="1772816"/>
          <a:ext cx="8198439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Hoja de cálculo" r:id="rId4" imgW="7858057" imgH="1247865" progId="Excel.Sheet.8">
                  <p:embed/>
                </p:oleObj>
              </mc:Choice>
              <mc:Fallback>
                <p:oleObj name="Hoja de cálculo" r:id="rId4" imgW="7858057" imgH="12478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772816"/>
                        <a:ext cx="8198439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46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76243"/>
            <a:ext cx="7416824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de 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06,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COMISIÓN NACIONAL DE RIEGO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01326"/>
            <a:ext cx="7488832" cy="3787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71198"/>
              </p:ext>
            </p:extLst>
          </p:nvPr>
        </p:nvGraphicFramePr>
        <p:xfrm>
          <a:off x="395536" y="1556792"/>
          <a:ext cx="8198439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" name="Hoja de cálculo" r:id="rId4" imgW="7858057" imgH="4743450" progId="Excel.Sheet.8">
                  <p:embed/>
                </p:oleObj>
              </mc:Choice>
              <mc:Fallback>
                <p:oleObj name="Hoja de cálculo" r:id="rId4" imgW="7858057" imgH="47434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1556792"/>
                        <a:ext cx="8198439" cy="474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corrientes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803272"/>
              </p:ext>
            </p:extLst>
          </p:nvPr>
        </p:nvGraphicFramePr>
        <p:xfrm>
          <a:off x="1847850" y="2204864"/>
          <a:ext cx="5448300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Hoja de cálculo" r:id="rId4" imgW="5448300" imgH="2828925" progId="Excel.Sheet.12">
                  <p:embed/>
                </p:oleObj>
              </mc:Choice>
              <mc:Fallback>
                <p:oleObj name="Hoja de cálculo" r:id="rId4" imgW="5448300" imgH="28289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7850" y="2204864"/>
                        <a:ext cx="5448300" cy="282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5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2018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 smtClean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r>
              <a:rPr lang="es-CL" sz="1600" dirty="0" smtClean="0">
                <a:solidFill>
                  <a:prstClr val="black"/>
                </a:solidFill>
                <a:ea typeface="+mn-ea"/>
                <a:cs typeface="+mn-cs"/>
              </a:rPr>
              <a:t>Respecto a las transferencias de capital del INDAP, se informa lo que sigue:</a:t>
            </a: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 startAt="4"/>
            </a:pPr>
            <a:endParaRPr lang="es-CL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028467"/>
              </p:ext>
            </p:extLst>
          </p:nvPr>
        </p:nvGraphicFramePr>
        <p:xfrm>
          <a:off x="1847850" y="2319511"/>
          <a:ext cx="5448300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Hoja de cálculo" r:id="rId4" imgW="5448300" imgH="2333715" progId="Excel.Sheet.12">
                  <p:embed/>
                </p:oleObj>
              </mc:Choice>
              <mc:Fallback>
                <p:oleObj name="Hoja de cálculo" r:id="rId4" imgW="5448300" imgH="23337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47850" y="2319511"/>
                        <a:ext cx="5448300" cy="233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31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MX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lvl="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solidFill>
                <a:prstClr val="black"/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</a:t>
            </a:r>
            <a:r>
              <a:rPr lang="es-CL" sz="1600" b="1" dirty="0" smtClean="0">
                <a:latin typeface="+mn-lt"/>
                <a:ea typeface="Verdana" pitchFamily="34" charset="0"/>
                <a:cs typeface="Verdana" pitchFamily="34" charset="0"/>
              </a:rPr>
              <a:t>2017 – 2018 (En pesos)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74850"/>
            <a:ext cx="4017878" cy="231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74850"/>
            <a:ext cx="4014426" cy="231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20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 Acumulada al Mes de Mayo de 2018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13 Ministerio de Agricultura</a:t>
            </a:r>
            <a:endParaRPr lang="es-CL" sz="18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360019"/>
            <a:ext cx="7758063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1335815"/>
            <a:ext cx="7493520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453884"/>
              </p:ext>
            </p:extLst>
          </p:nvPr>
        </p:nvGraphicFramePr>
        <p:xfrm>
          <a:off x="467543" y="1721346"/>
          <a:ext cx="8136904" cy="2571750"/>
        </p:xfrm>
        <a:graphic>
          <a:graphicData uri="http://schemas.openxmlformats.org/drawingml/2006/table">
            <a:tbl>
              <a:tblPr/>
              <a:tblGrid>
                <a:gridCol w="816367"/>
                <a:gridCol w="2422335"/>
                <a:gridCol w="816367"/>
                <a:gridCol w="816367"/>
                <a:gridCol w="816367"/>
                <a:gridCol w="816367"/>
                <a:gridCol w="816367"/>
                <a:gridCol w="816367"/>
              </a:tblGrid>
              <a:tr h="190500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Presupuesto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4292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Ley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% Ejecución Ley 2018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563.952.675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600.376.997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36.424.322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238.851.800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GASTOS EN PERSONAL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187.417.511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206.380.365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18.962.854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82.942.054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BIENES Y SERVICIOS DE CONSUMO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61.953.871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67.505.562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5.551.691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19.764.919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PRESTACIONES DE SEGURIDAD SOCIAL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7.125.526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7.125.436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15.308.216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17009128,9%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CORRIENTES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153.790.594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155.116.646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1.326.052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51.557.869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INTEGROS AL FISCO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135.195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138.710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64.282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OTROS GASTOS CORRIENTES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27.533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253.764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1268820,0%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ADQUISICIÓN DE ACTIVOS NO FINANCIEROS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9.951.676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9.229.509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-722.167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2.077.004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INICIATIVAS DE INVERSIÓN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6.331.893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5.996.186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-335.707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623.915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PRÉSTAMOS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77.898.399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80.474.924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2.576.525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36.662.122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TRANSFERENCIAS DE CAPITAL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66.473.426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68.382.016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1.908.590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20.544.856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SERVICIO DE LA DEUDA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9.052.799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5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7" y="488467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Gastos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 Mayo de 2018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13, Resumen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por </a:t>
            </a:r>
            <a:r>
              <a:rPr lang="es-CL" sz="1800" b="1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611560" y="5085184"/>
            <a:ext cx="7521792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</a:t>
            </a:r>
            <a:r>
              <a:rPr lang="es-CL" sz="1050" dirty="0" smtClean="0">
                <a:solidFill>
                  <a:prstClr val="black"/>
                </a:solidFill>
              </a:rPr>
              <a:t>informes </a:t>
            </a:r>
            <a:r>
              <a:rPr lang="es-CL" sz="1050" dirty="0">
                <a:solidFill>
                  <a:prstClr val="black"/>
                </a:solidFill>
              </a:rPr>
              <a:t>de </a:t>
            </a:r>
            <a:r>
              <a:rPr lang="es-CL" sz="1050" dirty="0" smtClean="0">
                <a:solidFill>
                  <a:prstClr val="black"/>
                </a:solidFill>
              </a:rPr>
              <a:t>ejecución presupuestaria </a:t>
            </a:r>
            <a:r>
              <a:rPr lang="es-CL" sz="1050" dirty="0">
                <a:solidFill>
                  <a:prstClr val="black"/>
                </a:solidFill>
              </a:rPr>
              <a:t>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1207987"/>
            <a:ext cx="7543582" cy="3350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29826"/>
              </p:ext>
            </p:extLst>
          </p:nvPr>
        </p:nvGraphicFramePr>
        <p:xfrm>
          <a:off x="539553" y="1556792"/>
          <a:ext cx="806489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Hoja de cálculo" r:id="rId5" imgW="8886757" imgH="3505290" progId="Excel.Sheet.8">
                  <p:embed/>
                </p:oleObj>
              </mc:Choice>
              <mc:Fallback>
                <p:oleObj name="Hoja de cálculo" r:id="rId5" imgW="8886757" imgH="350529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3" y="1556792"/>
                        <a:ext cx="8064895" cy="350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304235"/>
            <a:ext cx="7641642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8317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01, Programa 01: SUBSECRETARÍA DE AGRICULTURA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40768"/>
            <a:ext cx="7641642" cy="3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                                                                                               1 de 2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997815"/>
              </p:ext>
            </p:extLst>
          </p:nvPr>
        </p:nvGraphicFramePr>
        <p:xfrm>
          <a:off x="467545" y="1721377"/>
          <a:ext cx="8126430" cy="451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Hoja de cálculo" r:id="rId4" imgW="7762943" imgH="5667285" progId="Excel.Sheet.8">
                  <p:embed/>
                </p:oleObj>
              </mc:Choice>
              <mc:Fallback>
                <p:oleObj name="Hoja de cálculo" r:id="rId4" imgW="7762943" imgH="5667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5" y="1721377"/>
                        <a:ext cx="8126430" cy="4515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353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4648051"/>
            <a:ext cx="715551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</a:t>
            </a:r>
            <a:r>
              <a:rPr lang="es-CL" sz="1050" dirty="0" smtClean="0">
                <a:solidFill>
                  <a:prstClr val="black"/>
                </a:solidFill>
              </a:rPr>
              <a:t>propia en </a:t>
            </a:r>
            <a:r>
              <a:rPr lang="es-CL" sz="1050" dirty="0">
                <a:solidFill>
                  <a:prstClr val="black"/>
                </a:solidFill>
              </a:rPr>
              <a:t>base </a:t>
            </a:r>
            <a:r>
              <a:rPr lang="es-CL" sz="1050" dirty="0" smtClean="0">
                <a:solidFill>
                  <a:prstClr val="black"/>
                </a:solidFill>
              </a:rPr>
              <a:t> a Informes de </a:t>
            </a:r>
            <a:r>
              <a:rPr lang="es-CL" sz="1050" dirty="0">
                <a:solidFill>
                  <a:prstClr val="black"/>
                </a:solidFill>
              </a:rPr>
              <a:t>e</a:t>
            </a:r>
            <a:r>
              <a:rPr lang="es-CL" sz="1050" dirty="0" smtClean="0">
                <a:solidFill>
                  <a:prstClr val="black"/>
                </a:solidFill>
              </a:rPr>
              <a:t>jecución </a:t>
            </a:r>
            <a:r>
              <a:rPr lang="es-CL" sz="1050" dirty="0">
                <a:solidFill>
                  <a:prstClr val="black"/>
                </a:solidFill>
              </a:rPr>
              <a:t>p</a:t>
            </a:r>
            <a:r>
              <a:rPr lang="es-CL" sz="1050" dirty="0" smtClean="0">
                <a:solidFill>
                  <a:prstClr val="black"/>
                </a:solidFill>
              </a:rPr>
              <a:t>resupuestaria mensual de DIPRES</a:t>
            </a:r>
            <a:endParaRPr lang="es-CL" sz="1050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98819" y="548680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Ejecución Presupuestaria 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Gastos Acumulada al Mes de Mayo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de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/>
            </a:r>
            <a:b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Partida 13, Capítulo 01, 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Programa </a:t>
            </a:r>
            <a:r>
              <a:rPr lang="es-CL" sz="18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02</a:t>
            </a:r>
            <a:r>
              <a:rPr lang="es-CL" sz="18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: INVESTIGACIÓN E INNOVACIÓN TECNOLÓGICA SILVOAGROPECUARIA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556792"/>
            <a:ext cx="7155518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</a:t>
            </a:r>
            <a:r>
              <a:rPr lang="es-CL" sz="1600" b="1" dirty="0" smtClean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2018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60724"/>
              </p:ext>
            </p:extLst>
          </p:nvPr>
        </p:nvGraphicFramePr>
        <p:xfrm>
          <a:off x="467544" y="1988840"/>
          <a:ext cx="8142074" cy="252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Hoja de cálculo" r:id="rId4" imgW="7562985" imgH="2524035" progId="Excel.Sheet.8">
                  <p:embed/>
                </p:oleObj>
              </mc:Choice>
              <mc:Fallback>
                <p:oleObj name="Hoja de cálculo" r:id="rId4" imgW="7562985" imgH="252403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88840"/>
                        <a:ext cx="8142074" cy="2524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1165</Words>
  <Application>Microsoft Office PowerPoint</Application>
  <PresentationFormat>Presentación en pantalla (4:3)</PresentationFormat>
  <Paragraphs>227</Paragraphs>
  <Slides>25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43" baseType="lpstr">
      <vt:lpstr>1_Tema de Office</vt:lpstr>
      <vt:lpstr>2_Tema de Office</vt:lpstr>
      <vt:lpstr>3_Tema de Office</vt:lpstr>
      <vt:lpstr>4_Tema de Office</vt:lpstr>
      <vt:lpstr>17_Tema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Imagen de mapa de bits</vt:lpstr>
      <vt:lpstr>Hoja de cálculo</vt:lpstr>
      <vt:lpstr>EJECUCIÓN PRESUPUESTARIA ACUMULADA DE GASTOS AL MES DE MAYO DE 2018 PARTIDA 13: MINISTERIO DE AGRICULTURA</vt:lpstr>
      <vt:lpstr>Ejecución Presupuestaria de Gastos Acumulada al Mes de Mayo de 2018  Ministerio de Agricultura</vt:lpstr>
      <vt:lpstr>Ejecución Presupuestaria de Gastos Acumulada al Mes de Mayo de 2018  Ministerio de Agricultura</vt:lpstr>
      <vt:lpstr>Ejecución Presupuestaria de Gastos Acumulada al Mes de Mayo de 2018  Ministerio de Agricultura</vt:lpstr>
      <vt:lpstr>Ejecución Presupuestaria de Gastos Acumulada al Mes de Mayo de 2018  Ministerio de Agricultura</vt:lpstr>
      <vt:lpstr>Ejecución Presupuestaria de Gastos Acumulada al Mes de Mayo de 2018  Partida 13 Ministerio de Agricultura</vt:lpstr>
      <vt:lpstr>Ejecución Presupuestaria de Gastos Acumulada al Mes de  Mayo de 2018  Partida 13,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EJECUCIÓN PRESUPUESTARIA DE GASTOS ACUMULADA AL MES DE JUNIO DE 2016 PARTIDA 13: MINISTERIO DE AGRICULTURA</dc:title>
  <dc:creator>Ruben Catalan</dc:creator>
  <cp:lastModifiedBy>EDIAZ</cp:lastModifiedBy>
  <cp:revision>53</cp:revision>
  <cp:lastPrinted>2016-08-05T21:17:59Z</cp:lastPrinted>
  <dcterms:created xsi:type="dcterms:W3CDTF">2016-08-05T20:56:34Z</dcterms:created>
  <dcterms:modified xsi:type="dcterms:W3CDTF">2018-08-01T14:42:44Z</dcterms:modified>
</cp:coreProperties>
</file>