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260162601626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Partida'!$X$23:$AB$23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Partida'!$X$24:$AB$24</c:f>
              <c:numCache>
                <c:formatCode>0.0%</c:formatCode>
                <c:ptCount val="5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  <c:pt idx="3">
                  <c:v>7.0167964716748563E-2</c:v>
                </c:pt>
                <c:pt idx="4">
                  <c:v>8.2045857082983009E-2</c:v>
                </c:pt>
              </c:numCache>
            </c:numRef>
          </c:val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2601626016260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260162601625966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550135501355014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Partida'!$X$23:$AB$23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Partida'!$X$25:$AB$25</c:f>
              <c:numCache>
                <c:formatCode>0.0%</c:formatCode>
                <c:ptCount val="5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  <c:pt idx="3">
                  <c:v>7.7962053416461674E-2</c:v>
                </c:pt>
                <c:pt idx="4">
                  <c:v>7.7242113714669269E-2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889280"/>
        <c:axId val="59511552"/>
      </c:barChart>
      <c:catAx>
        <c:axId val="9788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9511552"/>
        <c:crosses val="autoZero"/>
        <c:auto val="1"/>
        <c:lblAlgn val="ctr"/>
        <c:lblOffset val="100"/>
        <c:noMultiLvlLbl val="0"/>
      </c:catAx>
      <c:valAx>
        <c:axId val="595115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78892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5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1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666666666666664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555555555555556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1111111111111109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Partida'!$AK$23:$AO$23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Partida'!$AK$24:$AO$24</c:f>
              <c:numCache>
                <c:formatCode>0.0%</c:formatCode>
                <c:ptCount val="5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  <c:pt idx="3">
                  <c:v>0.30681666308979233</c:v>
                </c:pt>
                <c:pt idx="4">
                  <c:v>0.38886252017277534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2.4999781277340333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333333333333333E-2"/>
                  <c:y val="7.40740740740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222222222222223E-2"/>
                  <c:y val="6.4814450277048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3333333333333332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Partida'!$AK$23:$AO$23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Partida'!$AK$25:$AO$25</c:f>
              <c:numCache>
                <c:formatCode>0.0%</c:formatCode>
                <c:ptCount val="5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  <c:pt idx="3">
                  <c:v>0.30293637922161398</c:v>
                </c:pt>
                <c:pt idx="4">
                  <c:v>0.38017849293628325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430848"/>
        <c:axId val="108432384"/>
      </c:lineChart>
      <c:catAx>
        <c:axId val="1084308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8432384"/>
        <c:crosses val="autoZero"/>
        <c:auto val="1"/>
        <c:lblAlgn val="ctr"/>
        <c:lblOffset val="100"/>
        <c:noMultiLvlLbl val="0"/>
      </c:catAx>
      <c:valAx>
        <c:axId val="1084323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084308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8" name="Picture 1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7575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MAYO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8" name="Picture 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405169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2696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77640" y="1615231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34999" y="2220119"/>
          <a:ext cx="7874001" cy="3286125"/>
        </p:xfrm>
        <a:graphic>
          <a:graphicData uri="http://schemas.openxmlformats.org/drawingml/2006/table">
            <a:tbl>
              <a:tblPr/>
              <a:tblGrid>
                <a:gridCol w="371325"/>
                <a:gridCol w="342762"/>
                <a:gridCol w="355457"/>
                <a:gridCol w="2234299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35.130.604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16.843.390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8.774.738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9.352.521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9.352.521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9405" y="623731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199" y="1891004"/>
          <a:ext cx="8229602" cy="3944355"/>
        </p:xfrm>
        <a:graphic>
          <a:graphicData uri="http://schemas.openxmlformats.org/drawingml/2006/table">
            <a:tbl>
              <a:tblPr/>
              <a:tblGrid>
                <a:gridCol w="267729"/>
                <a:gridCol w="328575"/>
                <a:gridCol w="304237"/>
                <a:gridCol w="2948053"/>
                <a:gridCol w="730168"/>
                <a:gridCol w="730168"/>
                <a:gridCol w="730168"/>
                <a:gridCol w="730168"/>
                <a:gridCol w="730168"/>
                <a:gridCol w="730168"/>
              </a:tblGrid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2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1.712.541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3.237.585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1.228.169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1.578.129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268.208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42.302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69.587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42.302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10.708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7.584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36.292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44.607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36.292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408.350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129.986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100.382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39.602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9.119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5.095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181.648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60.935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50.508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56.266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34.781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9.955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30" marR="9130" marT="91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30" marR="9130" marT="91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4" y="1173460"/>
            <a:ext cx="778824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20499"/>
              </p:ext>
            </p:extLst>
          </p:nvPr>
        </p:nvGraphicFramePr>
        <p:xfrm>
          <a:off x="827582" y="1484783"/>
          <a:ext cx="7788240" cy="4896553"/>
        </p:xfrm>
        <a:graphic>
          <a:graphicData uri="http://schemas.openxmlformats.org/drawingml/2006/table">
            <a:tbl>
              <a:tblPr/>
              <a:tblGrid>
                <a:gridCol w="340603"/>
                <a:gridCol w="328438"/>
                <a:gridCol w="340603"/>
                <a:gridCol w="2399424"/>
                <a:gridCol w="729862"/>
                <a:gridCol w="729862"/>
                <a:gridCol w="729862"/>
                <a:gridCol w="729862"/>
                <a:gridCol w="729862"/>
                <a:gridCol w="729862"/>
              </a:tblGrid>
              <a:tr h="184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4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375.858.238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-410.040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159.550.523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306.682.749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306.718.016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35.267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131.375.869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62.393.113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61.947.806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-445.307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22.078.174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43.334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81.263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43.334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4.700.485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4.627.010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82.957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4.379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78.578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250.125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244.207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5.918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226.270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17.937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4.367.403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1.753.807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2.613.596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1.241.655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698.600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261.938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39.371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233.206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161.593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210.045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119.184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303.655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213.422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232.811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165.030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727.536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1.169.013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727.536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3736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20608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199" y="2675858"/>
          <a:ext cx="8229602" cy="2374647"/>
        </p:xfrm>
        <a:graphic>
          <a:graphicData uri="http://schemas.openxmlformats.org/drawingml/2006/table">
            <a:tbl>
              <a:tblPr/>
              <a:tblGrid>
                <a:gridCol w="367365"/>
                <a:gridCol w="339106"/>
                <a:gridCol w="351665"/>
                <a:gridCol w="2650052"/>
                <a:gridCol w="753569"/>
                <a:gridCol w="753569"/>
                <a:gridCol w="753569"/>
                <a:gridCol w="753569"/>
                <a:gridCol w="753569"/>
                <a:gridCol w="753569"/>
              </a:tblGrid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74.062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74.425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37.366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21.432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21.780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7.480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50.367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50.382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29.541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200" y="1618750"/>
          <a:ext cx="8229599" cy="4488862"/>
        </p:xfrm>
        <a:graphic>
          <a:graphicData uri="http://schemas.openxmlformats.org/drawingml/2006/table">
            <a:tbl>
              <a:tblPr/>
              <a:tblGrid>
                <a:gridCol w="370760"/>
                <a:gridCol w="342240"/>
                <a:gridCol w="354915"/>
                <a:gridCol w="2598486"/>
                <a:gridCol w="760533"/>
                <a:gridCol w="760533"/>
                <a:gridCol w="760533"/>
                <a:gridCol w="760533"/>
                <a:gridCol w="760533"/>
                <a:gridCol w="760533"/>
              </a:tblGrid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105.322.586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22.157.543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19.320.439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8.023.084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37.904.780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11.687.312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745.902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27.424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1.051.862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456.211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105.208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76.145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51.732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48.201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93,2%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542.595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62.253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28.090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16.742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324.237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252.870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 de Títulos y Valores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30.842.471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1.146.544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3.983.679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1.146.544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28,8%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11.350.879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147" y="620688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08. PROGRAMA 01:  DIRECCIÓN DE SANIDAD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60" y="1484784"/>
            <a:ext cx="800426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996281"/>
          <a:ext cx="7937498" cy="3733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34.416.447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11.395.856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14.423.793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448.425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8.182.404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8.182.404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1155" y="6453336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4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4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93818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986957"/>
              </p:ext>
            </p:extLst>
          </p:nvPr>
        </p:nvGraphicFramePr>
        <p:xfrm>
          <a:off x="1187626" y="1165868"/>
          <a:ext cx="6840759" cy="5359472"/>
        </p:xfrm>
        <a:graphic>
          <a:graphicData uri="http://schemas.openxmlformats.org/drawingml/2006/table">
            <a:tbl>
              <a:tblPr/>
              <a:tblGrid>
                <a:gridCol w="305834"/>
                <a:gridCol w="282309"/>
                <a:gridCol w="292764"/>
                <a:gridCol w="2195734"/>
                <a:gridCol w="627353"/>
                <a:gridCol w="627353"/>
                <a:gridCol w="627353"/>
                <a:gridCol w="627353"/>
                <a:gridCol w="627353"/>
                <a:gridCol w="627353"/>
              </a:tblGrid>
              <a:tr h="154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7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222.366.055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1.868.661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89.603.075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185.282.244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185.359.684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77.440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78.613.326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28.097.180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28.737.906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640.726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7.222.511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2.334.622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714.904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633.557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81.347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29.705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603.852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603.852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1.701.065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6.962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349.122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1.152.616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147.394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7.078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1.763.594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70.520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84.240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796.541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813.341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16.800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80.622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83.132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2.510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25.424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219.558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266.818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47.260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46.543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441.903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445.853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3.950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11.321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92.812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61.638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281.169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281.169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1.067.207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5377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09.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FUERZA AÉREA DE CHILE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556792"/>
            <a:ext cx="794260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711199" y="2129631"/>
          <a:ext cx="7721601" cy="3467100"/>
        </p:xfrm>
        <a:graphic>
          <a:graphicData uri="http://schemas.openxmlformats.org/drawingml/2006/table">
            <a:tbl>
              <a:tblPr/>
              <a:tblGrid>
                <a:gridCol w="371322"/>
                <a:gridCol w="342759"/>
                <a:gridCol w="355454"/>
                <a:gridCol w="208194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2161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11.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ORGANISMOS DE SALUD DE LA FACH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28318" y="1496430"/>
            <a:ext cx="799477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28651" y="2091531"/>
          <a:ext cx="7886698" cy="3543300"/>
        </p:xfrm>
        <a:graphic>
          <a:graphicData uri="http://schemas.openxmlformats.org/drawingml/2006/table">
            <a:tbl>
              <a:tblPr/>
              <a:tblGrid>
                <a:gridCol w="371326"/>
                <a:gridCol w="342762"/>
                <a:gridCol w="355457"/>
                <a:gridCol w="2246995"/>
                <a:gridCol w="761693"/>
                <a:gridCol w="761693"/>
                <a:gridCol w="761693"/>
                <a:gridCol w="761693"/>
                <a:gridCol w="761693"/>
                <a:gridCol w="761693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16.335.243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6.322.006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7.107.096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2.806.842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2.806.842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680" y="737021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400" b="1" dirty="0" smtClean="0">
                <a:solidFill>
                  <a:prstClr val="black"/>
                </a:solidFill>
                <a:ea typeface="+mj-ea"/>
                <a:cs typeface="+mj-cs"/>
              </a:rPr>
              <a:t>18. </a:t>
            </a:r>
            <a:r>
              <a:rPr lang="es-CL" sz="14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MOVILIZACIÓN NACIONAL </a:t>
            </a:r>
            <a:endParaRPr lang="es-CL" sz="14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2595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906440" y="1600205"/>
          <a:ext cx="7331120" cy="4525953"/>
        </p:xfrm>
        <a:graphic>
          <a:graphicData uri="http://schemas.openxmlformats.org/drawingml/2006/table">
            <a:tbl>
              <a:tblPr/>
              <a:tblGrid>
                <a:gridCol w="344613"/>
                <a:gridCol w="318104"/>
                <a:gridCol w="329885"/>
                <a:gridCol w="2097130"/>
                <a:gridCol w="706898"/>
                <a:gridCol w="706898"/>
                <a:gridCol w="706898"/>
                <a:gridCol w="706898"/>
                <a:gridCol w="706898"/>
                <a:gridCol w="706898"/>
              </a:tblGrid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6.790.252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154.615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1.983.382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585.254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233.085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1.007.215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18.517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18.517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973.423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63.884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909.539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15.275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15.275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124.801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24.095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7.997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55.494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La ejecución del MAYO totalizó en $137.912 millones, equivalente a un 7,7% respecto de la ley inicial de presupuestos. Este porcentaje es </a:t>
            </a:r>
            <a:r>
              <a:rPr lang="es-CL" sz="1500" dirty="0"/>
              <a:t> </a:t>
            </a:r>
            <a:r>
              <a:rPr lang="es-CL" sz="1500" dirty="0" smtClean="0"/>
              <a:t>inferior al 8,2% ejecutado en igual fecha del año anterior.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Con ello, el comportamiento de la ejecución acumulada al mes de MAYO, que suma $678.794 millones, equivalente a un 38% de avance, presenta una trayectoria similar al acumulado en el mismo mes del año anterior. Por otra parte, la ejecución en dólares acumuló un gasto de $63.277 miles, equivalente a  33,3%. 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En el mes de MAYO, la modificación presupuestaria observada da cuenta de un incremento de $120 millones para Prestaciones de Seguridad </a:t>
            </a:r>
            <a:r>
              <a:rPr lang="es-CL" sz="1500" dirty="0"/>
              <a:t>S</a:t>
            </a:r>
            <a:r>
              <a:rPr lang="es-CL" sz="1500" dirty="0" smtClean="0"/>
              <a:t>ocial, normalmente asociadas a retiros, $143 millones en Personal, $83 millones en Adquisición de Activos No Financieros </a:t>
            </a:r>
            <a:r>
              <a:rPr lang="es-CL" sz="1500" dirty="0"/>
              <a:t>y </a:t>
            </a:r>
            <a:r>
              <a:rPr lang="es-CL" sz="1500" dirty="0" smtClean="0"/>
              <a:t>Servicio </a:t>
            </a:r>
            <a:r>
              <a:rPr lang="es-CL" sz="1500" dirty="0"/>
              <a:t>a la </a:t>
            </a:r>
            <a:r>
              <a:rPr lang="es-CL" sz="1500" dirty="0" smtClean="0"/>
              <a:t>Deuda </a:t>
            </a:r>
            <a:r>
              <a:rPr lang="es-CL" sz="1500" dirty="0"/>
              <a:t>por </a:t>
            </a:r>
            <a:r>
              <a:rPr lang="es-CL" sz="1500" dirty="0" smtClean="0"/>
              <a:t>$5.264 </a:t>
            </a:r>
            <a:r>
              <a:rPr lang="es-CL" sz="1500" dirty="0"/>
              <a:t>millones, que normalmente provienen de operaciones de años anteriores</a:t>
            </a:r>
            <a:r>
              <a:rPr lang="es-CL" sz="15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500" dirty="0" smtClean="0"/>
              <a:t>Además, se observó una disminución de $156 millones en Transferencias Corrientes y $148 millones en Bienes y Servicios de Consumo.</a:t>
            </a:r>
            <a:endParaRPr lang="es-CL" sz="1500" dirty="0"/>
          </a:p>
          <a:p>
            <a:pPr algn="just"/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548680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19.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INSTITUTO GEOGRÁFICO MILITAR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9551" y="1628800"/>
            <a:ext cx="806678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/>
                <a:gridCol w="342629"/>
                <a:gridCol w="355319"/>
                <a:gridCol w="2388885"/>
                <a:gridCol w="761398"/>
                <a:gridCol w="761398"/>
                <a:gridCol w="761398"/>
                <a:gridCol w="761398"/>
                <a:gridCol w="761398"/>
                <a:gridCol w="761398"/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1.571.548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1.080.197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368.602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610235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20.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5331" y="17728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199" y="2294141"/>
          <a:ext cx="8229602" cy="3138081"/>
        </p:xfrm>
        <a:graphic>
          <a:graphicData uri="http://schemas.openxmlformats.org/drawingml/2006/table">
            <a:tbl>
              <a:tblPr/>
              <a:tblGrid>
                <a:gridCol w="368490"/>
                <a:gridCol w="340145"/>
                <a:gridCol w="352742"/>
                <a:gridCol w="2632969"/>
                <a:gridCol w="755876"/>
                <a:gridCol w="755876"/>
                <a:gridCol w="755876"/>
                <a:gridCol w="755876"/>
                <a:gridCol w="755876"/>
                <a:gridCol w="755876"/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2.600.258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1.105.918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876.713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41,3%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610.914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56.430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5.164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828.027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350.810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94.643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32.175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530.616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179.305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5898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126" y="476672"/>
            <a:ext cx="8210799" cy="46798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2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2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200" b="1" dirty="0" smtClean="0">
                <a:solidFill>
                  <a:prstClr val="black"/>
                </a:solidFill>
                <a:ea typeface="+mj-ea"/>
                <a:cs typeface="+mj-cs"/>
              </a:rPr>
              <a:t>21. </a:t>
            </a:r>
            <a:r>
              <a:rPr lang="es-CL" sz="1200" b="1" dirty="0">
                <a:solidFill>
                  <a:prstClr val="black"/>
                </a:solidFill>
                <a:ea typeface="+mj-ea"/>
                <a:cs typeface="+mj-cs"/>
              </a:rPr>
              <a:t>PROGRAMA 01: DIRECCIÓN GENERAL DE AERONÁUTICA CIVIL 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691679" y="940371"/>
            <a:ext cx="597666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0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0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984463"/>
              </p:ext>
            </p:extLst>
          </p:nvPr>
        </p:nvGraphicFramePr>
        <p:xfrm>
          <a:off x="1691682" y="1168023"/>
          <a:ext cx="5976661" cy="5429340"/>
        </p:xfrm>
        <a:graphic>
          <a:graphicData uri="http://schemas.openxmlformats.org/drawingml/2006/table">
            <a:tbl>
              <a:tblPr/>
              <a:tblGrid>
                <a:gridCol w="260049"/>
                <a:gridCol w="240044"/>
                <a:gridCol w="248935"/>
                <a:gridCol w="2027041"/>
                <a:gridCol w="533432"/>
                <a:gridCol w="533432"/>
                <a:gridCol w="533432"/>
                <a:gridCol w="533432"/>
                <a:gridCol w="533432"/>
                <a:gridCol w="533432"/>
              </a:tblGrid>
              <a:tr h="13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303.394.230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78.846.094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106.581.292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41.948.213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26.087.663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6.475.503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138.303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205.442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138.303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1.358.733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1.182.618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1.121.377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1.025.061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9.432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1.025.005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86.940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70.753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86.804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166.603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86.804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52,1%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73.013.694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11.298.039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3.239.049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479.189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69.774.645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10.818.850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577.062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209.055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85.917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40.641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 Fondos de Terceros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491.145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168.414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14.108.279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4.420.801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652.901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301.479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86.105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10.719.861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4.066.341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1.382.244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186.285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1.051.794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82.070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36.900.528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193.351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40.087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74.883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40.087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40.314.758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9.203.959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7.611.233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34.119.516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7.611.233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6.195.242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1.592.726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6.123.422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1.520.906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3.929.516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3.929.516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760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22.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680082"/>
            <a:ext cx="799477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84199" y="2186781"/>
          <a:ext cx="7975601" cy="335280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8"/>
                <a:gridCol w="2335870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</a:t>
            </a:r>
            <a:r>
              <a:rPr lang="es-CL" sz="1600" b="1" dirty="0" smtClean="0">
                <a:solidFill>
                  <a:prstClr val="black"/>
                </a:solidFill>
                <a:ea typeface="+mj-ea"/>
                <a:cs typeface="+mj-cs"/>
              </a:rPr>
              <a:t>23.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603251" y="1805781"/>
          <a:ext cx="7937498" cy="4114800"/>
        </p:xfrm>
        <a:graphic>
          <a:graphicData uri="http://schemas.openxmlformats.org/drawingml/2006/table">
            <a:tbl>
              <a:tblPr/>
              <a:tblGrid>
                <a:gridCol w="371326"/>
                <a:gridCol w="342763"/>
                <a:gridCol w="355458"/>
                <a:gridCol w="2297781"/>
                <a:gridCol w="761695"/>
                <a:gridCol w="761695"/>
                <a:gridCol w="761695"/>
                <a:gridCol w="761695"/>
                <a:gridCol w="761695"/>
                <a:gridCol w="76169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4.771.029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3.795.632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667.157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1.942.287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176.717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24.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SUBSECRETARÍA DE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93305" y="1697837"/>
            <a:ext cx="804064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577850" y="2329656"/>
          <a:ext cx="7988299" cy="3067050"/>
        </p:xfrm>
        <a:graphic>
          <a:graphicData uri="http://schemas.openxmlformats.org/drawingml/2006/table">
            <a:tbl>
              <a:tblPr/>
              <a:tblGrid>
                <a:gridCol w="371327"/>
                <a:gridCol w="342764"/>
                <a:gridCol w="355459"/>
                <a:gridCol w="2348567"/>
                <a:gridCol w="761697"/>
                <a:gridCol w="761697"/>
                <a:gridCol w="761697"/>
                <a:gridCol w="761697"/>
                <a:gridCol w="761697"/>
                <a:gridCol w="76169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2.788.192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1.037.823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4891" y="620688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6735" y="146620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201" y="1756059"/>
          <a:ext cx="8229598" cy="4214245"/>
        </p:xfrm>
        <a:graphic>
          <a:graphicData uri="http://schemas.openxmlformats.org/drawingml/2006/table">
            <a:tbl>
              <a:tblPr/>
              <a:tblGrid>
                <a:gridCol w="363345"/>
                <a:gridCol w="335395"/>
                <a:gridCol w="347817"/>
                <a:gridCol w="2711109"/>
                <a:gridCol w="745322"/>
                <a:gridCol w="745322"/>
                <a:gridCol w="745322"/>
                <a:gridCol w="745322"/>
                <a:gridCol w="745322"/>
                <a:gridCol w="745322"/>
              </a:tblGrid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14.212.743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-83.140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7.029.946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665.067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249.035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1.149.911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345.174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12.460.663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12.377.523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-83.140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6.426.917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5.438.083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5.510.949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72.866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4.601.027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169.830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253.836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124.195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108.748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136.748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28.000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134.848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35.870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79.870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44.000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55.100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1.147.249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827.983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-319.266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770.805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67,2%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1.849.683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1.411.643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-438.040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1.389.376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2.126.703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2.800.869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674.166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2.126.703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75,9%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7.022.580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6.866.574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1.825.890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264.999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91.797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2.399.825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2.243.819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369.040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4.061.207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1.275.903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31,4%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287.420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88.324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30,7%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9.129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826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20.242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8.820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43,6%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2.415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1.848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76,5%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17.827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6.972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692696"/>
            <a:ext cx="8210799" cy="68342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20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CAPÍTULO </a:t>
            </a:r>
            <a:r>
              <a:rPr lang="es-CL" sz="1800" b="1" dirty="0" smtClean="0">
                <a:solidFill>
                  <a:prstClr val="black"/>
                </a:solidFill>
                <a:ea typeface="+mj-ea"/>
                <a:cs typeface="+mj-cs"/>
              </a:rPr>
              <a:t>25. </a:t>
            </a:r>
            <a:r>
              <a:rPr lang="es-CL" sz="1800" b="1" dirty="0">
                <a:solidFill>
                  <a:prstClr val="black"/>
                </a:solidFill>
                <a:ea typeface="+mj-ea"/>
                <a:cs typeface="+mj-cs"/>
              </a:rPr>
              <a:t>PROGRAMA 01: ESTADO MAYOR CONJUNTO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21229" y="171724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313131"/>
          <a:ext cx="8229599" cy="3100100"/>
        </p:xfrm>
        <a:graphic>
          <a:graphicData uri="http://schemas.openxmlformats.org/drawingml/2006/table">
            <a:tbl>
              <a:tblPr/>
              <a:tblGrid>
                <a:gridCol w="364032"/>
                <a:gridCol w="336029"/>
                <a:gridCol w="348475"/>
                <a:gridCol w="2700677"/>
                <a:gridCol w="746731"/>
                <a:gridCol w="746731"/>
                <a:gridCol w="746731"/>
                <a:gridCol w="746731"/>
                <a:gridCol w="746731"/>
                <a:gridCol w="746731"/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13.485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12.512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4.819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6.319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4.277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3.356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6.189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1848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7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DE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graphicFrame>
        <p:nvGraphicFramePr>
          <p:cNvPr id="9" name="1 Gráfico" title="Ejecución Mensual Acumulada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05878" y="1696475"/>
            <a:ext cx="785921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68350" y="2223929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/>
                <a:gridCol w="2297884"/>
                <a:gridCol w="808405"/>
                <a:gridCol w="781754"/>
                <a:gridCol w="781754"/>
                <a:gridCol w="710686"/>
                <a:gridCol w="710686"/>
                <a:gridCol w="710686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1.790.769.085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5.307.057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678.794.263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1.192.934.730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143.158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504.309.878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328.240.623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-148.177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100.454.066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3.512.117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590.459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22.709.718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11.532.560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73.751.563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11.560.867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268.267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27.956.827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6.852.032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1.146.544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1.739.115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9.132.139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13.287.754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5.264.460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31.208.336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16832"/>
            <a:ext cx="785921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89000" y="2795429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/>
                <a:gridCol w="2335561"/>
                <a:gridCol w="718634"/>
                <a:gridCol w="718634"/>
                <a:gridCol w="718634"/>
                <a:gridCol w="718634"/>
                <a:gridCol w="718634"/>
                <a:gridCol w="718634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620688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MAYO 2018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92436" y="1484784"/>
            <a:ext cx="792453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11199" y="1996281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/>
                <a:gridCol w="761687"/>
                <a:gridCol w="178996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548.114.694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-222.640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230.085.796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35.130.604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375.858.238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-410.040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159.550.523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105.322.586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22.157.543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34.416.447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222.366.055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1.868.661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89.603.075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16.335.243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6.790.252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1.983.382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1.571.548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2.600.258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303.394.230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3.978.545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78.846.094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4.771.029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14.212.743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-83.140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7.029.946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1.801.263.084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5.379.923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687.903.638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</a:t>
            </a:r>
            <a:r>
              <a:rPr lang="es-CL" sz="800" dirty="0" smtClean="0"/>
              <a:t>propia en </a:t>
            </a:r>
            <a:r>
              <a:rPr lang="es-CL" sz="800" dirty="0"/>
              <a:t>base </a:t>
            </a:r>
            <a:r>
              <a:rPr lang="es-CL" sz="800" dirty="0" smtClean="0"/>
              <a:t> a Informes de </a:t>
            </a:r>
            <a:r>
              <a:rPr lang="es-CL" sz="800" dirty="0"/>
              <a:t>e</a:t>
            </a:r>
            <a:r>
              <a:rPr lang="es-CL" sz="800" dirty="0" smtClean="0"/>
              <a:t>jecución </a:t>
            </a:r>
            <a:r>
              <a:rPr lang="es-CL" sz="800" dirty="0"/>
              <a:t>p</a:t>
            </a:r>
            <a:r>
              <a:rPr lang="es-CL" sz="800" dirty="0" smtClean="0"/>
              <a:t>resupuestaria mensual de DIPRES</a:t>
            </a:r>
            <a:endParaRPr lang="es-CL" sz="8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404664"/>
            <a:ext cx="8210799" cy="5295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63374" y="934201"/>
            <a:ext cx="6493002" cy="1933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149166"/>
              </p:ext>
            </p:extLst>
          </p:nvPr>
        </p:nvGraphicFramePr>
        <p:xfrm>
          <a:off x="1475658" y="1150323"/>
          <a:ext cx="6480718" cy="5375017"/>
        </p:xfrm>
        <a:graphic>
          <a:graphicData uri="http://schemas.openxmlformats.org/drawingml/2006/table">
            <a:tbl>
              <a:tblPr/>
              <a:tblGrid>
                <a:gridCol w="274262"/>
                <a:gridCol w="325052"/>
                <a:gridCol w="294578"/>
                <a:gridCol w="1929995"/>
                <a:gridCol w="609472"/>
                <a:gridCol w="578998"/>
                <a:gridCol w="639945"/>
                <a:gridCol w="609472"/>
                <a:gridCol w="609472"/>
                <a:gridCol w="609472"/>
              </a:tblGrid>
              <a:tr h="155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8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548.114.694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-222.640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230.085.796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467.091.944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467.200.280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108.336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200.359.710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73.316.119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72.972.523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-343.596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19.561.952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61.041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544.843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61.041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4.657.325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3.769.332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968.162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115.899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81.190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821.963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115.899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1.609.160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1.608.011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1.363.900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54.446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104.644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8.961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29.625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26.751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13.420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13.420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2.032.002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1.418.783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1.431.403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12.620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79.080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293.459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595.343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7.658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99.234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111.854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12.620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13.539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13,6%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126.084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52.531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157.317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147.346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690.323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1.302.677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690.323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5.643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5.564.358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5.564.358</a:t>
                      </a:r>
                    </a:p>
                  </a:txBody>
                  <a:tcPr marL="6550" marR="6550" marT="65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550" marR="6550" marT="65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2759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08001" y="1862931"/>
          <a:ext cx="8127997" cy="4000500"/>
        </p:xfrm>
        <a:graphic>
          <a:graphicData uri="http://schemas.openxmlformats.org/drawingml/2006/table">
            <a:tbl>
              <a:tblPr/>
              <a:tblGrid>
                <a:gridCol w="371330"/>
                <a:gridCol w="342766"/>
                <a:gridCol w="355461"/>
                <a:gridCol w="2488228"/>
                <a:gridCol w="761702"/>
                <a:gridCol w="761702"/>
                <a:gridCol w="761702"/>
                <a:gridCol w="761702"/>
                <a:gridCol w="761702"/>
                <a:gridCol w="76170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7523</Words>
  <Application>Microsoft Office PowerPoint</Application>
  <PresentationFormat>Presentación en pantalla (4:3)</PresentationFormat>
  <Paragraphs>4752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MAYO 2018 PARTIDA 11: MINISTERIO DE DEFENSA NACIONAL</vt:lpstr>
      <vt:lpstr>EJECUCIÓN PRESUPUESTARIA DE GASTOS ACUMULADA A MAYO DE 2018  PARTIDA 11 MINISTERIO DE DEFENSA NACIONAL</vt:lpstr>
      <vt:lpstr>EJECUCIÓN PRESUPUESTARIA DE GASTOS ACUMULADA A MAYO DE 2018  PARTIDA 11 MINISTERIO DE DEFENSA NACIONAL</vt:lpstr>
      <vt:lpstr>EJECUCIÓN PRESUPUESTARIA DE GASTOS ACUMULADA A MAYO DE 2018  PARTIDA 11 MINISTERIO DE DEFENSA NACIONAL</vt:lpstr>
      <vt:lpstr>EJECUCIÓN PRESUPUESTARIA DE GASTOS ACUMULADA A MAYO 2018  PARTIDA 11 MINISTERIO DE DEFENSA NACIONAL</vt:lpstr>
      <vt:lpstr>EJECUCIÓN PRESUPUESTARIA DE GASTOS ACUMULADA A MAYO 2018  PARTIDA 11 MINISTERIO DE DEFENSA NACIONAL</vt:lpstr>
      <vt:lpstr>EJECUCIÓN PRESUPUESTARIA DE GASTOS ACUMULADA A MAYO 2018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193</cp:revision>
  <cp:lastPrinted>2016-07-14T20:27:16Z</cp:lastPrinted>
  <dcterms:created xsi:type="dcterms:W3CDTF">2016-06-23T13:38:47Z</dcterms:created>
  <dcterms:modified xsi:type="dcterms:W3CDTF">2018-12-28T13:10:20Z</dcterms:modified>
</cp:coreProperties>
</file>