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3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MAYO </a:t>
            </a:r>
            <a:r>
              <a:rPr lang="es-CL" sz="2400" b="1" dirty="0" smtClean="0">
                <a:latin typeface="+mn-lt"/>
              </a:rPr>
              <a:t>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41562"/>
              </p:ext>
            </p:extLst>
          </p:nvPr>
        </p:nvGraphicFramePr>
        <p:xfrm>
          <a:off x="414337" y="1700808"/>
          <a:ext cx="826212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Hoja de cálculo" r:id="rId3" imgW="8734357" imgH="3228975" progId="Excel.Sheet.8">
                  <p:embed/>
                </p:oleObj>
              </mc:Choice>
              <mc:Fallback>
                <p:oleObj name="Hoja de cálculo" r:id="rId3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6212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92557"/>
              </p:ext>
            </p:extLst>
          </p:nvPr>
        </p:nvGraphicFramePr>
        <p:xfrm>
          <a:off x="414336" y="1772816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30213"/>
              </p:ext>
            </p:extLst>
          </p:nvPr>
        </p:nvGraphicFramePr>
        <p:xfrm>
          <a:off x="467544" y="1988393"/>
          <a:ext cx="8148279" cy="424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Hoja de cálculo" r:id="rId3" imgW="8734357" imgH="4752885" progId="Excel.Sheet.8">
                  <p:embed/>
                </p:oleObj>
              </mc:Choice>
              <mc:Fallback>
                <p:oleObj name="Hoja de cálculo" r:id="rId3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393"/>
                        <a:ext cx="8148279" cy="4248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96188"/>
              </p:ext>
            </p:extLst>
          </p:nvPr>
        </p:nvGraphicFramePr>
        <p:xfrm>
          <a:off x="414337" y="1916832"/>
          <a:ext cx="820148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Hoja de cálculo" r:id="rId3" imgW="8734357" imgH="2162265" progId="Excel.Sheet.8">
                  <p:embed/>
                </p:oleObj>
              </mc:Choice>
              <mc:Fallback>
                <p:oleObj name="Hoja de cálculo" r:id="rId3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16832"/>
                        <a:ext cx="8201488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74487"/>
              </p:ext>
            </p:extLst>
          </p:nvPr>
        </p:nvGraphicFramePr>
        <p:xfrm>
          <a:off x="467545" y="1772816"/>
          <a:ext cx="8157592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Hoja de cálculo" r:id="rId3" imgW="8734357" imgH="2476590" progId="Excel.Sheet.8">
                  <p:embed/>
                </p:oleObj>
              </mc:Choice>
              <mc:Fallback>
                <p:oleObj name="Hoja de cálculo" r:id="rId3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157592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71612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11862"/>
              </p:ext>
            </p:extLst>
          </p:nvPr>
        </p:nvGraphicFramePr>
        <p:xfrm>
          <a:off x="414337" y="1661889"/>
          <a:ext cx="826212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61889"/>
                        <a:ext cx="826212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mayo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$474.154 </a:t>
            </a:r>
            <a:r>
              <a:rPr lang="es-CL" sz="1600" dirty="0"/>
              <a:t>millones, </a:t>
            </a:r>
            <a:r>
              <a:rPr lang="es-CL" sz="1600" b="1" dirty="0"/>
              <a:t>equivalentes a un </a:t>
            </a:r>
            <a:r>
              <a:rPr lang="es-CL" sz="1600" b="1" dirty="0" smtClean="0"/>
              <a:t>39% </a:t>
            </a:r>
            <a:r>
              <a:rPr lang="es-CL" sz="1600" b="1" dirty="0"/>
              <a:t>del Presupuesto </a:t>
            </a:r>
            <a:r>
              <a:rPr lang="es-CL" sz="16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$7.828 millones</a:t>
            </a:r>
            <a:r>
              <a:rPr lang="es-CL" sz="1600" b="1" dirty="0" smtClean="0"/>
              <a:t>, con una ejecución presupuestaria de un </a:t>
            </a:r>
            <a:r>
              <a:rPr lang="es-CL" sz="1600" b="1" dirty="0" smtClean="0"/>
              <a:t>100%.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$3.476 </a:t>
            </a:r>
            <a:r>
              <a:rPr lang="es-ES" sz="1600" dirty="0"/>
              <a:t>millones, compuesto </a:t>
            </a:r>
            <a:r>
              <a:rPr lang="es-ES" sz="1600" dirty="0" smtClean="0"/>
              <a:t>$488 millones del </a:t>
            </a:r>
            <a:r>
              <a:rPr lang="es-ES" sz="1600" dirty="0"/>
              <a:t>Fondo de Emergencia y por </a:t>
            </a:r>
            <a:r>
              <a:rPr lang="es-ES" sz="1600" dirty="0" smtClean="0"/>
              <a:t>$2.988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</a:t>
            </a:r>
            <a:r>
              <a:rPr lang="es-CL" sz="1600" dirty="0" smtClean="0"/>
              <a:t>GENCHI);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15%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Mayo, </a:t>
            </a:r>
            <a:r>
              <a:rPr lang="es-CL" sz="1600" b="1" dirty="0" smtClean="0"/>
              <a:t>con un gasto total de $</a:t>
            </a:r>
            <a:r>
              <a:rPr lang="es-CL" sz="1600" b="1" dirty="0" smtClean="0"/>
              <a:t>529 </a:t>
            </a:r>
            <a:r>
              <a:rPr lang="es-CL" sz="1600" b="1" dirty="0" smtClean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</a:t>
            </a:r>
            <a:r>
              <a:rPr lang="es-ES" sz="1600" dirty="0" smtClean="0"/>
              <a:t>inversión incluyen la </a:t>
            </a:r>
            <a:r>
              <a:rPr lang="es-CL" sz="1600" dirty="0" smtClean="0"/>
              <a:t>construcción de la Oficina de </a:t>
            </a:r>
            <a:r>
              <a:rPr lang="es-CL" sz="1600" dirty="0"/>
              <a:t>Servicio </a:t>
            </a:r>
            <a:r>
              <a:rPr lang="es-CL" sz="1600" dirty="0" smtClean="0"/>
              <a:t>del </a:t>
            </a:r>
            <a:r>
              <a:rPr lang="es-CL" sz="1600" dirty="0"/>
              <a:t>Registro Civil De </a:t>
            </a:r>
            <a:r>
              <a:rPr lang="es-CL" sz="1600" dirty="0" smtClean="0"/>
              <a:t>Linares ($160 millones);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Curicó ($ 159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/>
              <a:t>Mulchén</a:t>
            </a:r>
            <a:r>
              <a:rPr lang="es-CL" sz="1600" dirty="0"/>
              <a:t> </a:t>
            </a:r>
            <a:r>
              <a:rPr lang="es-CL" sz="1600" dirty="0" smtClean="0"/>
              <a:t>($108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de La Dirección Regional del Maule y Oficina </a:t>
            </a:r>
            <a:r>
              <a:rPr lang="es-CL" sz="1600" dirty="0" smtClean="0"/>
              <a:t>de Talca ($615 </a:t>
            </a:r>
            <a:r>
              <a:rPr lang="es-CL" sz="1600" dirty="0"/>
              <a:t>millones</a:t>
            </a:r>
            <a:r>
              <a:rPr lang="es-CL" sz="1600" dirty="0" smtClean="0"/>
              <a:t>); y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 smtClean="0"/>
              <a:t>Pelluhue</a:t>
            </a:r>
            <a:r>
              <a:rPr lang="es-CL" sz="1600" dirty="0" smtClean="0"/>
              <a:t> </a:t>
            </a:r>
            <a:r>
              <a:rPr lang="es-CL" sz="1600" dirty="0"/>
              <a:t>(Ex - </a:t>
            </a:r>
            <a:r>
              <a:rPr lang="es-CL" sz="1600" dirty="0" err="1" smtClean="0"/>
              <a:t>Curanipe</a:t>
            </a:r>
            <a:r>
              <a:rPr lang="es-CL" sz="1600" dirty="0" smtClean="0"/>
              <a:t>) ($11 </a:t>
            </a:r>
            <a:r>
              <a:rPr lang="es-CL" sz="1600" dirty="0"/>
              <a:t>millones</a:t>
            </a:r>
            <a:r>
              <a:rPr lang="es-CL" sz="1600" dirty="0" smtClean="0"/>
              <a:t>)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56% </a:t>
            </a:r>
            <a:r>
              <a:rPr lang="es-ES" sz="1600" b="1" dirty="0" smtClean="0"/>
              <a:t>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221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2018 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($792 millones). </a:t>
            </a:r>
            <a:r>
              <a:rPr lang="es-CL" sz="1600" b="1" dirty="0" smtClean="0"/>
              <a:t>Su </a:t>
            </a:r>
            <a:r>
              <a:rPr lang="es-ES" sz="1600" b="1" dirty="0" smtClean="0"/>
              <a:t>ejecución alcanzó un </a:t>
            </a:r>
            <a:r>
              <a:rPr lang="es-ES" sz="1600" b="1" dirty="0" smtClean="0"/>
              <a:t>7%.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($28.461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($5.312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($2.228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($1.402 millones), </a:t>
            </a:r>
            <a:r>
              <a:rPr lang="es-ES" sz="1600" b="1" dirty="0"/>
              <a:t>mostró un avance de </a:t>
            </a:r>
            <a:r>
              <a:rPr lang="es-ES" sz="1600" b="1" dirty="0" smtClean="0"/>
              <a:t>23%, </a:t>
            </a:r>
            <a:r>
              <a:rPr lang="es-ES" sz="1600" b="1" dirty="0" smtClean="0"/>
              <a:t>con un gasto total de </a:t>
            </a:r>
            <a:r>
              <a:rPr lang="es-ES" sz="1600" b="1" dirty="0" smtClean="0"/>
              <a:t>$8.617 </a:t>
            </a:r>
            <a:r>
              <a:rPr lang="es-ES" sz="1600" b="1" dirty="0" smtClean="0"/>
              <a:t>millones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</a:t>
            </a:r>
            <a:r>
              <a:rPr lang="es-ES" sz="1600" b="1" dirty="0"/>
              <a:t>totalizaron un gasto de </a:t>
            </a:r>
            <a:r>
              <a:rPr lang="es-ES" sz="1600" b="1" dirty="0" smtClean="0"/>
              <a:t>$</a:t>
            </a:r>
            <a:r>
              <a:rPr lang="es-ES" sz="1600" b="1" dirty="0" smtClean="0"/>
              <a:t>1.779 </a:t>
            </a:r>
            <a:r>
              <a:rPr lang="es-ES" sz="1600" b="1" dirty="0" smtClean="0"/>
              <a:t>millones (</a:t>
            </a:r>
            <a:r>
              <a:rPr lang="es-ES" sz="1600" b="1" dirty="0" smtClean="0"/>
              <a:t>17% </a:t>
            </a:r>
            <a:r>
              <a:rPr lang="es-ES" sz="1600" b="1" dirty="0" smtClean="0"/>
              <a:t>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32% ($3.452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</a:t>
            </a:r>
            <a:r>
              <a:rPr lang="es-CL" sz="1600" dirty="0" smtClean="0"/>
              <a:t>un 32% de avance con un gasto total de $39. </a:t>
            </a: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Mayo </a:t>
            </a:r>
            <a:r>
              <a:rPr lang="es-CL" sz="1600" dirty="0"/>
              <a:t>ejecutó un gasto total de </a:t>
            </a:r>
            <a:r>
              <a:rPr lang="es-CL" sz="1600" dirty="0" smtClean="0"/>
              <a:t>$74.431 </a:t>
            </a:r>
            <a:r>
              <a:rPr lang="es-CL" sz="1600" dirty="0"/>
              <a:t>millones </a:t>
            </a:r>
            <a:r>
              <a:rPr lang="es-CL" sz="1600" dirty="0" smtClean="0"/>
              <a:t>(42</a:t>
            </a:r>
            <a:r>
              <a:rPr lang="es-CL" sz="1600" dirty="0"/>
              <a:t>%) y la “Subvención Proyectos Área Justicia Juvenil”, ejecutó un total de </a:t>
            </a:r>
            <a:r>
              <a:rPr lang="es-CL" sz="1600" dirty="0" smtClean="0"/>
              <a:t>$8.229 </a:t>
            </a:r>
            <a:r>
              <a:rPr lang="es-CL" sz="1600" dirty="0"/>
              <a:t>millones </a:t>
            </a:r>
            <a:r>
              <a:rPr lang="es-CL" sz="1600" dirty="0" smtClean="0"/>
              <a:t>(34%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mayo </a:t>
            </a:r>
            <a:r>
              <a:rPr lang="es-CL" sz="1600" dirty="0"/>
              <a:t>de 2018</a:t>
            </a:r>
            <a:r>
              <a:rPr lang="es-CL" sz="1600" dirty="0" smtClean="0"/>
              <a:t>).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4849"/>
            <a:ext cx="4017428" cy="24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5324"/>
            <a:ext cx="4017428" cy="241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68526"/>
              </p:ext>
            </p:extLst>
          </p:nvPr>
        </p:nvGraphicFramePr>
        <p:xfrm>
          <a:off x="519113" y="1772816"/>
          <a:ext cx="8105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72816"/>
                        <a:ext cx="81057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Mayo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21658"/>
              </p:ext>
            </p:extLst>
          </p:nvPr>
        </p:nvGraphicFramePr>
        <p:xfrm>
          <a:off x="467544" y="1700808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23534"/>
              </p:ext>
            </p:extLst>
          </p:nvPr>
        </p:nvGraphicFramePr>
        <p:xfrm>
          <a:off x="414336" y="1600919"/>
          <a:ext cx="8189170" cy="473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00919"/>
                        <a:ext cx="8189170" cy="473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34878"/>
              </p:ext>
            </p:extLst>
          </p:nvPr>
        </p:nvGraphicFramePr>
        <p:xfrm>
          <a:off x="395535" y="2060848"/>
          <a:ext cx="8229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2060848"/>
                        <a:ext cx="8229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96431"/>
              </p:ext>
            </p:extLst>
          </p:nvPr>
        </p:nvGraphicFramePr>
        <p:xfrm>
          <a:off x="414336" y="1858491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Hoja de cálculo" r:id="rId3" imgW="8734357" imgH="3514725" progId="Excel.Sheet.8">
                  <p:embed/>
                </p:oleObj>
              </mc:Choice>
              <mc:Fallback>
                <p:oleObj name="Hoja de cálculo" r:id="rId3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8491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930</Words>
  <Application>Microsoft Office PowerPoint</Application>
  <PresentationFormat>Presentación en pantalla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MAYO DE 2018 PARTIDA 10: MINISTERIO DE JUSTICIA</vt:lpstr>
      <vt:lpstr>Ejecución Presupuestaria de Gastos Acumulada al mes de Mayo de 2018  Ministerio de Justicia</vt:lpstr>
      <vt:lpstr>Ejecución Presupuestaria de Gastos Acumulada al mes de Mayo de 2018  Ministerio de Justicia</vt:lpstr>
      <vt:lpstr>Ejecución Presupuestaria de Gastos Acumulada al mes de Mayo de 2018  Ministerio de Justicia</vt:lpstr>
      <vt:lpstr>Ejecución Presupuestaria de Gastos Acumulada al mes de Mayo de 2018  Ministerio de Justicia</vt:lpstr>
      <vt:lpstr>Ejecución Presupuestaria de Gastos Acumulada al mes de Mayo de 2018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167</cp:revision>
  <cp:lastPrinted>2016-10-20T14:15:11Z</cp:lastPrinted>
  <dcterms:created xsi:type="dcterms:W3CDTF">2016-06-23T13:38:47Z</dcterms:created>
  <dcterms:modified xsi:type="dcterms:W3CDTF">2018-07-12T20:41:04Z</dcterms:modified>
</cp:coreProperties>
</file>