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55"/>
  </p:notesMasterIdLst>
  <p:handoutMasterIdLst>
    <p:handoutMasterId r:id="rId56"/>
  </p:handoutMasterIdLst>
  <p:sldIdLst>
    <p:sldId id="256" r:id="rId3"/>
    <p:sldId id="298" r:id="rId4"/>
    <p:sldId id="339" r:id="rId5"/>
    <p:sldId id="264" r:id="rId6"/>
    <p:sldId id="299" r:id="rId7"/>
    <p:sldId id="263" r:id="rId8"/>
    <p:sldId id="330" r:id="rId9"/>
    <p:sldId id="265" r:id="rId10"/>
    <p:sldId id="331" r:id="rId11"/>
    <p:sldId id="268" r:id="rId12"/>
    <p:sldId id="271" r:id="rId13"/>
    <p:sldId id="301" r:id="rId14"/>
    <p:sldId id="302" r:id="rId15"/>
    <p:sldId id="304" r:id="rId16"/>
    <p:sldId id="306" r:id="rId17"/>
    <p:sldId id="307" r:id="rId18"/>
    <p:sldId id="332" r:id="rId19"/>
    <p:sldId id="333" r:id="rId20"/>
    <p:sldId id="308" r:id="rId21"/>
    <p:sldId id="309" r:id="rId22"/>
    <p:sldId id="310" r:id="rId23"/>
    <p:sldId id="334" r:id="rId24"/>
    <p:sldId id="311" r:id="rId25"/>
    <p:sldId id="312" r:id="rId26"/>
    <p:sldId id="313" r:id="rId27"/>
    <p:sldId id="314" r:id="rId28"/>
    <p:sldId id="340" r:id="rId29"/>
    <p:sldId id="345" r:id="rId30"/>
    <p:sldId id="341" r:id="rId31"/>
    <p:sldId id="342" r:id="rId32"/>
    <p:sldId id="315" r:id="rId33"/>
    <p:sldId id="335" r:id="rId34"/>
    <p:sldId id="316" r:id="rId35"/>
    <p:sldId id="336" r:id="rId36"/>
    <p:sldId id="317" r:id="rId37"/>
    <p:sldId id="318" r:id="rId38"/>
    <p:sldId id="337" r:id="rId39"/>
    <p:sldId id="319" r:id="rId40"/>
    <p:sldId id="338" r:id="rId41"/>
    <p:sldId id="320" r:id="rId42"/>
    <p:sldId id="321" r:id="rId43"/>
    <p:sldId id="322" r:id="rId44"/>
    <p:sldId id="343" r:id="rId45"/>
    <p:sldId id="346" r:id="rId46"/>
    <p:sldId id="344" r:id="rId47"/>
    <p:sldId id="323" r:id="rId48"/>
    <p:sldId id="324" r:id="rId49"/>
    <p:sldId id="325" r:id="rId50"/>
    <p:sldId id="326" r:id="rId51"/>
    <p:sldId id="327" r:id="rId52"/>
    <p:sldId id="328" r:id="rId53"/>
    <p:sldId id="329" r:id="rId54"/>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09-08-2018</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09-08-2018</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606671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5CC87D2-554F-43C8-B789-DB86F48C67F4}" type="slidenum">
              <a:rPr lang="es-CL" smtClean="0"/>
              <a:t>36</a:t>
            </a:fld>
            <a:endParaRPr lang="es-CL"/>
          </a:p>
        </p:txBody>
      </p:sp>
    </p:spTree>
    <p:extLst>
      <p:ext uri="{BB962C8B-B14F-4D97-AF65-F5344CB8AC3E}">
        <p14:creationId xmlns:p14="http://schemas.microsoft.com/office/powerpoint/2010/main" val="182314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5CC87D2-554F-43C8-B789-DB86F48C67F4}" type="slidenum">
              <a:rPr lang="es-CL" smtClean="0"/>
              <a:t>37</a:t>
            </a:fld>
            <a:endParaRPr lang="es-CL"/>
          </a:p>
        </p:txBody>
      </p:sp>
    </p:spTree>
    <p:extLst>
      <p:ext uri="{BB962C8B-B14F-4D97-AF65-F5344CB8AC3E}">
        <p14:creationId xmlns:p14="http://schemas.microsoft.com/office/powerpoint/2010/main" val="1315051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09-08-2018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09-08-2018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09-08-2018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09-08-2018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09-08-2018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09-08-2018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09-08-2018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09-08-2018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09-08-2018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09-08-2018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09-08-2018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09-08-2018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09-08-2018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09-08-2018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42"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09-08-2018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084168" y="82405"/>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1954594082"/>
              </p:ext>
            </p:extLst>
          </p:nvPr>
        </p:nvGraphicFramePr>
        <p:xfrm>
          <a:off x="5447159" y="44624"/>
          <a:ext cx="565001" cy="417269"/>
        </p:xfrm>
        <a:graphic>
          <a:graphicData uri="http://schemas.openxmlformats.org/presentationml/2006/ole">
            <mc:AlternateContent xmlns:mc="http://schemas.openxmlformats.org/markup-compatibility/2006">
              <mc:Choice xmlns:v="urn:schemas-microsoft-com:vml" Requires="v">
                <p:oleObj spid="_x0000_s2276"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47159"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5940152" y="44624"/>
            <a:ext cx="3024336"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TÉCNICA DE APOYO PRESUPUESTARIA</a:t>
            </a:r>
            <a:endParaRPr lang="es-CL" sz="1000" dirty="0">
              <a:effectLst/>
              <a:latin typeface="Andalus" pitchFamily="18" charset="-78"/>
              <a:ea typeface="Times New Roman"/>
              <a:cs typeface="Andalus" pitchFamily="18" charset="-78"/>
            </a:endParaRPr>
          </a:p>
        </p:txBody>
      </p:sp>
      <p:sp>
        <p:nvSpPr>
          <p:cNvPr id="2" name="Rectángulo 1">
            <a:extLst>
              <a:ext uri="{FF2B5EF4-FFF2-40B4-BE49-F238E27FC236}">
                <a16:creationId xmlns:a16="http://schemas.microsoft.com/office/drawing/2014/main" id="{5085AE28-369A-45B4-891F-932962E90BD6}"/>
              </a:ext>
            </a:extLst>
          </p:cNvPr>
          <p:cNvSpPr/>
          <p:nvPr userDrawn="1"/>
        </p:nvSpPr>
        <p:spPr>
          <a:xfrm>
            <a:off x="425049" y="6381328"/>
            <a:ext cx="7848872" cy="246221"/>
          </a:xfrm>
          <a:prstGeom prst="rect">
            <a:avLst/>
          </a:prstGeom>
        </p:spPr>
        <p:txBody>
          <a:bodyPr wrap="square">
            <a:spAutoFit/>
          </a:bodyPr>
          <a:lstStyle/>
          <a:p>
            <a:r>
              <a:rPr lang="es-CL" sz="1000" b="1" dirty="0"/>
              <a:t>Fuente</a:t>
            </a:r>
            <a:r>
              <a:rPr lang="es-CL" sz="1000" dirty="0"/>
              <a:t>: Elaboración propia en base  a Informes de ejecución presupuestaria mensual de DIPRES</a:t>
            </a: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a:latin typeface="+mn-lt"/>
              </a:rPr>
              <a:t>EJECUCIÓN PRESUPUESTARIA DE GASTOS </a:t>
            </a:r>
            <a:br>
              <a:rPr lang="es-CL" sz="2400" b="1" dirty="0">
                <a:latin typeface="+mn-lt"/>
              </a:rPr>
            </a:br>
            <a:r>
              <a:rPr lang="es-CL" sz="2400" b="1" dirty="0">
                <a:latin typeface="+mn-lt"/>
              </a:rPr>
              <a:t>acumulada al mes de mayo de 2018</a:t>
            </a:r>
            <a:br>
              <a:rPr lang="es-CL" sz="2400" b="1" dirty="0">
                <a:latin typeface="+mn-lt"/>
              </a:rPr>
            </a:br>
            <a:r>
              <a:rPr lang="es-CL" sz="2400" b="1" dirty="0">
                <a:latin typeface="+mn-lt"/>
              </a:rPr>
              <a:t>Partida 09:</a:t>
            </a:r>
            <a:br>
              <a:rPr lang="es-CL" sz="2400" b="1" dirty="0">
                <a:latin typeface="+mn-lt"/>
              </a:rPr>
            </a:br>
            <a:r>
              <a:rPr lang="es-CL" sz="2400" b="1" dirty="0">
                <a:latin typeface="+mn-lt"/>
              </a:rPr>
              <a:t>MINISTERIO DE EDUCACIÓN</a:t>
            </a: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a:effectLst>
                  <a:outerShdw blurRad="38100" dist="38100" dir="2700000" algn="tl">
                    <a:srgbClr val="000000">
                      <a:alpha val="43137"/>
                    </a:srgbClr>
                  </a:outerShdw>
                </a:effectLst>
              </a:rPr>
              <a:t>Valparaíso, junio 2018</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66"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5112568"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TÉCNICA DE APOYO PRESUPUESTARIO</a:t>
            </a:r>
            <a:endParaRPr lang="es-CL" sz="1400" dirty="0">
              <a:latin typeface="Andalus" pitchFamily="18" charset="-78"/>
              <a:ea typeface="Times New Roman"/>
              <a:cs typeface="Andalus" pitchFamily="18" charset="-78"/>
            </a:endParaRPr>
          </a:p>
        </p:txBody>
      </p:sp>
      <p:sp>
        <p:nvSpPr>
          <p:cNvPr id="9" name="2 Rectángulo">
            <a:extLst>
              <a:ext uri="{FF2B5EF4-FFF2-40B4-BE49-F238E27FC236}">
                <a16:creationId xmlns:a16="http://schemas.microsoft.com/office/drawing/2014/main" id="{5A92C207-25A2-4986-A4B1-B272F1396A04}"/>
              </a:ext>
            </a:extLst>
          </p:cNvPr>
          <p:cNvSpPr/>
          <p:nvPr/>
        </p:nvSpPr>
        <p:spPr>
          <a:xfrm>
            <a:off x="78242" y="6165304"/>
            <a:ext cx="586191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02:</a:t>
            </a:r>
          </a:p>
          <a:p>
            <a:pPr algn="ctr" defTabSz="733425" fontAlgn="base">
              <a:spcAft>
                <a:spcPct val="0"/>
              </a:spcAft>
            </a:pPr>
            <a:r>
              <a:rPr lang="es-CL" sz="1800" b="1" dirty="0">
                <a:solidFill>
                  <a:schemeClr val="tx1"/>
                </a:solidFill>
                <a:ea typeface="Verdana" pitchFamily="34" charset="0"/>
                <a:cs typeface="Verdana" pitchFamily="34" charset="0"/>
              </a:rPr>
              <a:t>PROGRAMA DE INFRAESTRUCTURA EDUCACIONAL</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433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E61BBDC8-2068-4D2D-B3F3-B8BC836A0D9A}"/>
              </a:ext>
            </a:extLst>
          </p:cNvPr>
          <p:cNvGraphicFramePr>
            <a:graphicFrameLocks noGrp="1"/>
          </p:cNvGraphicFramePr>
          <p:nvPr>
            <p:extLst>
              <p:ext uri="{D42A27DB-BD31-4B8C-83A1-F6EECF244321}">
                <p14:modId xmlns:p14="http://schemas.microsoft.com/office/powerpoint/2010/main" val="3964029334"/>
              </p:ext>
            </p:extLst>
          </p:nvPr>
        </p:nvGraphicFramePr>
        <p:xfrm>
          <a:off x="414336" y="1866121"/>
          <a:ext cx="8210799" cy="1058826"/>
        </p:xfrm>
        <a:graphic>
          <a:graphicData uri="http://schemas.openxmlformats.org/drawingml/2006/table">
            <a:tbl>
              <a:tblPr/>
              <a:tblGrid>
                <a:gridCol w="340540">
                  <a:extLst>
                    <a:ext uri="{9D8B030D-6E8A-4147-A177-3AD203B41FA5}">
                      <a16:colId xmlns:a16="http://schemas.microsoft.com/office/drawing/2014/main" val="3944018857"/>
                    </a:ext>
                  </a:extLst>
                </a:gridCol>
                <a:gridCol w="314344">
                  <a:extLst>
                    <a:ext uri="{9D8B030D-6E8A-4147-A177-3AD203B41FA5}">
                      <a16:colId xmlns:a16="http://schemas.microsoft.com/office/drawing/2014/main" val="2687194987"/>
                    </a:ext>
                  </a:extLst>
                </a:gridCol>
                <a:gridCol w="325987">
                  <a:extLst>
                    <a:ext uri="{9D8B030D-6E8A-4147-A177-3AD203B41FA5}">
                      <a16:colId xmlns:a16="http://schemas.microsoft.com/office/drawing/2014/main" val="2020381614"/>
                    </a:ext>
                  </a:extLst>
                </a:gridCol>
                <a:gridCol w="3038664">
                  <a:extLst>
                    <a:ext uri="{9D8B030D-6E8A-4147-A177-3AD203B41FA5}">
                      <a16:colId xmlns:a16="http://schemas.microsoft.com/office/drawing/2014/main" val="3053483666"/>
                    </a:ext>
                  </a:extLst>
                </a:gridCol>
                <a:gridCol w="698544">
                  <a:extLst>
                    <a:ext uri="{9D8B030D-6E8A-4147-A177-3AD203B41FA5}">
                      <a16:colId xmlns:a16="http://schemas.microsoft.com/office/drawing/2014/main" val="2555854486"/>
                    </a:ext>
                  </a:extLst>
                </a:gridCol>
                <a:gridCol w="698544">
                  <a:extLst>
                    <a:ext uri="{9D8B030D-6E8A-4147-A177-3AD203B41FA5}">
                      <a16:colId xmlns:a16="http://schemas.microsoft.com/office/drawing/2014/main" val="707636954"/>
                    </a:ext>
                  </a:extLst>
                </a:gridCol>
                <a:gridCol w="698544">
                  <a:extLst>
                    <a:ext uri="{9D8B030D-6E8A-4147-A177-3AD203B41FA5}">
                      <a16:colId xmlns:a16="http://schemas.microsoft.com/office/drawing/2014/main" val="1369320834"/>
                    </a:ext>
                  </a:extLst>
                </a:gridCol>
                <a:gridCol w="698544">
                  <a:extLst>
                    <a:ext uri="{9D8B030D-6E8A-4147-A177-3AD203B41FA5}">
                      <a16:colId xmlns:a16="http://schemas.microsoft.com/office/drawing/2014/main" val="343181882"/>
                    </a:ext>
                  </a:extLst>
                </a:gridCol>
                <a:gridCol w="698544">
                  <a:extLst>
                    <a:ext uri="{9D8B030D-6E8A-4147-A177-3AD203B41FA5}">
                      <a16:colId xmlns:a16="http://schemas.microsoft.com/office/drawing/2014/main" val="1667856903"/>
                    </a:ext>
                  </a:extLst>
                </a:gridCol>
                <a:gridCol w="698544">
                  <a:extLst>
                    <a:ext uri="{9D8B030D-6E8A-4147-A177-3AD203B41FA5}">
                      <a16:colId xmlns:a16="http://schemas.microsoft.com/office/drawing/2014/main" val="820349285"/>
                    </a:ext>
                  </a:extLst>
                </a:gridCol>
              </a:tblGrid>
              <a:tr h="189076">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176316693"/>
                  </a:ext>
                </a:extLst>
              </a:tr>
              <a:tr h="302522">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830908051"/>
                  </a:ext>
                </a:extLst>
              </a:tr>
              <a:tr h="189076">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584.573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584.573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584.572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74782405"/>
                  </a:ext>
                </a:extLst>
              </a:tr>
              <a:tr h="189076">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584.573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584.573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584.572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64667263"/>
                  </a:ext>
                </a:extLst>
              </a:tr>
              <a:tr h="18907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584.573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584.573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584.572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226588150"/>
                  </a:ext>
                </a:extLst>
              </a:tr>
            </a:tbl>
          </a:graphicData>
        </a:graphic>
      </p:graphicFrame>
    </p:spTree>
    <p:extLst>
      <p:ext uri="{BB962C8B-B14F-4D97-AF65-F5344CB8AC3E}">
        <p14:creationId xmlns:p14="http://schemas.microsoft.com/office/powerpoint/2010/main" val="3858395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03:</a:t>
            </a:r>
          </a:p>
          <a:p>
            <a:pPr algn="ctr" defTabSz="733425" fontAlgn="base">
              <a:spcAft>
                <a:spcPct val="0"/>
              </a:spcAft>
            </a:pPr>
            <a:r>
              <a:rPr lang="es-CL" sz="1800" b="1" dirty="0">
                <a:solidFill>
                  <a:schemeClr val="tx1"/>
                </a:solidFill>
                <a:ea typeface="Verdana" pitchFamily="34" charset="0"/>
                <a:cs typeface="Verdana" pitchFamily="34" charset="0"/>
              </a:rPr>
              <a:t>MEJORAMIENTO DE LA CALIDAD DE LA EDUCACIÓN</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386224" y="145503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8441DDD2-7D79-4A17-8730-8576A42A107D}"/>
              </a:ext>
            </a:extLst>
          </p:cNvPr>
          <p:cNvGraphicFramePr>
            <a:graphicFrameLocks noGrp="1"/>
          </p:cNvGraphicFramePr>
          <p:nvPr>
            <p:extLst>
              <p:ext uri="{D42A27DB-BD31-4B8C-83A1-F6EECF244321}">
                <p14:modId xmlns:p14="http://schemas.microsoft.com/office/powerpoint/2010/main" val="2874170233"/>
              </p:ext>
            </p:extLst>
          </p:nvPr>
        </p:nvGraphicFramePr>
        <p:xfrm>
          <a:off x="410836" y="1910375"/>
          <a:ext cx="8204991" cy="4182922"/>
        </p:xfrm>
        <a:graphic>
          <a:graphicData uri="http://schemas.openxmlformats.org/drawingml/2006/table">
            <a:tbl>
              <a:tblPr/>
              <a:tblGrid>
                <a:gridCol w="340299">
                  <a:extLst>
                    <a:ext uri="{9D8B030D-6E8A-4147-A177-3AD203B41FA5}">
                      <a16:colId xmlns:a16="http://schemas.microsoft.com/office/drawing/2014/main" val="3142346300"/>
                    </a:ext>
                  </a:extLst>
                </a:gridCol>
                <a:gridCol w="314121">
                  <a:extLst>
                    <a:ext uri="{9D8B030D-6E8A-4147-A177-3AD203B41FA5}">
                      <a16:colId xmlns:a16="http://schemas.microsoft.com/office/drawing/2014/main" val="2803339474"/>
                    </a:ext>
                  </a:extLst>
                </a:gridCol>
                <a:gridCol w="325757">
                  <a:extLst>
                    <a:ext uri="{9D8B030D-6E8A-4147-A177-3AD203B41FA5}">
                      <a16:colId xmlns:a16="http://schemas.microsoft.com/office/drawing/2014/main" val="667860117"/>
                    </a:ext>
                  </a:extLst>
                </a:gridCol>
                <a:gridCol w="3036514">
                  <a:extLst>
                    <a:ext uri="{9D8B030D-6E8A-4147-A177-3AD203B41FA5}">
                      <a16:colId xmlns:a16="http://schemas.microsoft.com/office/drawing/2014/main" val="3957074714"/>
                    </a:ext>
                  </a:extLst>
                </a:gridCol>
                <a:gridCol w="698050">
                  <a:extLst>
                    <a:ext uri="{9D8B030D-6E8A-4147-A177-3AD203B41FA5}">
                      <a16:colId xmlns:a16="http://schemas.microsoft.com/office/drawing/2014/main" val="2039461148"/>
                    </a:ext>
                  </a:extLst>
                </a:gridCol>
                <a:gridCol w="698050">
                  <a:extLst>
                    <a:ext uri="{9D8B030D-6E8A-4147-A177-3AD203B41FA5}">
                      <a16:colId xmlns:a16="http://schemas.microsoft.com/office/drawing/2014/main" val="951720360"/>
                    </a:ext>
                  </a:extLst>
                </a:gridCol>
                <a:gridCol w="698050">
                  <a:extLst>
                    <a:ext uri="{9D8B030D-6E8A-4147-A177-3AD203B41FA5}">
                      <a16:colId xmlns:a16="http://schemas.microsoft.com/office/drawing/2014/main" val="322022174"/>
                    </a:ext>
                  </a:extLst>
                </a:gridCol>
                <a:gridCol w="698050">
                  <a:extLst>
                    <a:ext uri="{9D8B030D-6E8A-4147-A177-3AD203B41FA5}">
                      <a16:colId xmlns:a16="http://schemas.microsoft.com/office/drawing/2014/main" val="2479406681"/>
                    </a:ext>
                  </a:extLst>
                </a:gridCol>
                <a:gridCol w="698050">
                  <a:extLst>
                    <a:ext uri="{9D8B030D-6E8A-4147-A177-3AD203B41FA5}">
                      <a16:colId xmlns:a16="http://schemas.microsoft.com/office/drawing/2014/main" val="378752479"/>
                    </a:ext>
                  </a:extLst>
                </a:gridCol>
                <a:gridCol w="698050">
                  <a:extLst>
                    <a:ext uri="{9D8B030D-6E8A-4147-A177-3AD203B41FA5}">
                      <a16:colId xmlns:a16="http://schemas.microsoft.com/office/drawing/2014/main" val="2701978659"/>
                    </a:ext>
                  </a:extLst>
                </a:gridCol>
              </a:tblGrid>
              <a:tr h="175753">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039246208"/>
                  </a:ext>
                </a:extLst>
              </a:tr>
              <a:tr h="281205">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714541453"/>
                  </a:ext>
                </a:extLst>
              </a:tr>
              <a:tr h="175753">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27.393.457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57.161.063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29.767.606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7.197.558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26,3%</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70614220"/>
                  </a:ext>
                </a:extLst>
              </a:tr>
              <a:tr h="175753">
                <a:tc>
                  <a:txBody>
                    <a:bodyPr/>
                    <a:lstStyle/>
                    <a:p>
                      <a:pPr algn="ctr" fontAlgn="ctr"/>
                      <a:r>
                        <a:rPr lang="es-CL" sz="800" b="1" i="0" u="none" strike="noStrike">
                          <a:solidFill>
                            <a:srgbClr val="000000"/>
                          </a:solidFill>
                          <a:effectLst/>
                          <a:latin typeface="Calibri" panose="020F0502020204030204" pitchFamily="34" charset="0"/>
                        </a:rPr>
                        <a:t>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27.391.456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56.319.388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28.927.932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6.356.884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23,2%</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77012972"/>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27.391.456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56.319.388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28.927.932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6.356.884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23,2%</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36114730"/>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Acceso a la Educación Superior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16.743.389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16.743.389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19.360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44803184"/>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Asesoría y Apoyo a la Educación Escolar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9.996.562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9.996.562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1.079.416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08016"/>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Educación Técnico Profesional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2.187.981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2.187.981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71.157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48566869"/>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089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Desarrollo  Curricular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1.807.512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1.807.512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120.857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1568531"/>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099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Estándares de Aprendizaje Indicativos y de Gestión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183.563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183.563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92043519"/>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385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Educación Intercultural Bilingüe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3.544.164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3.544.164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252.655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8213001"/>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517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Fortalecimiento del Aprendizaje del Inglés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2.462.581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2.462.581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540.715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2138500"/>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531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Supervisión Técnico Pedagógica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1.431.270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1.431.270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99.405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2605109"/>
                  </a:ext>
                </a:extLst>
              </a:tr>
              <a:tr h="28120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620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Alianzas para el Mejoramiento de la Calidad de la Educación y Fomento de la Participación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1.268.136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1.568.136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300.000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319.879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68742900"/>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621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Educación Técnico Profesional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2.197.081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1.897.081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-300.000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252.993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99635874"/>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Asesoría y Apoyo a la Educación Escolar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898.541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898.541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32.106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00017061"/>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Educación de Adultos y Reinserción Escolar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10.390.626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10.390.626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3.490.481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9156548"/>
                  </a:ext>
                </a:extLst>
              </a:tr>
              <a:tr h="28120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Transversalidad Educativa, Convivencia Escolar y Prevención del Consumo de Drogas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1.547.260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1.547.260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69.877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7405234"/>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904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Transporte Escolar Rural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1.556.446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1.556.446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7.000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71574"/>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905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Acceso a la Educación superior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104.276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104.276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5993302"/>
                  </a:ext>
                </a:extLst>
              </a:tr>
              <a:tr h="175753">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840.675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839.674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840.674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83983,4%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2756201"/>
                  </a:ext>
                </a:extLst>
              </a:tr>
              <a:tr h="1757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840.675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839.674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840.674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83983,4%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69903957"/>
                  </a:ext>
                </a:extLst>
              </a:tr>
            </a:tbl>
          </a:graphicData>
        </a:graphic>
      </p:graphicFrame>
    </p:spTree>
    <p:extLst>
      <p:ext uri="{BB962C8B-B14F-4D97-AF65-F5344CB8AC3E}">
        <p14:creationId xmlns:p14="http://schemas.microsoft.com/office/powerpoint/2010/main" val="3361125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04:</a:t>
            </a:r>
          </a:p>
          <a:p>
            <a:pPr algn="ctr" defTabSz="733425" fontAlgn="base">
              <a:spcAft>
                <a:spcPct val="0"/>
              </a:spcAft>
            </a:pPr>
            <a:r>
              <a:rPr lang="es-CL" sz="1800" b="1" dirty="0">
                <a:solidFill>
                  <a:schemeClr val="tx1"/>
                </a:solidFill>
                <a:ea typeface="Verdana" pitchFamily="34" charset="0"/>
                <a:cs typeface="Verdana" pitchFamily="34" charset="0"/>
              </a:rPr>
              <a:t>DESARROLLO CURRICULAR Y EVALUACIÓN</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1254" y="142623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endParaRPr lang="es-CL" sz="1600" b="1" i="1" dirty="0">
              <a:latin typeface="+mn-lt"/>
              <a:ea typeface="Verdana" pitchFamily="34" charset="0"/>
              <a:cs typeface="Verdana" pitchFamily="34" charset="0"/>
            </a:endParaRPr>
          </a:p>
        </p:txBody>
      </p:sp>
      <p:graphicFrame>
        <p:nvGraphicFramePr>
          <p:cNvPr id="4" name="Tabla 3">
            <a:extLst>
              <a:ext uri="{FF2B5EF4-FFF2-40B4-BE49-F238E27FC236}">
                <a16:creationId xmlns:a16="http://schemas.microsoft.com/office/drawing/2014/main" id="{67EFD9AF-7C9D-48A5-8678-283E743F350D}"/>
              </a:ext>
            </a:extLst>
          </p:cNvPr>
          <p:cNvGraphicFramePr>
            <a:graphicFrameLocks noGrp="1"/>
          </p:cNvGraphicFramePr>
          <p:nvPr>
            <p:extLst>
              <p:ext uri="{D42A27DB-BD31-4B8C-83A1-F6EECF244321}">
                <p14:modId xmlns:p14="http://schemas.microsoft.com/office/powerpoint/2010/main" val="4178604263"/>
              </p:ext>
            </p:extLst>
          </p:nvPr>
        </p:nvGraphicFramePr>
        <p:xfrm>
          <a:off x="411254" y="1881575"/>
          <a:ext cx="8210799" cy="3423220"/>
        </p:xfrm>
        <a:graphic>
          <a:graphicData uri="http://schemas.openxmlformats.org/drawingml/2006/table">
            <a:tbl>
              <a:tblPr/>
              <a:tblGrid>
                <a:gridCol w="340540">
                  <a:extLst>
                    <a:ext uri="{9D8B030D-6E8A-4147-A177-3AD203B41FA5}">
                      <a16:colId xmlns:a16="http://schemas.microsoft.com/office/drawing/2014/main" val="295199373"/>
                    </a:ext>
                  </a:extLst>
                </a:gridCol>
                <a:gridCol w="314344">
                  <a:extLst>
                    <a:ext uri="{9D8B030D-6E8A-4147-A177-3AD203B41FA5}">
                      <a16:colId xmlns:a16="http://schemas.microsoft.com/office/drawing/2014/main" val="860028957"/>
                    </a:ext>
                  </a:extLst>
                </a:gridCol>
                <a:gridCol w="325987">
                  <a:extLst>
                    <a:ext uri="{9D8B030D-6E8A-4147-A177-3AD203B41FA5}">
                      <a16:colId xmlns:a16="http://schemas.microsoft.com/office/drawing/2014/main" val="3235128316"/>
                    </a:ext>
                  </a:extLst>
                </a:gridCol>
                <a:gridCol w="3038664">
                  <a:extLst>
                    <a:ext uri="{9D8B030D-6E8A-4147-A177-3AD203B41FA5}">
                      <a16:colId xmlns:a16="http://schemas.microsoft.com/office/drawing/2014/main" val="1384895501"/>
                    </a:ext>
                  </a:extLst>
                </a:gridCol>
                <a:gridCol w="698544">
                  <a:extLst>
                    <a:ext uri="{9D8B030D-6E8A-4147-A177-3AD203B41FA5}">
                      <a16:colId xmlns:a16="http://schemas.microsoft.com/office/drawing/2014/main" val="1421613394"/>
                    </a:ext>
                  </a:extLst>
                </a:gridCol>
                <a:gridCol w="698544">
                  <a:extLst>
                    <a:ext uri="{9D8B030D-6E8A-4147-A177-3AD203B41FA5}">
                      <a16:colId xmlns:a16="http://schemas.microsoft.com/office/drawing/2014/main" val="1166542347"/>
                    </a:ext>
                  </a:extLst>
                </a:gridCol>
                <a:gridCol w="698544">
                  <a:extLst>
                    <a:ext uri="{9D8B030D-6E8A-4147-A177-3AD203B41FA5}">
                      <a16:colId xmlns:a16="http://schemas.microsoft.com/office/drawing/2014/main" val="2165857924"/>
                    </a:ext>
                  </a:extLst>
                </a:gridCol>
                <a:gridCol w="698544">
                  <a:extLst>
                    <a:ext uri="{9D8B030D-6E8A-4147-A177-3AD203B41FA5}">
                      <a16:colId xmlns:a16="http://schemas.microsoft.com/office/drawing/2014/main" val="3826078048"/>
                    </a:ext>
                  </a:extLst>
                </a:gridCol>
                <a:gridCol w="698544">
                  <a:extLst>
                    <a:ext uri="{9D8B030D-6E8A-4147-A177-3AD203B41FA5}">
                      <a16:colId xmlns:a16="http://schemas.microsoft.com/office/drawing/2014/main" val="1158576482"/>
                    </a:ext>
                  </a:extLst>
                </a:gridCol>
                <a:gridCol w="698544">
                  <a:extLst>
                    <a:ext uri="{9D8B030D-6E8A-4147-A177-3AD203B41FA5}">
                      <a16:colId xmlns:a16="http://schemas.microsoft.com/office/drawing/2014/main" val="983906464"/>
                    </a:ext>
                  </a:extLst>
                </a:gridCol>
              </a:tblGrid>
              <a:tr h="167802">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00224428"/>
                  </a:ext>
                </a:extLst>
              </a:tr>
              <a:tr h="268483">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7937940"/>
                  </a:ext>
                </a:extLst>
              </a:tr>
              <a:tr h="167802">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22.950.811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29.903.926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6.953.115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4.456.449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19,4%</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3886286"/>
                  </a:ext>
                </a:extLst>
              </a:tr>
              <a:tr h="167802">
                <a:tc>
                  <a:txBody>
                    <a:bodyPr/>
                    <a:lstStyle/>
                    <a:p>
                      <a:pPr algn="ctr" fontAlgn="ctr"/>
                      <a:r>
                        <a:rPr lang="es-CL" sz="800" b="1" i="0" u="none" strike="noStrike">
                          <a:solidFill>
                            <a:srgbClr val="000000"/>
                          </a:solidFill>
                          <a:effectLst/>
                          <a:latin typeface="Calibri" panose="020F0502020204030204" pitchFamily="34" charset="0"/>
                        </a:rPr>
                        <a:t>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22.574.293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26.505.869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3.931.576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1.110.730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7812532"/>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22.574.293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26.505.869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3.931.576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1.110.730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4866809"/>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Formación de los Profesionales de la Educación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3.931.576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3.931.576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31.626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8599573"/>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Formación de los Profesionales de la Educación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2.657.615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2.657.615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95.107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48448990"/>
                  </a:ext>
                </a:extLst>
              </a:tr>
              <a:tr h="20012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514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Suma Adicional, Red de Maestros de Maestros, Art.17, Ley 19.715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681.066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681.066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41129899"/>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515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Evaluación de Desempeño Docente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6.619.698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5.383.798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-1.235.900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7712913"/>
                  </a:ext>
                </a:extLst>
              </a:tr>
              <a:tr h="192238">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519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Bonificación, por Aplicación letra g) Art. 72, DFL(Ed.) N° 1, de 1996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71.301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71.301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4302805"/>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604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Fomento a la Calidad de la Formación Inicial de Docentes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2.170.956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2.170.956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497.449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5049982"/>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Plan de Formación de Directores y Liderazgo Educativo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1.627.072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1.627.072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157.715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41562327"/>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Centro de Liderazgo Educativo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1.846.800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1.846.800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319048"/>
                  </a:ext>
                </a:extLst>
              </a:tr>
              <a:tr h="14466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Reconocimiento y Promoción del Desarrollo Profesional Docente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4.196.340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5.432.240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1.235.900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276.332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93607438"/>
                  </a:ext>
                </a:extLst>
              </a:tr>
              <a:tr h="26848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dirty="0">
                          <a:solidFill>
                            <a:srgbClr val="000000"/>
                          </a:solidFill>
                          <a:effectLst/>
                          <a:latin typeface="Calibri" panose="020F0502020204030204" pitchFamily="34" charset="0"/>
                        </a:rPr>
                        <a:t>Inducción al Ejercicio Profesional Docente y Mentoría a Docentes Principiantes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2.703.445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2.703.445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52.501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01823485"/>
                  </a:ext>
                </a:extLst>
              </a:tr>
              <a:tr h="167802">
                <a:tc>
                  <a:txBody>
                    <a:bodyPr/>
                    <a:lstStyle/>
                    <a:p>
                      <a:pPr algn="ctr" fontAlgn="ctr"/>
                      <a:r>
                        <a:rPr lang="es-CL" sz="800" b="1" i="0" u="none" strike="noStrike">
                          <a:solidFill>
                            <a:srgbClr val="000000"/>
                          </a:solidFill>
                          <a:effectLst/>
                          <a:latin typeface="Calibri" panose="020F0502020204030204" pitchFamily="34" charset="0"/>
                        </a:rPr>
                        <a:t>29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374.490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374.490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323.153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86,3%</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280837"/>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374.490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374.490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323.153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86,3%</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1073739"/>
                  </a:ext>
                </a:extLst>
              </a:tr>
              <a:tr h="167802">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3.022.567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3.021.539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3.022.566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294023,9%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1105660"/>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3.022.567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3.021.539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3.022.566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294023,9%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73406159"/>
                  </a:ext>
                </a:extLst>
              </a:tr>
            </a:tbl>
          </a:graphicData>
        </a:graphic>
      </p:graphicFrame>
    </p:spTree>
    <p:extLst>
      <p:ext uri="{BB962C8B-B14F-4D97-AF65-F5344CB8AC3E}">
        <p14:creationId xmlns:p14="http://schemas.microsoft.com/office/powerpoint/2010/main" val="2308032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08:</a:t>
            </a:r>
          </a:p>
          <a:p>
            <a:pPr algn="ctr" defTabSz="733425" fontAlgn="base">
              <a:spcAft>
                <a:spcPct val="0"/>
              </a:spcAft>
            </a:pPr>
            <a:r>
              <a:rPr lang="es-CL" sz="1800" b="1" dirty="0">
                <a:solidFill>
                  <a:schemeClr val="tx1"/>
                </a:solidFill>
                <a:ea typeface="Verdana" pitchFamily="34" charset="0"/>
                <a:cs typeface="Verdana" pitchFamily="34" charset="0"/>
              </a:rPr>
              <a:t>APOYO Y SUPERVISIÓN DE ESTABLECIMIENTOS EDUCACIONALES SUBVENCIONADOS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433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9" name="Tabla 8">
            <a:extLst>
              <a:ext uri="{FF2B5EF4-FFF2-40B4-BE49-F238E27FC236}">
                <a16:creationId xmlns:a16="http://schemas.microsoft.com/office/drawing/2014/main" id="{389149DB-A8B5-46D7-A935-B2CDCCA4747E}"/>
              </a:ext>
            </a:extLst>
          </p:cNvPr>
          <p:cNvGraphicFramePr>
            <a:graphicFrameLocks noGrp="1"/>
          </p:cNvGraphicFramePr>
          <p:nvPr>
            <p:extLst>
              <p:ext uri="{D42A27DB-BD31-4B8C-83A1-F6EECF244321}">
                <p14:modId xmlns:p14="http://schemas.microsoft.com/office/powerpoint/2010/main" val="2340841422"/>
              </p:ext>
            </p:extLst>
          </p:nvPr>
        </p:nvGraphicFramePr>
        <p:xfrm>
          <a:off x="414335" y="1866120"/>
          <a:ext cx="8210799" cy="1058825"/>
        </p:xfrm>
        <a:graphic>
          <a:graphicData uri="http://schemas.openxmlformats.org/drawingml/2006/table">
            <a:tbl>
              <a:tblPr/>
              <a:tblGrid>
                <a:gridCol w="340540">
                  <a:extLst>
                    <a:ext uri="{9D8B030D-6E8A-4147-A177-3AD203B41FA5}">
                      <a16:colId xmlns:a16="http://schemas.microsoft.com/office/drawing/2014/main" val="2766924997"/>
                    </a:ext>
                  </a:extLst>
                </a:gridCol>
                <a:gridCol w="314344">
                  <a:extLst>
                    <a:ext uri="{9D8B030D-6E8A-4147-A177-3AD203B41FA5}">
                      <a16:colId xmlns:a16="http://schemas.microsoft.com/office/drawing/2014/main" val="3515735408"/>
                    </a:ext>
                  </a:extLst>
                </a:gridCol>
                <a:gridCol w="325987">
                  <a:extLst>
                    <a:ext uri="{9D8B030D-6E8A-4147-A177-3AD203B41FA5}">
                      <a16:colId xmlns:a16="http://schemas.microsoft.com/office/drawing/2014/main" val="2329210909"/>
                    </a:ext>
                  </a:extLst>
                </a:gridCol>
                <a:gridCol w="3038664">
                  <a:extLst>
                    <a:ext uri="{9D8B030D-6E8A-4147-A177-3AD203B41FA5}">
                      <a16:colId xmlns:a16="http://schemas.microsoft.com/office/drawing/2014/main" val="2624317083"/>
                    </a:ext>
                  </a:extLst>
                </a:gridCol>
                <a:gridCol w="698544">
                  <a:extLst>
                    <a:ext uri="{9D8B030D-6E8A-4147-A177-3AD203B41FA5}">
                      <a16:colId xmlns:a16="http://schemas.microsoft.com/office/drawing/2014/main" val="4293100522"/>
                    </a:ext>
                  </a:extLst>
                </a:gridCol>
                <a:gridCol w="698544">
                  <a:extLst>
                    <a:ext uri="{9D8B030D-6E8A-4147-A177-3AD203B41FA5}">
                      <a16:colId xmlns:a16="http://schemas.microsoft.com/office/drawing/2014/main" val="4063367768"/>
                    </a:ext>
                  </a:extLst>
                </a:gridCol>
                <a:gridCol w="698544">
                  <a:extLst>
                    <a:ext uri="{9D8B030D-6E8A-4147-A177-3AD203B41FA5}">
                      <a16:colId xmlns:a16="http://schemas.microsoft.com/office/drawing/2014/main" val="3160355987"/>
                    </a:ext>
                  </a:extLst>
                </a:gridCol>
                <a:gridCol w="698544">
                  <a:extLst>
                    <a:ext uri="{9D8B030D-6E8A-4147-A177-3AD203B41FA5}">
                      <a16:colId xmlns:a16="http://schemas.microsoft.com/office/drawing/2014/main" val="4203134644"/>
                    </a:ext>
                  </a:extLst>
                </a:gridCol>
                <a:gridCol w="698544">
                  <a:extLst>
                    <a:ext uri="{9D8B030D-6E8A-4147-A177-3AD203B41FA5}">
                      <a16:colId xmlns:a16="http://schemas.microsoft.com/office/drawing/2014/main" val="3429132436"/>
                    </a:ext>
                  </a:extLst>
                </a:gridCol>
                <a:gridCol w="698544">
                  <a:extLst>
                    <a:ext uri="{9D8B030D-6E8A-4147-A177-3AD203B41FA5}">
                      <a16:colId xmlns:a16="http://schemas.microsoft.com/office/drawing/2014/main" val="1589141819"/>
                    </a:ext>
                  </a:extLst>
                </a:gridCol>
              </a:tblGrid>
              <a:tr h="189076">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019676540"/>
                  </a:ext>
                </a:extLst>
              </a:tr>
              <a:tr h="302521">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189053997"/>
                  </a:ext>
                </a:extLst>
              </a:tr>
              <a:tr h="189076">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59.083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59.083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59.082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8118894"/>
                  </a:ext>
                </a:extLst>
              </a:tr>
              <a:tr h="189076">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59.083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59.083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59.082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4858053"/>
                  </a:ext>
                </a:extLst>
              </a:tr>
              <a:tr h="18907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59.083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59.083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59.082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83846380"/>
                  </a:ext>
                </a:extLst>
              </a:tr>
            </a:tbl>
          </a:graphicData>
        </a:graphic>
      </p:graphicFrame>
    </p:spTree>
    <p:extLst>
      <p:ext uri="{BB962C8B-B14F-4D97-AF65-F5344CB8AC3E}">
        <p14:creationId xmlns:p14="http://schemas.microsoft.com/office/powerpoint/2010/main" val="3077045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11: </a:t>
            </a:r>
          </a:p>
          <a:p>
            <a:pPr algn="ctr" defTabSz="733425" fontAlgn="base">
              <a:spcAft>
                <a:spcPct val="0"/>
              </a:spcAft>
            </a:pPr>
            <a:r>
              <a:rPr lang="es-CL" sz="1800" b="1" dirty="0">
                <a:solidFill>
                  <a:schemeClr val="tx1"/>
                </a:solidFill>
                <a:ea typeface="Verdana" pitchFamily="34" charset="0"/>
                <a:cs typeface="Verdana" pitchFamily="34" charset="0"/>
              </a:rPr>
              <a:t>RECURSOS EDUCATIVOS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148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C259C24E-30D3-466B-9758-5C6B3B07ECC7}"/>
              </a:ext>
            </a:extLst>
          </p:cNvPr>
          <p:cNvGraphicFramePr>
            <a:graphicFrameLocks noGrp="1"/>
          </p:cNvGraphicFramePr>
          <p:nvPr>
            <p:extLst>
              <p:ext uri="{D42A27DB-BD31-4B8C-83A1-F6EECF244321}">
                <p14:modId xmlns:p14="http://schemas.microsoft.com/office/powerpoint/2010/main" val="2092571148"/>
              </p:ext>
            </p:extLst>
          </p:nvPr>
        </p:nvGraphicFramePr>
        <p:xfrm>
          <a:off x="414336" y="1856829"/>
          <a:ext cx="8210799" cy="3113523"/>
        </p:xfrm>
        <a:graphic>
          <a:graphicData uri="http://schemas.openxmlformats.org/drawingml/2006/table">
            <a:tbl>
              <a:tblPr/>
              <a:tblGrid>
                <a:gridCol w="340540">
                  <a:extLst>
                    <a:ext uri="{9D8B030D-6E8A-4147-A177-3AD203B41FA5}">
                      <a16:colId xmlns:a16="http://schemas.microsoft.com/office/drawing/2014/main" val="1544502189"/>
                    </a:ext>
                  </a:extLst>
                </a:gridCol>
                <a:gridCol w="314344">
                  <a:extLst>
                    <a:ext uri="{9D8B030D-6E8A-4147-A177-3AD203B41FA5}">
                      <a16:colId xmlns:a16="http://schemas.microsoft.com/office/drawing/2014/main" val="801924804"/>
                    </a:ext>
                  </a:extLst>
                </a:gridCol>
                <a:gridCol w="325987">
                  <a:extLst>
                    <a:ext uri="{9D8B030D-6E8A-4147-A177-3AD203B41FA5}">
                      <a16:colId xmlns:a16="http://schemas.microsoft.com/office/drawing/2014/main" val="4285403633"/>
                    </a:ext>
                  </a:extLst>
                </a:gridCol>
                <a:gridCol w="3038664">
                  <a:extLst>
                    <a:ext uri="{9D8B030D-6E8A-4147-A177-3AD203B41FA5}">
                      <a16:colId xmlns:a16="http://schemas.microsoft.com/office/drawing/2014/main" val="3083538742"/>
                    </a:ext>
                  </a:extLst>
                </a:gridCol>
                <a:gridCol w="698544">
                  <a:extLst>
                    <a:ext uri="{9D8B030D-6E8A-4147-A177-3AD203B41FA5}">
                      <a16:colId xmlns:a16="http://schemas.microsoft.com/office/drawing/2014/main" val="2102770398"/>
                    </a:ext>
                  </a:extLst>
                </a:gridCol>
                <a:gridCol w="698544">
                  <a:extLst>
                    <a:ext uri="{9D8B030D-6E8A-4147-A177-3AD203B41FA5}">
                      <a16:colId xmlns:a16="http://schemas.microsoft.com/office/drawing/2014/main" val="3313650436"/>
                    </a:ext>
                  </a:extLst>
                </a:gridCol>
                <a:gridCol w="698544">
                  <a:extLst>
                    <a:ext uri="{9D8B030D-6E8A-4147-A177-3AD203B41FA5}">
                      <a16:colId xmlns:a16="http://schemas.microsoft.com/office/drawing/2014/main" val="4032088122"/>
                    </a:ext>
                  </a:extLst>
                </a:gridCol>
                <a:gridCol w="698544">
                  <a:extLst>
                    <a:ext uri="{9D8B030D-6E8A-4147-A177-3AD203B41FA5}">
                      <a16:colId xmlns:a16="http://schemas.microsoft.com/office/drawing/2014/main" val="1435157629"/>
                    </a:ext>
                  </a:extLst>
                </a:gridCol>
                <a:gridCol w="698544">
                  <a:extLst>
                    <a:ext uri="{9D8B030D-6E8A-4147-A177-3AD203B41FA5}">
                      <a16:colId xmlns:a16="http://schemas.microsoft.com/office/drawing/2014/main" val="2545818224"/>
                    </a:ext>
                  </a:extLst>
                </a:gridCol>
                <a:gridCol w="698544">
                  <a:extLst>
                    <a:ext uri="{9D8B030D-6E8A-4147-A177-3AD203B41FA5}">
                      <a16:colId xmlns:a16="http://schemas.microsoft.com/office/drawing/2014/main" val="1488761895"/>
                    </a:ext>
                  </a:extLst>
                </a:gridCol>
              </a:tblGrid>
              <a:tr h="178656">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98943632"/>
                  </a:ext>
                </a:extLst>
              </a:tr>
              <a:tr h="285849">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054452402"/>
                  </a:ext>
                </a:extLst>
              </a:tr>
              <a:tr h="178656">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50.179.377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53.371.916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3.192.539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33.139.653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66,0%</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63397471"/>
                  </a:ext>
                </a:extLst>
              </a:tr>
              <a:tr h="178656">
                <a:tc>
                  <a:txBody>
                    <a:bodyPr/>
                    <a:lstStyle/>
                    <a:p>
                      <a:pPr algn="ctr" fontAlgn="ctr"/>
                      <a:r>
                        <a:rPr lang="es-CL" sz="800" b="1" i="0" u="none" strike="noStrike">
                          <a:solidFill>
                            <a:srgbClr val="000000"/>
                          </a:solidFill>
                          <a:effectLst/>
                          <a:latin typeface="Calibri" panose="020F0502020204030204" pitchFamily="34" charset="0"/>
                        </a:rPr>
                        <a:t>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43.213.946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45.586.122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2.372.176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27.383.813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482705"/>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43.213.946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45.586.122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2.372.176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27.383.813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2992802"/>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al Deporte y la Recreación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2.372.176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2.372.176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8.918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10938508"/>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091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pt-BR" sz="800" b="0" i="0" u="none" strike="noStrike">
                          <a:solidFill>
                            <a:srgbClr val="000000"/>
                          </a:solidFill>
                          <a:effectLst/>
                          <a:latin typeface="Calibri" panose="020F0502020204030204" pitchFamily="34" charset="0"/>
                        </a:rPr>
                        <a:t>Centro de Recursos de Aprendizaje (Bibliotecas CRA)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5.521.676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5.521.676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133.615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82740111"/>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383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Textos para la Educación Escolar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35.314.920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35.314.920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26.927.323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76,2%</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3625582"/>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386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Informática Educativa en Escuelas y Liceos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2.102.018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2.102.018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296.187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14,1%</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2510606"/>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al Deporte y la Recreación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275.332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275.332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17.770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9360446"/>
                  </a:ext>
                </a:extLst>
              </a:tr>
              <a:tr h="178656">
                <a:tc>
                  <a:txBody>
                    <a:bodyPr/>
                    <a:lstStyle/>
                    <a:p>
                      <a:pPr algn="ctr" fontAlgn="ctr"/>
                      <a:r>
                        <a:rPr lang="es-CL" sz="800" b="1" i="0" u="none" strike="noStrike">
                          <a:solidFill>
                            <a:srgbClr val="000000"/>
                          </a:solidFill>
                          <a:effectLst/>
                          <a:latin typeface="Calibri" panose="020F0502020204030204" pitchFamily="34" charset="0"/>
                        </a:rPr>
                        <a:t>33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6.963.431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6.963.431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4.934.477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2072961"/>
                  </a:ext>
                </a:extLst>
              </a:tr>
              <a:tr h="14783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4.546.944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4.546.944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4.546.944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26606194"/>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Telecomunicaciones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4.546.944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4.546.944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4.546.944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1592472"/>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2.416.487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2.416.487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387.533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3296977"/>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Informática Educativa en Escuelas y Liceos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2.416.487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2.416.487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387.533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9297502"/>
                  </a:ext>
                </a:extLst>
              </a:tr>
              <a:tr h="178656">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821.363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820.363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821.363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82136,3%</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1386496"/>
                  </a:ext>
                </a:extLst>
              </a:tr>
              <a:tr h="17865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821.363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820.363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821.363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82136,3%</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857973059"/>
                  </a:ext>
                </a:extLst>
              </a:tr>
            </a:tbl>
          </a:graphicData>
        </a:graphic>
      </p:graphicFrame>
    </p:spTree>
    <p:extLst>
      <p:ext uri="{BB962C8B-B14F-4D97-AF65-F5344CB8AC3E}">
        <p14:creationId xmlns:p14="http://schemas.microsoft.com/office/powerpoint/2010/main" val="2335430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12:</a:t>
            </a:r>
          </a:p>
          <a:p>
            <a:pPr algn="ctr" defTabSz="733425" fontAlgn="base">
              <a:spcAft>
                <a:spcPct val="0"/>
              </a:spcAft>
            </a:pPr>
            <a:r>
              <a:rPr lang="es-CL" sz="1800" b="1" dirty="0">
                <a:solidFill>
                  <a:schemeClr val="tx1"/>
                </a:solidFill>
                <a:ea typeface="Verdana" pitchFamily="34" charset="0"/>
                <a:cs typeface="Verdana" pitchFamily="34" charset="0"/>
              </a:rPr>
              <a:t>FORTALECIMIENTO DE LA EDUCACIÓN ESCOLAR PÚBLICA</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43329"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8E825A38-E6CB-4372-8D99-6799DEBC8E81}"/>
              </a:ext>
            </a:extLst>
          </p:cNvPr>
          <p:cNvGraphicFramePr>
            <a:graphicFrameLocks noGrp="1"/>
          </p:cNvGraphicFramePr>
          <p:nvPr>
            <p:extLst>
              <p:ext uri="{D42A27DB-BD31-4B8C-83A1-F6EECF244321}">
                <p14:modId xmlns:p14="http://schemas.microsoft.com/office/powerpoint/2010/main" val="1717668121"/>
              </p:ext>
            </p:extLst>
          </p:nvPr>
        </p:nvGraphicFramePr>
        <p:xfrm>
          <a:off x="414336" y="1866120"/>
          <a:ext cx="8210799" cy="1058825"/>
        </p:xfrm>
        <a:graphic>
          <a:graphicData uri="http://schemas.openxmlformats.org/drawingml/2006/table">
            <a:tbl>
              <a:tblPr/>
              <a:tblGrid>
                <a:gridCol w="340540">
                  <a:extLst>
                    <a:ext uri="{9D8B030D-6E8A-4147-A177-3AD203B41FA5}">
                      <a16:colId xmlns:a16="http://schemas.microsoft.com/office/drawing/2014/main" val="2857780609"/>
                    </a:ext>
                  </a:extLst>
                </a:gridCol>
                <a:gridCol w="314344">
                  <a:extLst>
                    <a:ext uri="{9D8B030D-6E8A-4147-A177-3AD203B41FA5}">
                      <a16:colId xmlns:a16="http://schemas.microsoft.com/office/drawing/2014/main" val="1571973403"/>
                    </a:ext>
                  </a:extLst>
                </a:gridCol>
                <a:gridCol w="325987">
                  <a:extLst>
                    <a:ext uri="{9D8B030D-6E8A-4147-A177-3AD203B41FA5}">
                      <a16:colId xmlns:a16="http://schemas.microsoft.com/office/drawing/2014/main" val="1475927524"/>
                    </a:ext>
                  </a:extLst>
                </a:gridCol>
                <a:gridCol w="3038664">
                  <a:extLst>
                    <a:ext uri="{9D8B030D-6E8A-4147-A177-3AD203B41FA5}">
                      <a16:colId xmlns:a16="http://schemas.microsoft.com/office/drawing/2014/main" val="4082902251"/>
                    </a:ext>
                  </a:extLst>
                </a:gridCol>
                <a:gridCol w="698544">
                  <a:extLst>
                    <a:ext uri="{9D8B030D-6E8A-4147-A177-3AD203B41FA5}">
                      <a16:colId xmlns:a16="http://schemas.microsoft.com/office/drawing/2014/main" val="2974006494"/>
                    </a:ext>
                  </a:extLst>
                </a:gridCol>
                <a:gridCol w="698544">
                  <a:extLst>
                    <a:ext uri="{9D8B030D-6E8A-4147-A177-3AD203B41FA5}">
                      <a16:colId xmlns:a16="http://schemas.microsoft.com/office/drawing/2014/main" val="3590178357"/>
                    </a:ext>
                  </a:extLst>
                </a:gridCol>
                <a:gridCol w="698544">
                  <a:extLst>
                    <a:ext uri="{9D8B030D-6E8A-4147-A177-3AD203B41FA5}">
                      <a16:colId xmlns:a16="http://schemas.microsoft.com/office/drawing/2014/main" val="1976832160"/>
                    </a:ext>
                  </a:extLst>
                </a:gridCol>
                <a:gridCol w="698544">
                  <a:extLst>
                    <a:ext uri="{9D8B030D-6E8A-4147-A177-3AD203B41FA5}">
                      <a16:colId xmlns:a16="http://schemas.microsoft.com/office/drawing/2014/main" val="1192001844"/>
                    </a:ext>
                  </a:extLst>
                </a:gridCol>
                <a:gridCol w="698544">
                  <a:extLst>
                    <a:ext uri="{9D8B030D-6E8A-4147-A177-3AD203B41FA5}">
                      <a16:colId xmlns:a16="http://schemas.microsoft.com/office/drawing/2014/main" val="132917538"/>
                    </a:ext>
                  </a:extLst>
                </a:gridCol>
                <a:gridCol w="698544">
                  <a:extLst>
                    <a:ext uri="{9D8B030D-6E8A-4147-A177-3AD203B41FA5}">
                      <a16:colId xmlns:a16="http://schemas.microsoft.com/office/drawing/2014/main" val="1733971828"/>
                    </a:ext>
                  </a:extLst>
                </a:gridCol>
              </a:tblGrid>
              <a:tr h="189076">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878251029"/>
                  </a:ext>
                </a:extLst>
              </a:tr>
              <a:tr h="302521">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09491424"/>
                  </a:ext>
                </a:extLst>
              </a:tr>
              <a:tr h="189076">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1.041.571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1.041.571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1.041.570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68175472"/>
                  </a:ext>
                </a:extLst>
              </a:tr>
              <a:tr h="189076">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1.041.571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1.041.571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1.041.570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8609951"/>
                  </a:ext>
                </a:extLst>
              </a:tr>
              <a:tr h="189076">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1.041.571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1.041.571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1.041.570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469015587"/>
                  </a:ext>
                </a:extLst>
              </a:tr>
            </a:tbl>
          </a:graphicData>
        </a:graphic>
      </p:graphicFrame>
    </p:spTree>
    <p:extLst>
      <p:ext uri="{BB962C8B-B14F-4D97-AF65-F5344CB8AC3E}">
        <p14:creationId xmlns:p14="http://schemas.microsoft.com/office/powerpoint/2010/main" val="2004763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20:</a:t>
            </a:r>
          </a:p>
          <a:p>
            <a:pPr algn="ctr" defTabSz="733425" fontAlgn="base">
              <a:spcAft>
                <a:spcPct val="0"/>
              </a:spcAft>
            </a:pPr>
            <a:r>
              <a:rPr lang="es-CL" sz="1800" b="1" dirty="0">
                <a:solidFill>
                  <a:schemeClr val="tx1"/>
                </a:solidFill>
                <a:ea typeface="Verdana" pitchFamily="34" charset="0"/>
                <a:cs typeface="Verdana" pitchFamily="34" charset="0"/>
              </a:rPr>
              <a:t>SUBVENCIONES A LOS ESTABLECIMIENTOS EDUCACIONALES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4650" y="145503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1 de 3</a:t>
            </a:r>
          </a:p>
        </p:txBody>
      </p:sp>
      <p:graphicFrame>
        <p:nvGraphicFramePr>
          <p:cNvPr id="4" name="Tabla 3">
            <a:extLst>
              <a:ext uri="{FF2B5EF4-FFF2-40B4-BE49-F238E27FC236}">
                <a16:creationId xmlns:a16="http://schemas.microsoft.com/office/drawing/2014/main" id="{20CEB8F2-33FF-463E-A6F0-01C5BDA83EBF}"/>
              </a:ext>
            </a:extLst>
          </p:cNvPr>
          <p:cNvGraphicFramePr>
            <a:graphicFrameLocks noGrp="1"/>
          </p:cNvGraphicFramePr>
          <p:nvPr>
            <p:extLst>
              <p:ext uri="{D42A27DB-BD31-4B8C-83A1-F6EECF244321}">
                <p14:modId xmlns:p14="http://schemas.microsoft.com/office/powerpoint/2010/main" val="4004479159"/>
              </p:ext>
            </p:extLst>
          </p:nvPr>
        </p:nvGraphicFramePr>
        <p:xfrm>
          <a:off x="414336" y="1908071"/>
          <a:ext cx="7886702" cy="3247821"/>
        </p:xfrm>
        <a:graphic>
          <a:graphicData uri="http://schemas.openxmlformats.org/drawingml/2006/table">
            <a:tbl>
              <a:tblPr/>
              <a:tblGrid>
                <a:gridCol w="327098">
                  <a:extLst>
                    <a:ext uri="{9D8B030D-6E8A-4147-A177-3AD203B41FA5}">
                      <a16:colId xmlns:a16="http://schemas.microsoft.com/office/drawing/2014/main" val="4022088169"/>
                    </a:ext>
                  </a:extLst>
                </a:gridCol>
                <a:gridCol w="301936">
                  <a:extLst>
                    <a:ext uri="{9D8B030D-6E8A-4147-A177-3AD203B41FA5}">
                      <a16:colId xmlns:a16="http://schemas.microsoft.com/office/drawing/2014/main" val="369000033"/>
                    </a:ext>
                  </a:extLst>
                </a:gridCol>
                <a:gridCol w="313120">
                  <a:extLst>
                    <a:ext uri="{9D8B030D-6E8A-4147-A177-3AD203B41FA5}">
                      <a16:colId xmlns:a16="http://schemas.microsoft.com/office/drawing/2014/main" val="3088041012"/>
                    </a:ext>
                  </a:extLst>
                </a:gridCol>
                <a:gridCol w="2918722">
                  <a:extLst>
                    <a:ext uri="{9D8B030D-6E8A-4147-A177-3AD203B41FA5}">
                      <a16:colId xmlns:a16="http://schemas.microsoft.com/office/drawing/2014/main" val="2361229362"/>
                    </a:ext>
                  </a:extLst>
                </a:gridCol>
                <a:gridCol w="670971">
                  <a:extLst>
                    <a:ext uri="{9D8B030D-6E8A-4147-A177-3AD203B41FA5}">
                      <a16:colId xmlns:a16="http://schemas.microsoft.com/office/drawing/2014/main" val="1278804634"/>
                    </a:ext>
                  </a:extLst>
                </a:gridCol>
                <a:gridCol w="670971">
                  <a:extLst>
                    <a:ext uri="{9D8B030D-6E8A-4147-A177-3AD203B41FA5}">
                      <a16:colId xmlns:a16="http://schemas.microsoft.com/office/drawing/2014/main" val="205729020"/>
                    </a:ext>
                  </a:extLst>
                </a:gridCol>
                <a:gridCol w="670971">
                  <a:extLst>
                    <a:ext uri="{9D8B030D-6E8A-4147-A177-3AD203B41FA5}">
                      <a16:colId xmlns:a16="http://schemas.microsoft.com/office/drawing/2014/main" val="3074612641"/>
                    </a:ext>
                  </a:extLst>
                </a:gridCol>
                <a:gridCol w="670971">
                  <a:extLst>
                    <a:ext uri="{9D8B030D-6E8A-4147-A177-3AD203B41FA5}">
                      <a16:colId xmlns:a16="http://schemas.microsoft.com/office/drawing/2014/main" val="2775578126"/>
                    </a:ext>
                  </a:extLst>
                </a:gridCol>
                <a:gridCol w="670971">
                  <a:extLst>
                    <a:ext uri="{9D8B030D-6E8A-4147-A177-3AD203B41FA5}">
                      <a16:colId xmlns:a16="http://schemas.microsoft.com/office/drawing/2014/main" val="3938022811"/>
                    </a:ext>
                  </a:extLst>
                </a:gridCol>
                <a:gridCol w="670971">
                  <a:extLst>
                    <a:ext uri="{9D8B030D-6E8A-4147-A177-3AD203B41FA5}">
                      <a16:colId xmlns:a16="http://schemas.microsoft.com/office/drawing/2014/main" val="817067476"/>
                    </a:ext>
                  </a:extLst>
                </a:gridCol>
              </a:tblGrid>
              <a:tr h="167802">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20298240"/>
                  </a:ext>
                </a:extLst>
              </a:tr>
              <a:tr h="268483">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29964891"/>
                  </a:ext>
                </a:extLst>
              </a:tr>
              <a:tr h="167802">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5.507.788.912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5.537.402.745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29.613.833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2.214.581.754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40,2%</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2182412"/>
                  </a:ext>
                </a:extLst>
              </a:tr>
              <a:tr h="167802">
                <a:tc>
                  <a:txBody>
                    <a:bodyPr/>
                    <a:lstStyle/>
                    <a:p>
                      <a:pPr algn="ctr" fontAlgn="ctr"/>
                      <a:r>
                        <a:rPr lang="es-CL" sz="800" b="1" i="0" u="none" strike="noStrike">
                          <a:solidFill>
                            <a:srgbClr val="000000"/>
                          </a:solidFill>
                          <a:effectLst/>
                          <a:latin typeface="Calibri" panose="020F0502020204030204" pitchFamily="34" charset="0"/>
                        </a:rPr>
                        <a:t>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5.463.942.339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5.474.702.704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10.760.365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2.153.905.081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423109"/>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4.783.420.284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4.776.754.856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-6.665.428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1.905.644.249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39,8%</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72689315"/>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186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Cumplimiento Convenio D.L. 3.166/80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60.330.606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60.330.606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49.376.719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81,8%</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81,8%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8481812"/>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de Escolaridad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3.314.911.189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3.314.911.189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1.346.199.004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76361150"/>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de Internado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19.508.023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19.508.023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4.155.809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21,3%</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5302855"/>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de Ruralidad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78.599.502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78.599.502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29.449.843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1084671"/>
                  </a:ext>
                </a:extLst>
              </a:tr>
              <a:tr h="19806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de Refuerzo Educativo, Art.39, D.F.L.(Ed) N°2, de 1998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795.715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795.715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4961237"/>
                  </a:ext>
                </a:extLst>
              </a:tr>
              <a:tr h="220280">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inciso 1° y 2° art. 5 transitorio, D.F.L.(Ed.) N°2, de 1998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34.628.205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34.628.205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14.073.338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74558719"/>
                  </a:ext>
                </a:extLst>
              </a:tr>
              <a:tr h="211768">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inciso 3°  art. 5° transitorio D.F.L. (Ed.) N° 2, de 1998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385.462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385.462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82.853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93708199"/>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Educacional Proretención, Ley  N° 19.873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40.465.981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40.465.981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0859221"/>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Escolar Preferencial, Ley N° 20.248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786.099.272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786.099.272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311.302.277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08512754"/>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por Concentración, Art.16 de la ley N°20.248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145.520.928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145.520.928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58.878.154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8326294"/>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pt-BR" sz="800" b="0" i="0" u="none" strike="noStrike">
                          <a:solidFill>
                            <a:srgbClr val="000000"/>
                          </a:solidFill>
                          <a:effectLst/>
                          <a:latin typeface="Calibri" panose="020F0502020204030204" pitchFamily="34" charset="0"/>
                        </a:rPr>
                        <a:t>Aporte por Gratuidad, Art.49 bis, D.F.L.(Ed.)N°2, de 1998.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302.175.401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295.509.973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-6.665.428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92.123.417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22747534"/>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57.215.989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57.215.989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14.621.359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495197"/>
                  </a:ext>
                </a:extLst>
              </a:tr>
              <a:tr h="167802">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Servicios Locales de Educación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57.215.989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57.215.989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14.621.359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25,6%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409338973"/>
                  </a:ext>
                </a:extLst>
              </a:tr>
            </a:tbl>
          </a:graphicData>
        </a:graphic>
      </p:graphicFrame>
    </p:spTree>
    <p:extLst>
      <p:ext uri="{BB962C8B-B14F-4D97-AF65-F5344CB8AC3E}">
        <p14:creationId xmlns:p14="http://schemas.microsoft.com/office/powerpoint/2010/main" val="602326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20:</a:t>
            </a:r>
          </a:p>
          <a:p>
            <a:pPr algn="ctr" defTabSz="733425" fontAlgn="base">
              <a:spcAft>
                <a:spcPct val="0"/>
              </a:spcAft>
            </a:pPr>
            <a:r>
              <a:rPr lang="es-CL" sz="1800" b="1" dirty="0">
                <a:solidFill>
                  <a:schemeClr val="tx1"/>
                </a:solidFill>
                <a:ea typeface="Verdana" pitchFamily="34" charset="0"/>
                <a:cs typeface="Verdana" pitchFamily="34" charset="0"/>
              </a:rPr>
              <a:t>SUBVENCIONES A LOS ESTABLECIMIENTOS EDUCACIONALES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4650" y="145503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2 de 3</a:t>
            </a:r>
          </a:p>
        </p:txBody>
      </p:sp>
      <p:graphicFrame>
        <p:nvGraphicFramePr>
          <p:cNvPr id="4" name="Tabla 3">
            <a:extLst>
              <a:ext uri="{FF2B5EF4-FFF2-40B4-BE49-F238E27FC236}">
                <a16:creationId xmlns:a16="http://schemas.microsoft.com/office/drawing/2014/main" id="{E73EF07E-4479-4BF8-9028-36D4106D9B56}"/>
              </a:ext>
            </a:extLst>
          </p:cNvPr>
          <p:cNvGraphicFramePr>
            <a:graphicFrameLocks noGrp="1"/>
          </p:cNvGraphicFramePr>
          <p:nvPr>
            <p:extLst>
              <p:ext uri="{D42A27DB-BD31-4B8C-83A1-F6EECF244321}">
                <p14:modId xmlns:p14="http://schemas.microsoft.com/office/powerpoint/2010/main" val="627504570"/>
              </p:ext>
            </p:extLst>
          </p:nvPr>
        </p:nvGraphicFramePr>
        <p:xfrm>
          <a:off x="414336" y="1910374"/>
          <a:ext cx="8210798" cy="4182924"/>
        </p:xfrm>
        <a:graphic>
          <a:graphicData uri="http://schemas.openxmlformats.org/drawingml/2006/table">
            <a:tbl>
              <a:tblPr/>
              <a:tblGrid>
                <a:gridCol w="340539">
                  <a:extLst>
                    <a:ext uri="{9D8B030D-6E8A-4147-A177-3AD203B41FA5}">
                      <a16:colId xmlns:a16="http://schemas.microsoft.com/office/drawing/2014/main" val="995566132"/>
                    </a:ext>
                  </a:extLst>
                </a:gridCol>
                <a:gridCol w="314344">
                  <a:extLst>
                    <a:ext uri="{9D8B030D-6E8A-4147-A177-3AD203B41FA5}">
                      <a16:colId xmlns:a16="http://schemas.microsoft.com/office/drawing/2014/main" val="348497560"/>
                    </a:ext>
                  </a:extLst>
                </a:gridCol>
                <a:gridCol w="325987">
                  <a:extLst>
                    <a:ext uri="{9D8B030D-6E8A-4147-A177-3AD203B41FA5}">
                      <a16:colId xmlns:a16="http://schemas.microsoft.com/office/drawing/2014/main" val="1032535145"/>
                    </a:ext>
                  </a:extLst>
                </a:gridCol>
                <a:gridCol w="3038664">
                  <a:extLst>
                    <a:ext uri="{9D8B030D-6E8A-4147-A177-3AD203B41FA5}">
                      <a16:colId xmlns:a16="http://schemas.microsoft.com/office/drawing/2014/main" val="2143532976"/>
                    </a:ext>
                  </a:extLst>
                </a:gridCol>
                <a:gridCol w="698544">
                  <a:extLst>
                    <a:ext uri="{9D8B030D-6E8A-4147-A177-3AD203B41FA5}">
                      <a16:colId xmlns:a16="http://schemas.microsoft.com/office/drawing/2014/main" val="1435860701"/>
                    </a:ext>
                  </a:extLst>
                </a:gridCol>
                <a:gridCol w="698544">
                  <a:extLst>
                    <a:ext uri="{9D8B030D-6E8A-4147-A177-3AD203B41FA5}">
                      <a16:colId xmlns:a16="http://schemas.microsoft.com/office/drawing/2014/main" val="387383592"/>
                    </a:ext>
                  </a:extLst>
                </a:gridCol>
                <a:gridCol w="698544">
                  <a:extLst>
                    <a:ext uri="{9D8B030D-6E8A-4147-A177-3AD203B41FA5}">
                      <a16:colId xmlns:a16="http://schemas.microsoft.com/office/drawing/2014/main" val="185346405"/>
                    </a:ext>
                  </a:extLst>
                </a:gridCol>
                <a:gridCol w="698544">
                  <a:extLst>
                    <a:ext uri="{9D8B030D-6E8A-4147-A177-3AD203B41FA5}">
                      <a16:colId xmlns:a16="http://schemas.microsoft.com/office/drawing/2014/main" val="917088562"/>
                    </a:ext>
                  </a:extLst>
                </a:gridCol>
                <a:gridCol w="698544">
                  <a:extLst>
                    <a:ext uri="{9D8B030D-6E8A-4147-A177-3AD203B41FA5}">
                      <a16:colId xmlns:a16="http://schemas.microsoft.com/office/drawing/2014/main" val="320353291"/>
                    </a:ext>
                  </a:extLst>
                </a:gridCol>
                <a:gridCol w="698544">
                  <a:extLst>
                    <a:ext uri="{9D8B030D-6E8A-4147-A177-3AD203B41FA5}">
                      <a16:colId xmlns:a16="http://schemas.microsoft.com/office/drawing/2014/main" val="449753057"/>
                    </a:ext>
                  </a:extLst>
                </a:gridCol>
              </a:tblGrid>
              <a:tr h="150793">
                <a:tc>
                  <a:txBody>
                    <a:bodyPr/>
                    <a:lstStyle/>
                    <a:p>
                      <a:pPr algn="l" fontAlgn="ctr"/>
                      <a:r>
                        <a:rPr lang="es-CL" sz="700" b="1" i="0" u="none" strike="noStrike">
                          <a:solidFill>
                            <a:srgbClr val="FFFFFF"/>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157" marR="7157" marT="715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157" marR="7157" marT="7157"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panose="020F0502020204030204" pitchFamily="34" charset="0"/>
                        </a:rPr>
                        <a:t>Presupuesto 2018</a:t>
                      </a:r>
                    </a:p>
                  </a:txBody>
                  <a:tcPr marL="7157" marR="7157" marT="7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panose="020F0502020204030204" pitchFamily="34" charset="0"/>
                        </a:rPr>
                        <a:t>Ejecución</a:t>
                      </a:r>
                    </a:p>
                  </a:txBody>
                  <a:tcPr marL="7157" marR="7157" marT="71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90115989"/>
                  </a:ext>
                </a:extLst>
              </a:tr>
              <a:tr h="241269">
                <a:tc>
                  <a:txBody>
                    <a:bodyPr/>
                    <a:lstStyle/>
                    <a:p>
                      <a:pPr algn="l" fontAlgn="ctr"/>
                      <a:r>
                        <a:rPr lang="es-CL" sz="700" b="1" i="0" u="none" strike="noStrike">
                          <a:solidFill>
                            <a:srgbClr val="FFFFFF"/>
                          </a:solidFill>
                          <a:effectLst/>
                          <a:latin typeface="Calibri" panose="020F0502020204030204" pitchFamily="34" charset="0"/>
                        </a:rPr>
                        <a:t>Subt.</a:t>
                      </a:r>
                    </a:p>
                  </a:txBody>
                  <a:tcPr marL="7157" marR="7157" marT="715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Ítem</a:t>
                      </a:r>
                    </a:p>
                  </a:txBody>
                  <a:tcPr marL="7157" marR="7157" marT="715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Asig.</a:t>
                      </a:r>
                    </a:p>
                  </a:txBody>
                  <a:tcPr marL="7157" marR="7157" marT="715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Clasificación Económica</a:t>
                      </a:r>
                    </a:p>
                  </a:txBody>
                  <a:tcPr marL="7157" marR="7157" marT="7157"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Ley 2018</a:t>
                      </a:r>
                    </a:p>
                  </a:txBody>
                  <a:tcPr marL="7157" marR="7157" marT="715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157" marR="7157" marT="715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157" marR="7157" marT="7157"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157" marR="7157" marT="715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de Ejecución Ley 2018</a:t>
                      </a:r>
                    </a:p>
                  </a:txBody>
                  <a:tcPr marL="7157" marR="7157" marT="715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de Ejecución Ppto. Vigente</a:t>
                      </a:r>
                    </a:p>
                  </a:txBody>
                  <a:tcPr marL="7157" marR="7157" marT="7157"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84318161"/>
                  </a:ext>
                </a:extLst>
              </a:tr>
              <a:tr h="150793">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623.306.066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640.731.859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17.425.793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233.639.473</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37,5%</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36,5%</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67970259"/>
                  </a:ext>
                </a:extLst>
              </a:tr>
              <a:tr h="150793">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180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Asignación Desempeño Díficil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12.284.363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18.949.791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6.665.428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9.977.236</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81,2%</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52,7%</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1764089"/>
                  </a:ext>
                </a:extLst>
              </a:tr>
              <a:tr h="150793">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181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Bonificación Compensatoria, Art.3°,Ley N° 19.200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2.045.308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2.045.308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916.305</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44,8%</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44,8%</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14013"/>
                  </a:ext>
                </a:extLst>
              </a:tr>
              <a:tr h="201651">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182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Asignación por Desempeño en Condiciones Difíciles, Art.41 Ley N° 21.050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10.760.365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10.760.365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9087528"/>
                  </a:ext>
                </a:extLst>
              </a:tr>
              <a:tr h="331608">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186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Subvención Adicional Especial, Art.41,D.F.L .(Ed) N°2, de 1998 e  inciso final del Art. cuadragésimo octavo transitorio de la Ley N°20.903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61.736.562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61.736.562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25.407.368</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41,2%</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41,2%</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91002968"/>
                  </a:ext>
                </a:extLst>
              </a:tr>
              <a:tr h="192441">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187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Subvención de Desempeño de Excelencia, Art.40,D.F.L.(Ed) N°2, de 1998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60.777.073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60.777.073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13.876.947</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22,8%</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22,8%</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85515137"/>
                  </a:ext>
                </a:extLst>
              </a:tr>
              <a:tr h="150793">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387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Bonificación de Profesores Encargados, Ley N°19.715, Art.13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3.752.202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3.752.202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1.240.784</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33,1%</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33,1%</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4554089"/>
                  </a:ext>
                </a:extLst>
              </a:tr>
              <a:tr h="241269">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389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Asignación de Excelencia Pedagógica, ley N°19.715 y Art. octavo transitorio de la Ley N°20.903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2.091.199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2.091.199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1.020.720</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48,8%</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48,8%</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66961167"/>
                  </a:ext>
                </a:extLst>
              </a:tr>
              <a:tr h="241269">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393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Asignación Variable de Desempeño Individual Art.17, ley N°19.933 y Art. octavo transitorio de la Ley N° 20.903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2.788.351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2.788.351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443.456</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15,9%</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15,9%</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6375153"/>
                  </a:ext>
                </a:extLst>
              </a:tr>
              <a:tr h="150793">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394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Asignaciones por Desempeño Colectivo, Art.18, Ley N°19.933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4.719.800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4.719.800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71.371</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1,5%</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1,5%</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50774099"/>
                  </a:ext>
                </a:extLst>
              </a:tr>
              <a:tr h="241269">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398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Bonificación de Reconocimiento Profesional,  Art. 54 del D.F.L. (Ed.)N°1, de 1996 y la Ley N° 20.158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323.762.865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323.762.865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132.516.299</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40,9%</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40,9%</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3952845"/>
                  </a:ext>
                </a:extLst>
              </a:tr>
              <a:tr h="187947">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700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Subvención Desempeño de Excelencia, Asistentes de la Educación, Ley N° 20.244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4.269.171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4.269.171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959.551</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22,5%</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22,5%</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1973778"/>
                  </a:ext>
                </a:extLst>
              </a:tr>
              <a:tr h="150793">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711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Bono Especial para Docentes Jubilados, Art.4°, Ley N°20.501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61.560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61.560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52505276"/>
                  </a:ext>
                </a:extLst>
              </a:tr>
              <a:tr h="150793">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714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Bonificación Adicional por Antigüedad, Art.7°, Ley N°20.964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10.400.907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10.400.907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47519008"/>
                  </a:ext>
                </a:extLst>
              </a:tr>
              <a:tr h="164809">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720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Aporte Fiscal Extraordinario, Art. 6° y 7° de la  Ley N°20.822 y Ley N° 20.976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6.213.270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6.213.270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571.894</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9,2%</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9,2%</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6870973"/>
                  </a:ext>
                </a:extLst>
              </a:tr>
              <a:tr h="172063">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721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Aporte Complementario, Art. 6° de la Ley N° 20.822 y la Ley N° 20.976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7.258.245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7.258.245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659.438</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9,1%</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9,1%</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9790811"/>
                  </a:ext>
                </a:extLst>
              </a:tr>
              <a:tr h="241269">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723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Asignación por Tramo de Desarrollo Profesional, artículos 49 y 63 del D.F.L. (Ed.) N°1, de 1996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56.953.692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56.953.692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21.556.702</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37,8%</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37,8%</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89587962"/>
                  </a:ext>
                </a:extLst>
              </a:tr>
              <a:tr h="278447">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724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Asignación por Docencia en Establecimientos de Alta Concentración de  Alumnos Prioritarios, artículos 50 y 63 del D.F.L.(Ed.) N°1,de 1996.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61.402.628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61.402.628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23.331.292</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38,0%</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38,0%</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2962952"/>
                  </a:ext>
                </a:extLst>
              </a:tr>
              <a:tr h="241269">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725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Bono al Personal Asistente de la Educación, Art.59 de la Ley N° 20.883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2.788.870 </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2.788.870 </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1.089.110</a:t>
                      </a:r>
                    </a:p>
                  </a:txBody>
                  <a:tcPr marL="7157" marR="7157" marT="71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39,1%</a:t>
                      </a:r>
                    </a:p>
                  </a:txBody>
                  <a:tcPr marL="7157" marR="7157" marT="71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39,1%</a:t>
                      </a:r>
                    </a:p>
                  </a:txBody>
                  <a:tcPr marL="7157" marR="7157" marT="71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191067759"/>
                  </a:ext>
                </a:extLst>
              </a:tr>
            </a:tbl>
          </a:graphicData>
        </a:graphic>
      </p:graphicFrame>
    </p:spTree>
    <p:extLst>
      <p:ext uri="{BB962C8B-B14F-4D97-AF65-F5344CB8AC3E}">
        <p14:creationId xmlns:p14="http://schemas.microsoft.com/office/powerpoint/2010/main" val="3770599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20:</a:t>
            </a:r>
          </a:p>
          <a:p>
            <a:pPr algn="ctr" defTabSz="733425" fontAlgn="base">
              <a:spcAft>
                <a:spcPct val="0"/>
              </a:spcAft>
            </a:pPr>
            <a:r>
              <a:rPr lang="es-CL" sz="1800" b="1" dirty="0">
                <a:solidFill>
                  <a:schemeClr val="tx1"/>
                </a:solidFill>
                <a:ea typeface="Verdana" pitchFamily="34" charset="0"/>
                <a:cs typeface="Verdana" pitchFamily="34" charset="0"/>
              </a:rPr>
              <a:t>SUBVENCIONES A LOS ESTABLECIMIENTOS EDUCACIONALES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4650"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3 de 3</a:t>
            </a:r>
          </a:p>
        </p:txBody>
      </p:sp>
      <p:graphicFrame>
        <p:nvGraphicFramePr>
          <p:cNvPr id="4" name="Tabla 3">
            <a:extLst>
              <a:ext uri="{FF2B5EF4-FFF2-40B4-BE49-F238E27FC236}">
                <a16:creationId xmlns:a16="http://schemas.microsoft.com/office/drawing/2014/main" id="{99876886-9A30-4C4F-B7B9-24722B722F7F}"/>
              </a:ext>
            </a:extLst>
          </p:cNvPr>
          <p:cNvGraphicFramePr>
            <a:graphicFrameLocks noGrp="1"/>
          </p:cNvGraphicFramePr>
          <p:nvPr>
            <p:extLst>
              <p:ext uri="{D42A27DB-BD31-4B8C-83A1-F6EECF244321}">
                <p14:modId xmlns:p14="http://schemas.microsoft.com/office/powerpoint/2010/main" val="2332450037"/>
              </p:ext>
            </p:extLst>
          </p:nvPr>
        </p:nvGraphicFramePr>
        <p:xfrm>
          <a:off x="414336" y="1861658"/>
          <a:ext cx="8210799" cy="1639348"/>
        </p:xfrm>
        <a:graphic>
          <a:graphicData uri="http://schemas.openxmlformats.org/drawingml/2006/table">
            <a:tbl>
              <a:tblPr/>
              <a:tblGrid>
                <a:gridCol w="340540">
                  <a:extLst>
                    <a:ext uri="{9D8B030D-6E8A-4147-A177-3AD203B41FA5}">
                      <a16:colId xmlns:a16="http://schemas.microsoft.com/office/drawing/2014/main" val="600291860"/>
                    </a:ext>
                  </a:extLst>
                </a:gridCol>
                <a:gridCol w="314344">
                  <a:extLst>
                    <a:ext uri="{9D8B030D-6E8A-4147-A177-3AD203B41FA5}">
                      <a16:colId xmlns:a16="http://schemas.microsoft.com/office/drawing/2014/main" val="772220969"/>
                    </a:ext>
                  </a:extLst>
                </a:gridCol>
                <a:gridCol w="325987">
                  <a:extLst>
                    <a:ext uri="{9D8B030D-6E8A-4147-A177-3AD203B41FA5}">
                      <a16:colId xmlns:a16="http://schemas.microsoft.com/office/drawing/2014/main" val="3901149996"/>
                    </a:ext>
                  </a:extLst>
                </a:gridCol>
                <a:gridCol w="3038664">
                  <a:extLst>
                    <a:ext uri="{9D8B030D-6E8A-4147-A177-3AD203B41FA5}">
                      <a16:colId xmlns:a16="http://schemas.microsoft.com/office/drawing/2014/main" val="2690075511"/>
                    </a:ext>
                  </a:extLst>
                </a:gridCol>
                <a:gridCol w="698544">
                  <a:extLst>
                    <a:ext uri="{9D8B030D-6E8A-4147-A177-3AD203B41FA5}">
                      <a16:colId xmlns:a16="http://schemas.microsoft.com/office/drawing/2014/main" val="1970773850"/>
                    </a:ext>
                  </a:extLst>
                </a:gridCol>
                <a:gridCol w="698544">
                  <a:extLst>
                    <a:ext uri="{9D8B030D-6E8A-4147-A177-3AD203B41FA5}">
                      <a16:colId xmlns:a16="http://schemas.microsoft.com/office/drawing/2014/main" val="3358795560"/>
                    </a:ext>
                  </a:extLst>
                </a:gridCol>
                <a:gridCol w="698544">
                  <a:extLst>
                    <a:ext uri="{9D8B030D-6E8A-4147-A177-3AD203B41FA5}">
                      <a16:colId xmlns:a16="http://schemas.microsoft.com/office/drawing/2014/main" val="4024945614"/>
                    </a:ext>
                  </a:extLst>
                </a:gridCol>
                <a:gridCol w="698544">
                  <a:extLst>
                    <a:ext uri="{9D8B030D-6E8A-4147-A177-3AD203B41FA5}">
                      <a16:colId xmlns:a16="http://schemas.microsoft.com/office/drawing/2014/main" val="3456568189"/>
                    </a:ext>
                  </a:extLst>
                </a:gridCol>
                <a:gridCol w="698544">
                  <a:extLst>
                    <a:ext uri="{9D8B030D-6E8A-4147-A177-3AD203B41FA5}">
                      <a16:colId xmlns:a16="http://schemas.microsoft.com/office/drawing/2014/main" val="1103184184"/>
                    </a:ext>
                  </a:extLst>
                </a:gridCol>
                <a:gridCol w="698544">
                  <a:extLst>
                    <a:ext uri="{9D8B030D-6E8A-4147-A177-3AD203B41FA5}">
                      <a16:colId xmlns:a16="http://schemas.microsoft.com/office/drawing/2014/main" val="670900308"/>
                    </a:ext>
                  </a:extLst>
                </a:gridCol>
              </a:tblGrid>
              <a:tr h="178190">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105370938"/>
                  </a:ext>
                </a:extLst>
              </a:tr>
              <a:tr h="285104">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882214123"/>
                  </a:ext>
                </a:extLst>
              </a:tr>
              <a:tr h="178190">
                <a:tc>
                  <a:txBody>
                    <a:bodyPr/>
                    <a:lstStyle/>
                    <a:p>
                      <a:pPr algn="ctr" fontAlgn="ctr"/>
                      <a:r>
                        <a:rPr lang="es-CL" sz="800" b="1" i="0" u="none" strike="noStrike">
                          <a:solidFill>
                            <a:srgbClr val="000000"/>
                          </a:solidFill>
                          <a:effectLst/>
                          <a:latin typeface="Calibri" panose="020F0502020204030204" pitchFamily="34" charset="0"/>
                        </a:rPr>
                        <a:t>33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43.836.573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43.836.573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41.837.735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95,4%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95,4%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16972169"/>
                  </a:ext>
                </a:extLst>
              </a:tr>
              <a:tr h="178190">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43.378.271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43.835.573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457.302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41.837.735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8907585"/>
                  </a:ext>
                </a:extLst>
              </a:tr>
              <a:tr h="28510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Subvención Anual de Apoyo al Mantenimiento, Art. 37, DFL(Ed) N°2, de 1998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43.378.271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43.835.573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457.302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41.837.735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6615857"/>
                  </a:ext>
                </a:extLst>
              </a:tr>
              <a:tr h="178190">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458.302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-457.302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67647931"/>
                  </a:ext>
                </a:extLst>
              </a:tr>
              <a:tr h="178190">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Servicios Locales de Educación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458.302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-457.302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1728485"/>
                  </a:ext>
                </a:extLst>
              </a:tr>
              <a:tr h="178190">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18.853.468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18.853.468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18.838.938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99,9%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9427015"/>
                  </a:ext>
                </a:extLst>
              </a:tr>
            </a:tbl>
          </a:graphicData>
        </a:graphic>
      </p:graphicFrame>
    </p:spTree>
    <p:extLst>
      <p:ext uri="{BB962C8B-B14F-4D97-AF65-F5344CB8AC3E}">
        <p14:creationId xmlns:p14="http://schemas.microsoft.com/office/powerpoint/2010/main" val="2522852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21: </a:t>
            </a:r>
          </a:p>
          <a:p>
            <a:pPr algn="ctr" defTabSz="733425" fontAlgn="base">
              <a:spcAft>
                <a:spcPct val="0"/>
              </a:spcAft>
            </a:pPr>
            <a:r>
              <a:rPr lang="es-CL" sz="1800" b="1" dirty="0">
                <a:solidFill>
                  <a:schemeClr val="tx1"/>
                </a:solidFill>
                <a:ea typeface="Verdana" pitchFamily="34" charset="0"/>
                <a:cs typeface="Verdana" pitchFamily="34" charset="0"/>
              </a:rPr>
              <a:t>GESTIÓN DE SUBVENCIONES A ESTABLECIMIENTOS EDUCACIONALES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4336" y="140869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E57E8151-B43A-4FFE-B603-4DF41BE6E9AA}"/>
              </a:ext>
            </a:extLst>
          </p:cNvPr>
          <p:cNvGraphicFramePr>
            <a:graphicFrameLocks noGrp="1"/>
          </p:cNvGraphicFramePr>
          <p:nvPr>
            <p:extLst>
              <p:ext uri="{D42A27DB-BD31-4B8C-83A1-F6EECF244321}">
                <p14:modId xmlns:p14="http://schemas.microsoft.com/office/powerpoint/2010/main" val="4148116885"/>
              </p:ext>
            </p:extLst>
          </p:nvPr>
        </p:nvGraphicFramePr>
        <p:xfrm>
          <a:off x="414335" y="1864035"/>
          <a:ext cx="8210799" cy="1564967"/>
        </p:xfrm>
        <a:graphic>
          <a:graphicData uri="http://schemas.openxmlformats.org/drawingml/2006/table">
            <a:tbl>
              <a:tblPr/>
              <a:tblGrid>
                <a:gridCol w="340540">
                  <a:extLst>
                    <a:ext uri="{9D8B030D-6E8A-4147-A177-3AD203B41FA5}">
                      <a16:colId xmlns:a16="http://schemas.microsoft.com/office/drawing/2014/main" val="3909420639"/>
                    </a:ext>
                  </a:extLst>
                </a:gridCol>
                <a:gridCol w="314344">
                  <a:extLst>
                    <a:ext uri="{9D8B030D-6E8A-4147-A177-3AD203B41FA5}">
                      <a16:colId xmlns:a16="http://schemas.microsoft.com/office/drawing/2014/main" val="2702023346"/>
                    </a:ext>
                  </a:extLst>
                </a:gridCol>
                <a:gridCol w="325987">
                  <a:extLst>
                    <a:ext uri="{9D8B030D-6E8A-4147-A177-3AD203B41FA5}">
                      <a16:colId xmlns:a16="http://schemas.microsoft.com/office/drawing/2014/main" val="2305607781"/>
                    </a:ext>
                  </a:extLst>
                </a:gridCol>
                <a:gridCol w="3038664">
                  <a:extLst>
                    <a:ext uri="{9D8B030D-6E8A-4147-A177-3AD203B41FA5}">
                      <a16:colId xmlns:a16="http://schemas.microsoft.com/office/drawing/2014/main" val="3379258981"/>
                    </a:ext>
                  </a:extLst>
                </a:gridCol>
                <a:gridCol w="698544">
                  <a:extLst>
                    <a:ext uri="{9D8B030D-6E8A-4147-A177-3AD203B41FA5}">
                      <a16:colId xmlns:a16="http://schemas.microsoft.com/office/drawing/2014/main" val="2491151154"/>
                    </a:ext>
                  </a:extLst>
                </a:gridCol>
                <a:gridCol w="698544">
                  <a:extLst>
                    <a:ext uri="{9D8B030D-6E8A-4147-A177-3AD203B41FA5}">
                      <a16:colId xmlns:a16="http://schemas.microsoft.com/office/drawing/2014/main" val="1157176819"/>
                    </a:ext>
                  </a:extLst>
                </a:gridCol>
                <a:gridCol w="698544">
                  <a:extLst>
                    <a:ext uri="{9D8B030D-6E8A-4147-A177-3AD203B41FA5}">
                      <a16:colId xmlns:a16="http://schemas.microsoft.com/office/drawing/2014/main" val="2385314583"/>
                    </a:ext>
                  </a:extLst>
                </a:gridCol>
                <a:gridCol w="698544">
                  <a:extLst>
                    <a:ext uri="{9D8B030D-6E8A-4147-A177-3AD203B41FA5}">
                      <a16:colId xmlns:a16="http://schemas.microsoft.com/office/drawing/2014/main" val="643399209"/>
                    </a:ext>
                  </a:extLst>
                </a:gridCol>
                <a:gridCol w="698544">
                  <a:extLst>
                    <a:ext uri="{9D8B030D-6E8A-4147-A177-3AD203B41FA5}">
                      <a16:colId xmlns:a16="http://schemas.microsoft.com/office/drawing/2014/main" val="3401657961"/>
                    </a:ext>
                  </a:extLst>
                </a:gridCol>
                <a:gridCol w="698544">
                  <a:extLst>
                    <a:ext uri="{9D8B030D-6E8A-4147-A177-3AD203B41FA5}">
                      <a16:colId xmlns:a16="http://schemas.microsoft.com/office/drawing/2014/main" val="3143283813"/>
                    </a:ext>
                  </a:extLst>
                </a:gridCol>
              </a:tblGrid>
              <a:tr h="181973">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518419724"/>
                  </a:ext>
                </a:extLst>
              </a:tr>
              <a:tr h="291156">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139712608"/>
                  </a:ext>
                </a:extLst>
              </a:tr>
              <a:tr h="181973">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4.288.812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4.366.300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77.488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1.700.984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39,7%</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0917856"/>
                  </a:ext>
                </a:extLst>
              </a:tr>
              <a:tr h="181973">
                <a:tc>
                  <a:txBody>
                    <a:bodyPr/>
                    <a:lstStyle/>
                    <a:p>
                      <a:pPr algn="ctr" fontAlgn="ctr"/>
                      <a:r>
                        <a:rPr lang="es-CL" sz="800" b="1" i="0" u="none" strike="noStrike">
                          <a:solidFill>
                            <a:srgbClr val="000000"/>
                          </a:solidFill>
                          <a:effectLst/>
                          <a:latin typeface="Calibri" panose="020F0502020204030204" pitchFamily="34" charset="0"/>
                        </a:rPr>
                        <a:t>21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4.061.091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4.061.091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1.537.318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79416741"/>
                  </a:ext>
                </a:extLst>
              </a:tr>
              <a:tr h="181973">
                <a:tc>
                  <a:txBody>
                    <a:bodyPr/>
                    <a:lstStyle/>
                    <a:p>
                      <a:pPr algn="ctr" fontAlgn="ctr"/>
                      <a:r>
                        <a:rPr lang="es-CL" sz="800" b="1" i="0" u="none" strike="noStrike">
                          <a:solidFill>
                            <a:srgbClr val="000000"/>
                          </a:solidFill>
                          <a:effectLst/>
                          <a:latin typeface="Calibri" panose="020F0502020204030204" pitchFamily="34" charset="0"/>
                        </a:rPr>
                        <a:t>22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225.721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225.721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86.179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14961850"/>
                  </a:ext>
                </a:extLst>
              </a:tr>
              <a:tr h="181973">
                <a:tc>
                  <a:txBody>
                    <a:bodyPr/>
                    <a:lstStyle/>
                    <a:p>
                      <a:pPr algn="ctr" fontAlgn="ctr"/>
                      <a:r>
                        <a:rPr lang="es-CL" sz="800" b="1" i="0" u="none" strike="noStrike">
                          <a:solidFill>
                            <a:srgbClr val="000000"/>
                          </a:solidFill>
                          <a:effectLst/>
                          <a:latin typeface="Calibri" panose="020F0502020204030204" pitchFamily="34" charset="0"/>
                        </a:rPr>
                        <a:t>23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77.488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77.488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77.487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0551388"/>
                  </a:ext>
                </a:extLst>
              </a:tr>
              <a:tr h="181973">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1643734"/>
                  </a:ext>
                </a:extLst>
              </a:tr>
              <a:tr h="18197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183476597"/>
                  </a:ext>
                </a:extLst>
              </a:tr>
            </a:tbl>
          </a:graphicData>
        </a:graphic>
      </p:graphicFrame>
    </p:spTree>
    <p:extLst>
      <p:ext uri="{BB962C8B-B14F-4D97-AF65-F5344CB8AC3E}">
        <p14:creationId xmlns:p14="http://schemas.microsoft.com/office/powerpoint/2010/main" val="1209603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476672"/>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del Ministerio de Educación</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a:pPr>
            <a:r>
              <a:rPr lang="es-CL" sz="1600" dirty="0"/>
              <a:t>En cuanto al presupuesto aprobado (</a:t>
            </a:r>
            <a:r>
              <a:rPr lang="es-CL" sz="1600" b="1" dirty="0"/>
              <a:t>$11.062.790 millones)</a:t>
            </a:r>
            <a:r>
              <a:rPr lang="es-CL" sz="1600" dirty="0"/>
              <a:t> un 89% se destina a transferencias corrientes y adquisición de activos financieros, recursos que al mes de mayo registraron erogaciones del 37% y 1,5% respectivamente, ambos calculados sobre el presupuesto vigente. </a:t>
            </a:r>
          </a:p>
          <a:p>
            <a:pPr marL="342900" indent="-342900" algn="just">
              <a:spcBef>
                <a:spcPts val="1200"/>
              </a:spcBef>
              <a:spcAft>
                <a:spcPts val="1200"/>
              </a:spcAft>
              <a:buFont typeface="+mj-lt"/>
              <a:buAutoNum type="arabicPeriod"/>
            </a:pPr>
            <a:r>
              <a:rPr lang="es-CL" sz="1600" dirty="0"/>
              <a:t>La ejecución del Ministerio del mes de mayo ascendió a </a:t>
            </a:r>
            <a:r>
              <a:rPr lang="es-CL" sz="1600" b="1" dirty="0"/>
              <a:t>$792.153 millones</a:t>
            </a:r>
            <a:r>
              <a:rPr lang="es-CL" sz="1600" dirty="0"/>
              <a:t>, es decir, un </a:t>
            </a:r>
            <a:r>
              <a:rPr lang="es-CL" sz="1600" b="1" dirty="0"/>
              <a:t>7,2%</a:t>
            </a:r>
            <a:r>
              <a:rPr lang="es-CL" sz="1600" dirty="0"/>
              <a:t> respecto de la ley inicial, que comparado a igual mes de 2017, significó un gasto mayor en 0,1 puntos porcentuales.  Respecto a la ejecución presupuestaria acumulada, el Ministerio en su conjunto acumuló un 35,2% respecto del presupuesto inicial y un 34,8% del presupuesto vigente. La diferencia se explica por el incremento consolidado de $115.752 millones.</a:t>
            </a:r>
          </a:p>
          <a:p>
            <a:pPr marL="342900" indent="-342900" algn="just">
              <a:spcBef>
                <a:spcPts val="1200"/>
              </a:spcBef>
              <a:spcAft>
                <a:spcPts val="1200"/>
              </a:spcAft>
              <a:buFont typeface="+mj-lt"/>
              <a:buAutoNum type="arabicPeriod" startAt="3"/>
            </a:pPr>
            <a:r>
              <a:rPr lang="es-CL" sz="1600" dirty="0"/>
              <a:t>En cuanto a los programas, un 83,2% del presupuesto vigente, se concentra en la Subsecretaría de Educación y en la Junta Nacional de Auxilio Escolar y Becas, que al mes de mayo alcanzaron niveles de ejecución del 36,7% y 27,8% respectivamente, calculados respecto al presupuesto vigente.</a:t>
            </a:r>
          </a:p>
        </p:txBody>
      </p:sp>
    </p:spTree>
    <p:extLst>
      <p:ext uri="{BB962C8B-B14F-4D97-AF65-F5344CB8AC3E}">
        <p14:creationId xmlns:p14="http://schemas.microsoft.com/office/powerpoint/2010/main" val="3205060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29:</a:t>
            </a:r>
          </a:p>
          <a:p>
            <a:pPr algn="ctr" defTabSz="733425" fontAlgn="base">
              <a:spcAft>
                <a:spcPct val="0"/>
              </a:spcAft>
            </a:pPr>
            <a:r>
              <a:rPr lang="es-CL" sz="1800" b="1" dirty="0">
                <a:solidFill>
                  <a:schemeClr val="tx1"/>
                </a:solidFill>
                <a:ea typeface="Verdana" pitchFamily="34" charset="0"/>
                <a:cs typeface="Verdana" pitchFamily="34" charset="0"/>
              </a:rPr>
              <a:t>FORTALECIMIENTO DE LA EDUCACIÓN SUPERIOR PÚBLICA</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6034" y="1412464"/>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DAAA3F2E-16EB-4462-8C04-444D08086DD3}"/>
              </a:ext>
            </a:extLst>
          </p:cNvPr>
          <p:cNvGraphicFramePr>
            <a:graphicFrameLocks noGrp="1"/>
          </p:cNvGraphicFramePr>
          <p:nvPr>
            <p:extLst>
              <p:ext uri="{D42A27DB-BD31-4B8C-83A1-F6EECF244321}">
                <p14:modId xmlns:p14="http://schemas.microsoft.com/office/powerpoint/2010/main" val="1105028816"/>
              </p:ext>
            </p:extLst>
          </p:nvPr>
        </p:nvGraphicFramePr>
        <p:xfrm>
          <a:off x="414335" y="1867804"/>
          <a:ext cx="8210800" cy="4460484"/>
        </p:xfrm>
        <a:graphic>
          <a:graphicData uri="http://schemas.openxmlformats.org/drawingml/2006/table">
            <a:tbl>
              <a:tblPr/>
              <a:tblGrid>
                <a:gridCol w="340539">
                  <a:extLst>
                    <a:ext uri="{9D8B030D-6E8A-4147-A177-3AD203B41FA5}">
                      <a16:colId xmlns:a16="http://schemas.microsoft.com/office/drawing/2014/main" val="2423844921"/>
                    </a:ext>
                  </a:extLst>
                </a:gridCol>
                <a:gridCol w="314344">
                  <a:extLst>
                    <a:ext uri="{9D8B030D-6E8A-4147-A177-3AD203B41FA5}">
                      <a16:colId xmlns:a16="http://schemas.microsoft.com/office/drawing/2014/main" val="3794823323"/>
                    </a:ext>
                  </a:extLst>
                </a:gridCol>
                <a:gridCol w="325988">
                  <a:extLst>
                    <a:ext uri="{9D8B030D-6E8A-4147-A177-3AD203B41FA5}">
                      <a16:colId xmlns:a16="http://schemas.microsoft.com/office/drawing/2014/main" val="3236301264"/>
                    </a:ext>
                  </a:extLst>
                </a:gridCol>
                <a:gridCol w="3038665">
                  <a:extLst>
                    <a:ext uri="{9D8B030D-6E8A-4147-A177-3AD203B41FA5}">
                      <a16:colId xmlns:a16="http://schemas.microsoft.com/office/drawing/2014/main" val="724584559"/>
                    </a:ext>
                  </a:extLst>
                </a:gridCol>
                <a:gridCol w="698544">
                  <a:extLst>
                    <a:ext uri="{9D8B030D-6E8A-4147-A177-3AD203B41FA5}">
                      <a16:colId xmlns:a16="http://schemas.microsoft.com/office/drawing/2014/main" val="1580778915"/>
                    </a:ext>
                  </a:extLst>
                </a:gridCol>
                <a:gridCol w="698544">
                  <a:extLst>
                    <a:ext uri="{9D8B030D-6E8A-4147-A177-3AD203B41FA5}">
                      <a16:colId xmlns:a16="http://schemas.microsoft.com/office/drawing/2014/main" val="3409880581"/>
                    </a:ext>
                  </a:extLst>
                </a:gridCol>
                <a:gridCol w="698544">
                  <a:extLst>
                    <a:ext uri="{9D8B030D-6E8A-4147-A177-3AD203B41FA5}">
                      <a16:colId xmlns:a16="http://schemas.microsoft.com/office/drawing/2014/main" val="4281758355"/>
                    </a:ext>
                  </a:extLst>
                </a:gridCol>
                <a:gridCol w="698544">
                  <a:extLst>
                    <a:ext uri="{9D8B030D-6E8A-4147-A177-3AD203B41FA5}">
                      <a16:colId xmlns:a16="http://schemas.microsoft.com/office/drawing/2014/main" val="364092348"/>
                    </a:ext>
                  </a:extLst>
                </a:gridCol>
                <a:gridCol w="698544">
                  <a:extLst>
                    <a:ext uri="{9D8B030D-6E8A-4147-A177-3AD203B41FA5}">
                      <a16:colId xmlns:a16="http://schemas.microsoft.com/office/drawing/2014/main" val="435932710"/>
                    </a:ext>
                  </a:extLst>
                </a:gridCol>
                <a:gridCol w="698544">
                  <a:extLst>
                    <a:ext uri="{9D8B030D-6E8A-4147-A177-3AD203B41FA5}">
                      <a16:colId xmlns:a16="http://schemas.microsoft.com/office/drawing/2014/main" val="2020590931"/>
                    </a:ext>
                  </a:extLst>
                </a:gridCol>
              </a:tblGrid>
              <a:tr h="142947">
                <a:tc>
                  <a:txBody>
                    <a:bodyPr/>
                    <a:lstStyle/>
                    <a:p>
                      <a:pPr algn="l" fontAlgn="ctr"/>
                      <a:r>
                        <a:rPr lang="es-CL" sz="700" b="1" i="0" u="none" strike="noStrike">
                          <a:solidFill>
                            <a:srgbClr val="FFFFFF"/>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6929" marR="6929" marT="6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6929" marR="6929" marT="6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panose="020F0502020204030204" pitchFamily="34" charset="0"/>
                        </a:rPr>
                        <a:t>Presupuesto 2018</a:t>
                      </a:r>
                    </a:p>
                  </a:txBody>
                  <a:tcPr marL="6929" marR="6929" marT="6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panose="020F0502020204030204" pitchFamily="34" charset="0"/>
                        </a:rPr>
                        <a:t>Ejecución</a:t>
                      </a:r>
                    </a:p>
                  </a:txBody>
                  <a:tcPr marL="6929" marR="6929" marT="6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37199975"/>
                  </a:ext>
                </a:extLst>
              </a:tr>
              <a:tr h="228715">
                <a:tc>
                  <a:txBody>
                    <a:bodyPr/>
                    <a:lstStyle/>
                    <a:p>
                      <a:pPr algn="l" fontAlgn="ctr"/>
                      <a:r>
                        <a:rPr lang="es-CL" sz="700" b="1" i="0" u="none" strike="noStrike">
                          <a:solidFill>
                            <a:srgbClr val="FFFFFF"/>
                          </a:solidFill>
                          <a:effectLst/>
                          <a:latin typeface="Calibri" panose="020F0502020204030204" pitchFamily="34" charset="0"/>
                        </a:rPr>
                        <a:t>Subt.</a:t>
                      </a:r>
                    </a:p>
                  </a:txBody>
                  <a:tcPr marL="6929" marR="6929" marT="6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Ítem</a:t>
                      </a:r>
                    </a:p>
                  </a:txBody>
                  <a:tcPr marL="6929" marR="6929" marT="6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Asig.</a:t>
                      </a:r>
                    </a:p>
                  </a:txBody>
                  <a:tcPr marL="6929" marR="6929" marT="6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Clasificación Económica</a:t>
                      </a:r>
                    </a:p>
                  </a:txBody>
                  <a:tcPr marL="6929" marR="6929" marT="6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Ley 2018</a:t>
                      </a:r>
                    </a:p>
                  </a:txBody>
                  <a:tcPr marL="6929" marR="6929" marT="6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6929" marR="6929" marT="6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6929" marR="6929" marT="6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6929" marR="6929" marT="6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de Ejecución Ley 2018</a:t>
                      </a:r>
                    </a:p>
                  </a:txBody>
                  <a:tcPr marL="6929" marR="6929" marT="6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de Ejecución Ppto. Vigente</a:t>
                      </a:r>
                    </a:p>
                  </a:txBody>
                  <a:tcPr marL="6929" marR="6929" marT="6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530916241"/>
                  </a:ext>
                </a:extLst>
              </a:tr>
              <a:tr h="142947">
                <a:tc>
                  <a:txBody>
                    <a:bodyPr/>
                    <a:lstStyle/>
                    <a:p>
                      <a:pPr algn="l" fontAlgn="ctr"/>
                      <a:r>
                        <a:rPr lang="es-CL" sz="8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271.092.092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282.616.177 </a:t>
                      </a:r>
                    </a:p>
                  </a:txBody>
                  <a:tcPr marL="6929" marR="6929" marT="6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11.524.085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98.897.683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36,5%</a:t>
                      </a:r>
                    </a:p>
                  </a:txBody>
                  <a:tcPr marL="6929" marR="6929" marT="6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35,0%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4671410"/>
                  </a:ext>
                </a:extLst>
              </a:tr>
              <a:tr h="142947">
                <a:tc>
                  <a:txBody>
                    <a:bodyPr/>
                    <a:lstStyle/>
                    <a:p>
                      <a:pPr algn="ctr" fontAlgn="ctr"/>
                      <a:r>
                        <a:rPr lang="es-CL" sz="700" b="1" i="0" u="none" strike="noStrike">
                          <a:solidFill>
                            <a:srgbClr val="000000"/>
                          </a:solidFill>
                          <a:effectLst/>
                          <a:latin typeface="Calibri" panose="020F0502020204030204" pitchFamily="34" charset="0"/>
                        </a:rPr>
                        <a:t>24</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220.175.791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218.950.113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-1.225.678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85.537.431</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38,8%</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39,1%</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48401993"/>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220.175.791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218.950.113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-1.225.678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85.537.431</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38,8%</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39,1%</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5791987"/>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196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Aporte Artículo 2° DFL (Ed) N°4, de 1981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137.948.148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138.562.291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614.143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76.653.880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55,6%</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55,3%</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0694211"/>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202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Desarrollo Institucional art 1° DFL (Ed.) N° 4 de 1981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5.508.376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5.508.376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197.361</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3,6%</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3,6%</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3439235"/>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203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Universidad de Chile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10.202.282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10.202.282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5.101.141</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49326871"/>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208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Aplicación Ley N° 20.374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2.971.128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2.971.128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742.056</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3951157"/>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212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Apoyo Innovación Educación Superior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3.358.026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1.267.064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-2.090.962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51836776"/>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213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Educación Superior Regional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4.351.399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4.351.399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89033855"/>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221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Plan de Fortalecimiento Universidades Estatales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8.822.061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8.822.061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27429837"/>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807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Convenio Marco Universidades Estatales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37.602.668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37.602.668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1.377.156</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0312662"/>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812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Internacionalización de Universidades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1.333.800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1.333.800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0543712"/>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813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Aplicación Ley N° 20.807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307.800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307.800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31.362</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10,2%</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10,2%</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7325982"/>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850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Ley N°20.910, CFT Estatales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5.258.414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5.258.414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1.183.334</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22,5%</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22,5%</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15369706"/>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854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Aplicación artículo 45, Ley N°20.883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251.141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251.141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251.141</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9981216"/>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855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Aplicación Ley N° 20.996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2.511.689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2.511.689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8336027"/>
                  </a:ext>
                </a:extLst>
              </a:tr>
              <a:tr h="142947">
                <a:tc>
                  <a:txBody>
                    <a:bodyPr/>
                    <a:lstStyle/>
                    <a:p>
                      <a:pPr algn="ctr" fontAlgn="ctr"/>
                      <a:r>
                        <a:rPr lang="es-CL" sz="700" b="1" i="0" u="none" strike="noStrike">
                          <a:solidFill>
                            <a:srgbClr val="000000"/>
                          </a:solidFill>
                          <a:effectLst/>
                          <a:latin typeface="Calibri" panose="020F0502020204030204" pitchFamily="34" charset="0"/>
                        </a:rPr>
                        <a:t>33</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DE CAPITAL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50.775.091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51.220.063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444.972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915.251</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1,8%</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1,8%</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2781514"/>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50.775.091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51.220.063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444.972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915.251</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6289887"/>
                  </a:ext>
                </a:extLst>
              </a:tr>
              <a:tr h="200664">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035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Desarrollo Institucional-Infraestructura Art 1° DFL. (Ed.) N° 4 de 1981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2.569.650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2.569.650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55157205"/>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036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Aplicación Letra a) Art.71 bis de la Ley N° 18.591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121.854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871.854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750.000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55.637</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45,7%</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6,4%</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49939224"/>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404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Educación Superior Regional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621.804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621.804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0858483"/>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407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Apoyo Innovación Educación Superior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494.991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189.963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-305.028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5878465"/>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410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Convenio Marco Universidades Estatales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23.471.392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23.471.392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859.614</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3,7%</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80902432"/>
                  </a:ext>
                </a:extLst>
              </a:tr>
              <a:tr h="228715">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413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Ley N° 20.842, Universidades O´Higgins y Aysén-Infraestructura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2.462.400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2.462.400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863682"/>
                  </a:ext>
                </a:extLst>
              </a:tr>
              <a:tr h="142947">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416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Ley N° 20.910, CFT Estatales, Infraestructura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16.929.000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16.929.000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32814500"/>
                  </a:ext>
                </a:extLst>
              </a:tr>
              <a:tr h="228715">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417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Plan de Fortalecimiento Universidades Estatales-Infraestructura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4.104.000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4.104.000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41031744"/>
                  </a:ext>
                </a:extLst>
              </a:tr>
              <a:tr h="142947">
                <a:tc>
                  <a:txBody>
                    <a:bodyPr/>
                    <a:lstStyle/>
                    <a:p>
                      <a:pPr algn="ctr" fontAlgn="ctr"/>
                      <a:r>
                        <a:rPr lang="es-CL" sz="700" b="1" i="0" u="none" strike="noStrike">
                          <a:solidFill>
                            <a:srgbClr val="000000"/>
                          </a:solidFill>
                          <a:effectLst/>
                          <a:latin typeface="Calibri" panose="020F0502020204030204" pitchFamily="34" charset="0"/>
                        </a:rPr>
                        <a:t>34</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140.210 </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12.445.001 </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12.304.791 </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12.445.001</a:t>
                      </a:r>
                    </a:p>
                  </a:txBody>
                  <a:tcPr marL="6929" marR="6929" marT="6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8876,0%</a:t>
                      </a:r>
                    </a:p>
                  </a:txBody>
                  <a:tcPr marL="6929" marR="6929" marT="6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panose="020F0502020204030204" pitchFamily="34" charset="0"/>
                        </a:rPr>
                        <a:t>100,0%</a:t>
                      </a:r>
                    </a:p>
                  </a:txBody>
                  <a:tcPr marL="6929" marR="6929" marT="6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682289212"/>
                  </a:ext>
                </a:extLst>
              </a:tr>
            </a:tbl>
          </a:graphicData>
        </a:graphic>
      </p:graphicFrame>
    </p:spTree>
    <p:extLst>
      <p:ext uri="{BB962C8B-B14F-4D97-AF65-F5344CB8AC3E}">
        <p14:creationId xmlns:p14="http://schemas.microsoft.com/office/powerpoint/2010/main" val="160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30:</a:t>
            </a:r>
          </a:p>
          <a:p>
            <a:pPr algn="ctr" defTabSz="733425" fontAlgn="base">
              <a:spcAft>
                <a:spcPct val="0"/>
              </a:spcAft>
            </a:pPr>
            <a:r>
              <a:rPr lang="es-CL" sz="1800" b="1" dirty="0">
                <a:solidFill>
                  <a:schemeClr val="tx1"/>
                </a:solidFill>
                <a:ea typeface="Verdana" pitchFamily="34" charset="0"/>
                <a:cs typeface="Verdana" pitchFamily="34" charset="0"/>
              </a:rPr>
              <a:t>EDUCACIÓN SUPERIOR</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5953"/>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1 de 2</a:t>
            </a:r>
          </a:p>
        </p:txBody>
      </p:sp>
      <p:graphicFrame>
        <p:nvGraphicFramePr>
          <p:cNvPr id="2" name="Tabla 1">
            <a:extLst>
              <a:ext uri="{FF2B5EF4-FFF2-40B4-BE49-F238E27FC236}">
                <a16:creationId xmlns:a16="http://schemas.microsoft.com/office/drawing/2014/main" id="{09DB95CD-111A-4D0B-AAFB-D9D812F2FFDC}"/>
              </a:ext>
            </a:extLst>
          </p:cNvPr>
          <p:cNvGraphicFramePr>
            <a:graphicFrameLocks noGrp="1"/>
          </p:cNvGraphicFramePr>
          <p:nvPr>
            <p:extLst>
              <p:ext uri="{D42A27DB-BD31-4B8C-83A1-F6EECF244321}">
                <p14:modId xmlns:p14="http://schemas.microsoft.com/office/powerpoint/2010/main" val="3305700861"/>
              </p:ext>
            </p:extLst>
          </p:nvPr>
        </p:nvGraphicFramePr>
        <p:xfrm>
          <a:off x="414335" y="1857560"/>
          <a:ext cx="8210799" cy="4307747"/>
        </p:xfrm>
        <a:graphic>
          <a:graphicData uri="http://schemas.openxmlformats.org/drawingml/2006/table">
            <a:tbl>
              <a:tblPr/>
              <a:tblGrid>
                <a:gridCol w="340540">
                  <a:extLst>
                    <a:ext uri="{9D8B030D-6E8A-4147-A177-3AD203B41FA5}">
                      <a16:colId xmlns:a16="http://schemas.microsoft.com/office/drawing/2014/main" val="2353877815"/>
                    </a:ext>
                  </a:extLst>
                </a:gridCol>
                <a:gridCol w="314344">
                  <a:extLst>
                    <a:ext uri="{9D8B030D-6E8A-4147-A177-3AD203B41FA5}">
                      <a16:colId xmlns:a16="http://schemas.microsoft.com/office/drawing/2014/main" val="1498470047"/>
                    </a:ext>
                  </a:extLst>
                </a:gridCol>
                <a:gridCol w="325987">
                  <a:extLst>
                    <a:ext uri="{9D8B030D-6E8A-4147-A177-3AD203B41FA5}">
                      <a16:colId xmlns:a16="http://schemas.microsoft.com/office/drawing/2014/main" val="4288129562"/>
                    </a:ext>
                  </a:extLst>
                </a:gridCol>
                <a:gridCol w="3038664">
                  <a:extLst>
                    <a:ext uri="{9D8B030D-6E8A-4147-A177-3AD203B41FA5}">
                      <a16:colId xmlns:a16="http://schemas.microsoft.com/office/drawing/2014/main" val="1280934392"/>
                    </a:ext>
                  </a:extLst>
                </a:gridCol>
                <a:gridCol w="698544">
                  <a:extLst>
                    <a:ext uri="{9D8B030D-6E8A-4147-A177-3AD203B41FA5}">
                      <a16:colId xmlns:a16="http://schemas.microsoft.com/office/drawing/2014/main" val="2498466919"/>
                    </a:ext>
                  </a:extLst>
                </a:gridCol>
                <a:gridCol w="698544">
                  <a:extLst>
                    <a:ext uri="{9D8B030D-6E8A-4147-A177-3AD203B41FA5}">
                      <a16:colId xmlns:a16="http://schemas.microsoft.com/office/drawing/2014/main" val="3187484998"/>
                    </a:ext>
                  </a:extLst>
                </a:gridCol>
                <a:gridCol w="698544">
                  <a:extLst>
                    <a:ext uri="{9D8B030D-6E8A-4147-A177-3AD203B41FA5}">
                      <a16:colId xmlns:a16="http://schemas.microsoft.com/office/drawing/2014/main" val="3613856861"/>
                    </a:ext>
                  </a:extLst>
                </a:gridCol>
                <a:gridCol w="698544">
                  <a:extLst>
                    <a:ext uri="{9D8B030D-6E8A-4147-A177-3AD203B41FA5}">
                      <a16:colId xmlns:a16="http://schemas.microsoft.com/office/drawing/2014/main" val="1143968963"/>
                    </a:ext>
                  </a:extLst>
                </a:gridCol>
                <a:gridCol w="698544">
                  <a:extLst>
                    <a:ext uri="{9D8B030D-6E8A-4147-A177-3AD203B41FA5}">
                      <a16:colId xmlns:a16="http://schemas.microsoft.com/office/drawing/2014/main" val="2615765390"/>
                    </a:ext>
                  </a:extLst>
                </a:gridCol>
                <a:gridCol w="698544">
                  <a:extLst>
                    <a:ext uri="{9D8B030D-6E8A-4147-A177-3AD203B41FA5}">
                      <a16:colId xmlns:a16="http://schemas.microsoft.com/office/drawing/2014/main" val="2476396695"/>
                    </a:ext>
                  </a:extLst>
                </a:gridCol>
              </a:tblGrid>
              <a:tr h="186995">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296669170"/>
                  </a:ext>
                </a:extLst>
              </a:tr>
              <a:tr h="299191">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066683939"/>
                  </a:ext>
                </a:extLst>
              </a:tr>
              <a:tr h="186995">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2.073.138.073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2.078.286.882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5.148.809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586.953.017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28,3%</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766013"/>
                  </a:ext>
                </a:extLst>
              </a:tr>
              <a:tr h="186995">
                <a:tc>
                  <a:txBody>
                    <a:bodyPr/>
                    <a:lstStyle/>
                    <a:p>
                      <a:pPr algn="ctr" fontAlgn="ctr"/>
                      <a:r>
                        <a:rPr lang="es-CL" sz="800" b="1" i="0" u="none" strike="noStrike">
                          <a:solidFill>
                            <a:srgbClr val="000000"/>
                          </a:solidFill>
                          <a:effectLst/>
                          <a:latin typeface="Calibri" panose="020F0502020204030204" pitchFamily="34" charset="0"/>
                        </a:rPr>
                        <a:t>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1.397.432.657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1.398.930.060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1.497.403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536.999.835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26798856"/>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1.397.432.657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1.398.930.060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1.497.403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536.999.835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8204632"/>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196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Aporte Artículo 2° DFL (Ed) N°4, de 1981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96.049.203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95.435.060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-614.143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52.778.018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16569960"/>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197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Aporte Artículo 3° DFL (Ed) N°4, de 1981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3.000.000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2.999.000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87569895"/>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198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Financiamiento del acceso gratuito a las Universidades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680.992.458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665.673.940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-15.318.518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262.052.571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49366259"/>
                  </a:ext>
                </a:extLst>
              </a:tr>
              <a:tr h="299191">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199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Financiamiento del acceso gratuito a Institutos Profesionales y Centros de Formación Técnica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311.980.662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287.133.737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-24.846.925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107.887.796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2837789"/>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Becas Educación Superior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229.789.634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266.991.773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37.202.139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93.689.724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58855781"/>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Desarrollo Institucional art 1° DFL (Ed.) N° 4 de 1981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1.129.829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1.114.717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-15.112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299.425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814179"/>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204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Pasantías Técnicos Nivel Superior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3.489.445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3.489.445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471.189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1135985"/>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212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Innovación Educación Superior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443.162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2.534.124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2.090.962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1996500"/>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213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Educación Superior Regional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955.752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955.752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9612949"/>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214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Fortalecimiento Universidades art. 1° D.F.L. (Ed.) N° 4, de 1981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1.426.653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1.426.653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0548455"/>
                  </a:ext>
                </a:extLst>
              </a:tr>
              <a:tr h="156460">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218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Basal por Desempeño Universidades Art. 1° DFL. (Ed.) N° 4 de 1981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29.675.500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29.675.500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11.870.198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7513566"/>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Semestre en el Extranjero Beca Vocación de Profesor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493.622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493.622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83.902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8682464"/>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606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Cursos de Idiomas para Becas Chile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186.480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186.480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56263727"/>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Desarrollo Institucional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183.937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183.937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4526536"/>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805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Ley N° 20.634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30.873.956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30.873.956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7.867.012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1810631"/>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812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Internacionalización de Universidades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2.667.600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2.667.600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1678501"/>
                  </a:ext>
                </a:extLst>
              </a:tr>
              <a:tr h="186995">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853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Aporte para Fomento de Investigación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7.093.764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7.093.764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5579410"/>
                  </a:ext>
                </a:extLst>
              </a:tr>
            </a:tbl>
          </a:graphicData>
        </a:graphic>
      </p:graphicFrame>
    </p:spTree>
    <p:extLst>
      <p:ext uri="{BB962C8B-B14F-4D97-AF65-F5344CB8AC3E}">
        <p14:creationId xmlns:p14="http://schemas.microsoft.com/office/powerpoint/2010/main" val="1937463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30:</a:t>
            </a:r>
          </a:p>
          <a:p>
            <a:pPr algn="ctr" defTabSz="733425" fontAlgn="base">
              <a:spcAft>
                <a:spcPct val="0"/>
              </a:spcAft>
            </a:pPr>
            <a:r>
              <a:rPr lang="es-CL" sz="1800" b="1" dirty="0">
                <a:solidFill>
                  <a:schemeClr val="tx1"/>
                </a:solidFill>
                <a:ea typeface="Verdana" pitchFamily="34" charset="0"/>
                <a:cs typeface="Verdana" pitchFamily="34" charset="0"/>
              </a:rPr>
              <a:t>EDUCACIÓN SUPERIOR</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5503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2 de 2</a:t>
            </a:r>
          </a:p>
        </p:txBody>
      </p:sp>
      <p:graphicFrame>
        <p:nvGraphicFramePr>
          <p:cNvPr id="3" name="Tabla 2">
            <a:extLst>
              <a:ext uri="{FF2B5EF4-FFF2-40B4-BE49-F238E27FC236}">
                <a16:creationId xmlns:a16="http://schemas.microsoft.com/office/drawing/2014/main" id="{2B903D54-E0DD-44B3-B297-455DBEDDD8E0}"/>
              </a:ext>
            </a:extLst>
          </p:cNvPr>
          <p:cNvGraphicFramePr>
            <a:graphicFrameLocks noGrp="1"/>
          </p:cNvGraphicFramePr>
          <p:nvPr>
            <p:extLst>
              <p:ext uri="{D42A27DB-BD31-4B8C-83A1-F6EECF244321}">
                <p14:modId xmlns:p14="http://schemas.microsoft.com/office/powerpoint/2010/main" val="603159551"/>
              </p:ext>
            </p:extLst>
          </p:nvPr>
        </p:nvGraphicFramePr>
        <p:xfrm>
          <a:off x="414336" y="1910375"/>
          <a:ext cx="8210799" cy="3320883"/>
        </p:xfrm>
        <a:graphic>
          <a:graphicData uri="http://schemas.openxmlformats.org/drawingml/2006/table">
            <a:tbl>
              <a:tblPr/>
              <a:tblGrid>
                <a:gridCol w="340540">
                  <a:extLst>
                    <a:ext uri="{9D8B030D-6E8A-4147-A177-3AD203B41FA5}">
                      <a16:colId xmlns:a16="http://schemas.microsoft.com/office/drawing/2014/main" val="2725294293"/>
                    </a:ext>
                  </a:extLst>
                </a:gridCol>
                <a:gridCol w="314344">
                  <a:extLst>
                    <a:ext uri="{9D8B030D-6E8A-4147-A177-3AD203B41FA5}">
                      <a16:colId xmlns:a16="http://schemas.microsoft.com/office/drawing/2014/main" val="509715461"/>
                    </a:ext>
                  </a:extLst>
                </a:gridCol>
                <a:gridCol w="325987">
                  <a:extLst>
                    <a:ext uri="{9D8B030D-6E8A-4147-A177-3AD203B41FA5}">
                      <a16:colId xmlns:a16="http://schemas.microsoft.com/office/drawing/2014/main" val="762601018"/>
                    </a:ext>
                  </a:extLst>
                </a:gridCol>
                <a:gridCol w="3038664">
                  <a:extLst>
                    <a:ext uri="{9D8B030D-6E8A-4147-A177-3AD203B41FA5}">
                      <a16:colId xmlns:a16="http://schemas.microsoft.com/office/drawing/2014/main" val="4255102640"/>
                    </a:ext>
                  </a:extLst>
                </a:gridCol>
                <a:gridCol w="698544">
                  <a:extLst>
                    <a:ext uri="{9D8B030D-6E8A-4147-A177-3AD203B41FA5}">
                      <a16:colId xmlns:a16="http://schemas.microsoft.com/office/drawing/2014/main" val="3477016937"/>
                    </a:ext>
                  </a:extLst>
                </a:gridCol>
                <a:gridCol w="698544">
                  <a:extLst>
                    <a:ext uri="{9D8B030D-6E8A-4147-A177-3AD203B41FA5}">
                      <a16:colId xmlns:a16="http://schemas.microsoft.com/office/drawing/2014/main" val="728814185"/>
                    </a:ext>
                  </a:extLst>
                </a:gridCol>
                <a:gridCol w="698544">
                  <a:extLst>
                    <a:ext uri="{9D8B030D-6E8A-4147-A177-3AD203B41FA5}">
                      <a16:colId xmlns:a16="http://schemas.microsoft.com/office/drawing/2014/main" val="3947797927"/>
                    </a:ext>
                  </a:extLst>
                </a:gridCol>
                <a:gridCol w="698544">
                  <a:extLst>
                    <a:ext uri="{9D8B030D-6E8A-4147-A177-3AD203B41FA5}">
                      <a16:colId xmlns:a16="http://schemas.microsoft.com/office/drawing/2014/main" val="477472409"/>
                    </a:ext>
                  </a:extLst>
                </a:gridCol>
                <a:gridCol w="698544">
                  <a:extLst>
                    <a:ext uri="{9D8B030D-6E8A-4147-A177-3AD203B41FA5}">
                      <a16:colId xmlns:a16="http://schemas.microsoft.com/office/drawing/2014/main" val="3190438403"/>
                    </a:ext>
                  </a:extLst>
                </a:gridCol>
                <a:gridCol w="698544">
                  <a:extLst>
                    <a:ext uri="{9D8B030D-6E8A-4147-A177-3AD203B41FA5}">
                      <a16:colId xmlns:a16="http://schemas.microsoft.com/office/drawing/2014/main" val="3712441441"/>
                    </a:ext>
                  </a:extLst>
                </a:gridCol>
              </a:tblGrid>
              <a:tr h="180363">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985833061"/>
                  </a:ext>
                </a:extLst>
              </a:tr>
              <a:tr h="288581">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943988481"/>
                  </a:ext>
                </a:extLst>
              </a:tr>
              <a:tr h="180363">
                <a:tc>
                  <a:txBody>
                    <a:bodyPr/>
                    <a:lstStyle/>
                    <a:p>
                      <a:pPr algn="ctr" fontAlgn="ctr"/>
                      <a:r>
                        <a:rPr lang="es-CL" sz="800" b="1" i="0" u="none" strike="noStrike">
                          <a:solidFill>
                            <a:srgbClr val="000000"/>
                          </a:solidFill>
                          <a:effectLst/>
                          <a:latin typeface="Calibri" panose="020F0502020204030204" pitchFamily="34" charset="0"/>
                        </a:rPr>
                        <a:t>30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FINANCIEROS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518.756.442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518.756.442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7.994.915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2418839"/>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Compra de Títulos y Valores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518.756.442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518.756.442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7.994.915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86346617"/>
                  </a:ext>
                </a:extLst>
              </a:tr>
              <a:tr h="180363">
                <a:tc>
                  <a:txBody>
                    <a:bodyPr/>
                    <a:lstStyle/>
                    <a:p>
                      <a:pPr algn="ctr" fontAlgn="ctr"/>
                      <a:r>
                        <a:rPr lang="es-CL" sz="800" b="1" i="0" u="none" strike="noStrike">
                          <a:solidFill>
                            <a:srgbClr val="000000"/>
                          </a:solidFill>
                          <a:effectLst/>
                          <a:latin typeface="Calibri" panose="020F0502020204030204" pitchFamily="34" charset="0"/>
                        </a:rPr>
                        <a:t>33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9.419.453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11.937.785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2.518.332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5.026.459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98774547"/>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9.419.453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11.937.785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2.518.332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5.026.459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6325984"/>
                  </a:ext>
                </a:extLst>
              </a:tr>
              <a:tr h="288581">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Desarrollo Institucional-Infraestructura Art 1° DFL. (Ed.) N° 4 de 1981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1.006.964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1.006.964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9577753"/>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Letra a) Art.71 bis de la Ley N° 18.591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483.835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2.697.139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2.213.304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1.947.139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402,4%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0706870"/>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404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Educación Superior Regional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155.451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155.451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70183304"/>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407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Innovación Educación Superior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74.898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379.926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305.028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16641960"/>
                  </a:ext>
                </a:extLst>
              </a:tr>
              <a:tr h="218639">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409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Basal por Desempeño Universidades Art. 1° DFL. (Ed.) N° 4 de 1981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7.698.305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7.698.305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3.079.320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19611920"/>
                  </a:ext>
                </a:extLst>
              </a:tr>
              <a:tr h="180363">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147.528.521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148.661.595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1.133.074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36.931.808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1260204"/>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Interna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122.407.701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122.407.701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25.432.378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20,8%</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7228125"/>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Externa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7.683.883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7.683.883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5.554.174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72,3%</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94712039"/>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Interna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17.078.418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17.078.418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4.484.536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1057422"/>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Externa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357.519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357.519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326.647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91,4%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91,4%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5851803"/>
                  </a:ext>
                </a:extLst>
              </a:tr>
              <a:tr h="18036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1.134.074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1.133.074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1.134.073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113407,3%</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19780977"/>
                  </a:ext>
                </a:extLst>
              </a:tr>
            </a:tbl>
          </a:graphicData>
        </a:graphic>
      </p:graphicFrame>
    </p:spTree>
    <p:extLst>
      <p:ext uri="{BB962C8B-B14F-4D97-AF65-F5344CB8AC3E}">
        <p14:creationId xmlns:p14="http://schemas.microsoft.com/office/powerpoint/2010/main" val="1752634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31:</a:t>
            </a:r>
          </a:p>
          <a:p>
            <a:pPr algn="ctr" defTabSz="733425" fontAlgn="base">
              <a:spcAft>
                <a:spcPct val="0"/>
              </a:spcAft>
            </a:pPr>
            <a:r>
              <a:rPr lang="es-CL" sz="1800" b="1" dirty="0">
                <a:solidFill>
                  <a:schemeClr val="tx1"/>
                </a:solidFill>
                <a:ea typeface="Verdana" pitchFamily="34" charset="0"/>
                <a:cs typeface="Verdana" pitchFamily="34" charset="0"/>
              </a:rPr>
              <a:t>GASTOS DE OPERACIÓN DE EDUCACIÓN SUPERIOR</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433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2" name="Tabla 1">
            <a:extLst>
              <a:ext uri="{FF2B5EF4-FFF2-40B4-BE49-F238E27FC236}">
                <a16:creationId xmlns:a16="http://schemas.microsoft.com/office/drawing/2014/main" id="{C451E67D-2E80-4E7D-96C8-B62E86D6CB01}"/>
              </a:ext>
            </a:extLst>
          </p:cNvPr>
          <p:cNvGraphicFramePr>
            <a:graphicFrameLocks noGrp="1"/>
          </p:cNvGraphicFramePr>
          <p:nvPr>
            <p:extLst>
              <p:ext uri="{D42A27DB-BD31-4B8C-83A1-F6EECF244321}">
                <p14:modId xmlns:p14="http://schemas.microsoft.com/office/powerpoint/2010/main" val="1077434762"/>
              </p:ext>
            </p:extLst>
          </p:nvPr>
        </p:nvGraphicFramePr>
        <p:xfrm>
          <a:off x="414336" y="1861659"/>
          <a:ext cx="8229598" cy="2287417"/>
        </p:xfrm>
        <a:graphic>
          <a:graphicData uri="http://schemas.openxmlformats.org/drawingml/2006/table">
            <a:tbl>
              <a:tblPr/>
              <a:tblGrid>
                <a:gridCol w="341320">
                  <a:extLst>
                    <a:ext uri="{9D8B030D-6E8A-4147-A177-3AD203B41FA5}">
                      <a16:colId xmlns:a16="http://schemas.microsoft.com/office/drawing/2014/main" val="1228535981"/>
                    </a:ext>
                  </a:extLst>
                </a:gridCol>
                <a:gridCol w="315064">
                  <a:extLst>
                    <a:ext uri="{9D8B030D-6E8A-4147-A177-3AD203B41FA5}">
                      <a16:colId xmlns:a16="http://schemas.microsoft.com/office/drawing/2014/main" val="3253740794"/>
                    </a:ext>
                  </a:extLst>
                </a:gridCol>
                <a:gridCol w="326734">
                  <a:extLst>
                    <a:ext uri="{9D8B030D-6E8A-4147-A177-3AD203B41FA5}">
                      <a16:colId xmlns:a16="http://schemas.microsoft.com/office/drawing/2014/main" val="2862938304"/>
                    </a:ext>
                  </a:extLst>
                </a:gridCol>
                <a:gridCol w="3045622">
                  <a:extLst>
                    <a:ext uri="{9D8B030D-6E8A-4147-A177-3AD203B41FA5}">
                      <a16:colId xmlns:a16="http://schemas.microsoft.com/office/drawing/2014/main" val="62206759"/>
                    </a:ext>
                  </a:extLst>
                </a:gridCol>
                <a:gridCol w="700143">
                  <a:extLst>
                    <a:ext uri="{9D8B030D-6E8A-4147-A177-3AD203B41FA5}">
                      <a16:colId xmlns:a16="http://schemas.microsoft.com/office/drawing/2014/main" val="3940124588"/>
                    </a:ext>
                  </a:extLst>
                </a:gridCol>
                <a:gridCol w="700143">
                  <a:extLst>
                    <a:ext uri="{9D8B030D-6E8A-4147-A177-3AD203B41FA5}">
                      <a16:colId xmlns:a16="http://schemas.microsoft.com/office/drawing/2014/main" val="835040255"/>
                    </a:ext>
                  </a:extLst>
                </a:gridCol>
                <a:gridCol w="700143">
                  <a:extLst>
                    <a:ext uri="{9D8B030D-6E8A-4147-A177-3AD203B41FA5}">
                      <a16:colId xmlns:a16="http://schemas.microsoft.com/office/drawing/2014/main" val="4007573076"/>
                    </a:ext>
                  </a:extLst>
                </a:gridCol>
                <a:gridCol w="700143">
                  <a:extLst>
                    <a:ext uri="{9D8B030D-6E8A-4147-A177-3AD203B41FA5}">
                      <a16:colId xmlns:a16="http://schemas.microsoft.com/office/drawing/2014/main" val="3147830136"/>
                    </a:ext>
                  </a:extLst>
                </a:gridCol>
                <a:gridCol w="700143">
                  <a:extLst>
                    <a:ext uri="{9D8B030D-6E8A-4147-A177-3AD203B41FA5}">
                      <a16:colId xmlns:a16="http://schemas.microsoft.com/office/drawing/2014/main" val="2853469575"/>
                    </a:ext>
                  </a:extLst>
                </a:gridCol>
                <a:gridCol w="700143">
                  <a:extLst>
                    <a:ext uri="{9D8B030D-6E8A-4147-A177-3AD203B41FA5}">
                      <a16:colId xmlns:a16="http://schemas.microsoft.com/office/drawing/2014/main" val="4242783162"/>
                    </a:ext>
                  </a:extLst>
                </a:gridCol>
              </a:tblGrid>
              <a:tr h="181541">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073669300"/>
                  </a:ext>
                </a:extLst>
              </a:tr>
              <a:tr h="290466">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7079027"/>
                  </a:ext>
                </a:extLst>
              </a:tr>
              <a:tr h="181541">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6.732.976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6.882.566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149.590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4.269.285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63,4%</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59901106"/>
                  </a:ext>
                </a:extLst>
              </a:tr>
              <a:tr h="181541">
                <a:tc>
                  <a:txBody>
                    <a:bodyPr/>
                    <a:lstStyle/>
                    <a:p>
                      <a:pPr algn="ctr" fontAlgn="ctr"/>
                      <a:r>
                        <a:rPr lang="es-CL" sz="800" b="1" i="0" u="none" strike="noStrike">
                          <a:solidFill>
                            <a:srgbClr val="000000"/>
                          </a:solidFill>
                          <a:effectLst/>
                          <a:latin typeface="Calibri" panose="020F0502020204030204" pitchFamily="34" charset="0"/>
                        </a:rPr>
                        <a:t>21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3.848.461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3.863.573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15.112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1.448.107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37,5%</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7492520"/>
                  </a:ext>
                </a:extLst>
              </a:tr>
              <a:tr h="181541">
                <a:tc>
                  <a:txBody>
                    <a:bodyPr/>
                    <a:lstStyle/>
                    <a:p>
                      <a:pPr algn="ctr" fontAlgn="ctr"/>
                      <a:r>
                        <a:rPr lang="es-CL" sz="800" b="1" i="0" u="none" strike="noStrike">
                          <a:solidFill>
                            <a:srgbClr val="000000"/>
                          </a:solidFill>
                          <a:effectLst/>
                          <a:latin typeface="Calibri" panose="020F0502020204030204" pitchFamily="34" charset="0"/>
                        </a:rPr>
                        <a:t>22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362.160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362.160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165.345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45,7%</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45,7%</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65757785"/>
                  </a:ext>
                </a:extLst>
              </a:tr>
              <a:tr h="181541">
                <a:tc>
                  <a:txBody>
                    <a:bodyPr/>
                    <a:lstStyle/>
                    <a:p>
                      <a:pPr algn="ctr" fontAlgn="ctr"/>
                      <a:r>
                        <a:rPr lang="es-CL" sz="800" b="1" i="0" u="none" strike="noStrike">
                          <a:solidFill>
                            <a:srgbClr val="000000"/>
                          </a:solidFill>
                          <a:effectLst/>
                          <a:latin typeface="Calibri" panose="020F0502020204030204" pitchFamily="34" charset="0"/>
                        </a:rPr>
                        <a:t>23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73.538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73.538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73.538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9718862"/>
                  </a:ext>
                </a:extLst>
              </a:tr>
              <a:tr h="181541">
                <a:tc>
                  <a:txBody>
                    <a:bodyPr/>
                    <a:lstStyle/>
                    <a:p>
                      <a:pPr algn="ctr" fontAlgn="ctr"/>
                      <a:r>
                        <a:rPr lang="es-CL" sz="800" b="1" i="0" u="none" strike="noStrike">
                          <a:solidFill>
                            <a:srgbClr val="000000"/>
                          </a:solidFill>
                          <a:effectLst/>
                          <a:latin typeface="Calibri" panose="020F0502020204030204" pitchFamily="34" charset="0"/>
                        </a:rPr>
                        <a:t>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2.520.355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2.520.355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2.520.355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866736"/>
                  </a:ext>
                </a:extLst>
              </a:tr>
              <a:tr h="181541">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2.520.355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2.520.355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2.520.355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0879151"/>
                  </a:ext>
                </a:extLst>
              </a:tr>
              <a:tr h="181541">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Ley N° 20.129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2.256.557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2.256.557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2.256.557</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03277466"/>
                  </a:ext>
                </a:extLst>
              </a:tr>
              <a:tr h="181541">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Comisión Ley N° 20.027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263.798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263.798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263.798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88310964"/>
                  </a:ext>
                </a:extLst>
              </a:tr>
              <a:tr h="181541">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61.940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60.940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61.940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6194,0%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573881"/>
                  </a:ext>
                </a:extLst>
              </a:tr>
              <a:tr h="181541">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61.940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60.940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61.940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6194,0%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449840715"/>
                  </a:ext>
                </a:extLst>
              </a:tr>
            </a:tbl>
          </a:graphicData>
        </a:graphic>
      </p:graphicFrame>
    </p:spTree>
    <p:extLst>
      <p:ext uri="{BB962C8B-B14F-4D97-AF65-F5344CB8AC3E}">
        <p14:creationId xmlns:p14="http://schemas.microsoft.com/office/powerpoint/2010/main" val="2303386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02:</a:t>
            </a:r>
          </a:p>
          <a:p>
            <a:pPr algn="ctr" defTabSz="733425" fontAlgn="base">
              <a:spcAft>
                <a:spcPct val="0"/>
              </a:spcAft>
            </a:pPr>
            <a:r>
              <a:rPr lang="es-CL" sz="1800" b="1" dirty="0">
                <a:solidFill>
                  <a:schemeClr val="tx1"/>
                </a:solidFill>
                <a:ea typeface="Verdana" pitchFamily="34" charset="0"/>
                <a:cs typeface="Verdana" pitchFamily="34" charset="0"/>
              </a:rPr>
              <a:t>SUPERINTENDENCIA DE EDUCACIÓN</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2" name="Tabla 1">
            <a:extLst>
              <a:ext uri="{FF2B5EF4-FFF2-40B4-BE49-F238E27FC236}">
                <a16:creationId xmlns:a16="http://schemas.microsoft.com/office/drawing/2014/main" id="{16753022-36DC-4074-A764-1C8D1CDAD581}"/>
              </a:ext>
            </a:extLst>
          </p:cNvPr>
          <p:cNvGraphicFramePr>
            <a:graphicFrameLocks noGrp="1"/>
          </p:cNvGraphicFramePr>
          <p:nvPr>
            <p:extLst>
              <p:ext uri="{D42A27DB-BD31-4B8C-83A1-F6EECF244321}">
                <p14:modId xmlns:p14="http://schemas.microsoft.com/office/powerpoint/2010/main" val="4290799183"/>
              </p:ext>
            </p:extLst>
          </p:nvPr>
        </p:nvGraphicFramePr>
        <p:xfrm>
          <a:off x="414336" y="1861658"/>
          <a:ext cx="8210796" cy="2215408"/>
        </p:xfrm>
        <a:graphic>
          <a:graphicData uri="http://schemas.openxmlformats.org/drawingml/2006/table">
            <a:tbl>
              <a:tblPr/>
              <a:tblGrid>
                <a:gridCol w="286290">
                  <a:extLst>
                    <a:ext uri="{9D8B030D-6E8A-4147-A177-3AD203B41FA5}">
                      <a16:colId xmlns:a16="http://schemas.microsoft.com/office/drawing/2014/main" val="1837806698"/>
                    </a:ext>
                  </a:extLst>
                </a:gridCol>
                <a:gridCol w="286290">
                  <a:extLst>
                    <a:ext uri="{9D8B030D-6E8A-4147-A177-3AD203B41FA5}">
                      <a16:colId xmlns:a16="http://schemas.microsoft.com/office/drawing/2014/main" val="3681211162"/>
                    </a:ext>
                  </a:extLst>
                </a:gridCol>
                <a:gridCol w="286290">
                  <a:extLst>
                    <a:ext uri="{9D8B030D-6E8A-4147-A177-3AD203B41FA5}">
                      <a16:colId xmlns:a16="http://schemas.microsoft.com/office/drawing/2014/main" val="3251157518"/>
                    </a:ext>
                  </a:extLst>
                </a:gridCol>
                <a:gridCol w="2988867">
                  <a:extLst>
                    <a:ext uri="{9D8B030D-6E8A-4147-A177-3AD203B41FA5}">
                      <a16:colId xmlns:a16="http://schemas.microsoft.com/office/drawing/2014/main" val="2897576311"/>
                    </a:ext>
                  </a:extLst>
                </a:gridCol>
                <a:gridCol w="767257">
                  <a:extLst>
                    <a:ext uri="{9D8B030D-6E8A-4147-A177-3AD203B41FA5}">
                      <a16:colId xmlns:a16="http://schemas.microsoft.com/office/drawing/2014/main" val="4182988336"/>
                    </a:ext>
                  </a:extLst>
                </a:gridCol>
                <a:gridCol w="767257">
                  <a:extLst>
                    <a:ext uri="{9D8B030D-6E8A-4147-A177-3AD203B41FA5}">
                      <a16:colId xmlns:a16="http://schemas.microsoft.com/office/drawing/2014/main" val="3599792129"/>
                    </a:ext>
                  </a:extLst>
                </a:gridCol>
                <a:gridCol w="767257">
                  <a:extLst>
                    <a:ext uri="{9D8B030D-6E8A-4147-A177-3AD203B41FA5}">
                      <a16:colId xmlns:a16="http://schemas.microsoft.com/office/drawing/2014/main" val="3229871911"/>
                    </a:ext>
                  </a:extLst>
                </a:gridCol>
                <a:gridCol w="687096">
                  <a:extLst>
                    <a:ext uri="{9D8B030D-6E8A-4147-A177-3AD203B41FA5}">
                      <a16:colId xmlns:a16="http://schemas.microsoft.com/office/drawing/2014/main" val="960402851"/>
                    </a:ext>
                  </a:extLst>
                </a:gridCol>
                <a:gridCol w="687096">
                  <a:extLst>
                    <a:ext uri="{9D8B030D-6E8A-4147-A177-3AD203B41FA5}">
                      <a16:colId xmlns:a16="http://schemas.microsoft.com/office/drawing/2014/main" val="4274197631"/>
                    </a:ext>
                  </a:extLst>
                </a:gridCol>
                <a:gridCol w="687096">
                  <a:extLst>
                    <a:ext uri="{9D8B030D-6E8A-4147-A177-3AD203B41FA5}">
                      <a16:colId xmlns:a16="http://schemas.microsoft.com/office/drawing/2014/main" val="3732867285"/>
                    </a:ext>
                  </a:extLst>
                </a:gridCol>
              </a:tblGrid>
              <a:tr h="175826">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920188296"/>
                  </a:ext>
                </a:extLst>
              </a:tr>
              <a:tr h="281322">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404646421"/>
                  </a:ext>
                </a:extLst>
              </a:tr>
              <a:tr h="175826">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31.832.259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32.339.167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506.908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6.723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6690052"/>
                  </a:ext>
                </a:extLst>
              </a:tr>
              <a:tr h="175826">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24.258.234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24.253.934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11.195.087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26622434"/>
                  </a:ext>
                </a:extLst>
              </a:tr>
              <a:tr h="175826">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6.513.896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6.513.896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11.195.087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171,9%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171,9%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592815"/>
                  </a:ext>
                </a:extLst>
              </a:tr>
              <a:tr h="175826">
                <a:tc>
                  <a:txBody>
                    <a:bodyPr/>
                    <a:lstStyle/>
                    <a:p>
                      <a:pPr algn="ctr" fontAlgn="ctr"/>
                      <a:r>
                        <a:rPr lang="es-CL" sz="800" b="1" i="0" u="none" strike="noStrike">
                          <a:solidFill>
                            <a:srgbClr val="000000"/>
                          </a:solidFill>
                          <a:effectLst/>
                          <a:latin typeface="Calibri" panose="020F0502020204030204" pitchFamily="34" charset="0"/>
                        </a:rPr>
                        <a:t>26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8422557"/>
                  </a:ext>
                </a:extLst>
              </a:tr>
              <a:tr h="175826">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1.058.129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1.058.129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2745483"/>
                  </a:ext>
                </a:extLst>
              </a:tr>
              <a:tr h="17582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95.588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95.588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11.738.028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12279,8%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12279,8%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7373447"/>
                  </a:ext>
                </a:extLst>
              </a:tr>
              <a:tr h="17582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37.059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37.059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9.300.379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25096,1%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25096,1%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4338635"/>
                  </a:ext>
                </a:extLst>
              </a:tr>
              <a:tr h="17582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925.482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925.482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1.855.758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2297472"/>
                  </a:ext>
                </a:extLst>
              </a:tr>
              <a:tr h="175826">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507.871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506.871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7589089"/>
                  </a:ext>
                </a:extLst>
              </a:tr>
              <a:tr h="17582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507.871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506.871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69.721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6972,1%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13,7%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190157792"/>
                  </a:ext>
                </a:extLst>
              </a:tr>
            </a:tbl>
          </a:graphicData>
        </a:graphic>
      </p:graphicFrame>
    </p:spTree>
    <p:extLst>
      <p:ext uri="{BB962C8B-B14F-4D97-AF65-F5344CB8AC3E}">
        <p14:creationId xmlns:p14="http://schemas.microsoft.com/office/powerpoint/2010/main" val="2670788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03:</a:t>
            </a:r>
          </a:p>
          <a:p>
            <a:pPr algn="ctr" defTabSz="733425" fontAlgn="base">
              <a:spcAft>
                <a:spcPct val="0"/>
              </a:spcAft>
            </a:pPr>
            <a:r>
              <a:rPr lang="es-CL" sz="1800" b="1" dirty="0">
                <a:solidFill>
                  <a:schemeClr val="tx1"/>
                </a:solidFill>
                <a:ea typeface="Verdana" pitchFamily="34" charset="0"/>
                <a:cs typeface="Verdana" pitchFamily="34" charset="0"/>
              </a:rPr>
              <a:t>AGENCIA DE CALIDAD DE LA EDUCACIÓN</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2" name="Tabla 1">
            <a:extLst>
              <a:ext uri="{FF2B5EF4-FFF2-40B4-BE49-F238E27FC236}">
                <a16:creationId xmlns:a16="http://schemas.microsoft.com/office/drawing/2014/main" id="{456ACC4D-AB7C-440D-A12C-05D57AB68403}"/>
              </a:ext>
            </a:extLst>
          </p:cNvPr>
          <p:cNvGraphicFramePr>
            <a:graphicFrameLocks noGrp="1"/>
          </p:cNvGraphicFramePr>
          <p:nvPr>
            <p:extLst>
              <p:ext uri="{D42A27DB-BD31-4B8C-83A1-F6EECF244321}">
                <p14:modId xmlns:p14="http://schemas.microsoft.com/office/powerpoint/2010/main" val="3308116174"/>
              </p:ext>
            </p:extLst>
          </p:nvPr>
        </p:nvGraphicFramePr>
        <p:xfrm>
          <a:off x="414336" y="1861659"/>
          <a:ext cx="8229599" cy="3134684"/>
        </p:xfrm>
        <a:graphic>
          <a:graphicData uri="http://schemas.openxmlformats.org/drawingml/2006/table">
            <a:tbl>
              <a:tblPr/>
              <a:tblGrid>
                <a:gridCol w="286946">
                  <a:extLst>
                    <a:ext uri="{9D8B030D-6E8A-4147-A177-3AD203B41FA5}">
                      <a16:colId xmlns:a16="http://schemas.microsoft.com/office/drawing/2014/main" val="2959031900"/>
                    </a:ext>
                  </a:extLst>
                </a:gridCol>
                <a:gridCol w="286946">
                  <a:extLst>
                    <a:ext uri="{9D8B030D-6E8A-4147-A177-3AD203B41FA5}">
                      <a16:colId xmlns:a16="http://schemas.microsoft.com/office/drawing/2014/main" val="2904412486"/>
                    </a:ext>
                  </a:extLst>
                </a:gridCol>
                <a:gridCol w="286946">
                  <a:extLst>
                    <a:ext uri="{9D8B030D-6E8A-4147-A177-3AD203B41FA5}">
                      <a16:colId xmlns:a16="http://schemas.microsoft.com/office/drawing/2014/main" val="3698566242"/>
                    </a:ext>
                  </a:extLst>
                </a:gridCol>
                <a:gridCol w="2995712">
                  <a:extLst>
                    <a:ext uri="{9D8B030D-6E8A-4147-A177-3AD203B41FA5}">
                      <a16:colId xmlns:a16="http://schemas.microsoft.com/office/drawing/2014/main" val="3300593824"/>
                    </a:ext>
                  </a:extLst>
                </a:gridCol>
                <a:gridCol w="769014">
                  <a:extLst>
                    <a:ext uri="{9D8B030D-6E8A-4147-A177-3AD203B41FA5}">
                      <a16:colId xmlns:a16="http://schemas.microsoft.com/office/drawing/2014/main" val="3420310219"/>
                    </a:ext>
                  </a:extLst>
                </a:gridCol>
                <a:gridCol w="769014">
                  <a:extLst>
                    <a:ext uri="{9D8B030D-6E8A-4147-A177-3AD203B41FA5}">
                      <a16:colId xmlns:a16="http://schemas.microsoft.com/office/drawing/2014/main" val="3282384687"/>
                    </a:ext>
                  </a:extLst>
                </a:gridCol>
                <a:gridCol w="769014">
                  <a:extLst>
                    <a:ext uri="{9D8B030D-6E8A-4147-A177-3AD203B41FA5}">
                      <a16:colId xmlns:a16="http://schemas.microsoft.com/office/drawing/2014/main" val="575397247"/>
                    </a:ext>
                  </a:extLst>
                </a:gridCol>
                <a:gridCol w="688669">
                  <a:extLst>
                    <a:ext uri="{9D8B030D-6E8A-4147-A177-3AD203B41FA5}">
                      <a16:colId xmlns:a16="http://schemas.microsoft.com/office/drawing/2014/main" val="2966227849"/>
                    </a:ext>
                  </a:extLst>
                </a:gridCol>
                <a:gridCol w="688669">
                  <a:extLst>
                    <a:ext uri="{9D8B030D-6E8A-4147-A177-3AD203B41FA5}">
                      <a16:colId xmlns:a16="http://schemas.microsoft.com/office/drawing/2014/main" val="2051154201"/>
                    </a:ext>
                  </a:extLst>
                </a:gridCol>
                <a:gridCol w="688669">
                  <a:extLst>
                    <a:ext uri="{9D8B030D-6E8A-4147-A177-3AD203B41FA5}">
                      <a16:colId xmlns:a16="http://schemas.microsoft.com/office/drawing/2014/main" val="1273268947"/>
                    </a:ext>
                  </a:extLst>
                </a:gridCol>
              </a:tblGrid>
              <a:tr h="169115">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046654234"/>
                  </a:ext>
                </a:extLst>
              </a:tr>
              <a:tr h="270584">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116711946"/>
                  </a:ext>
                </a:extLst>
              </a:tr>
              <a:tr h="169115">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36.575.043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37.952.030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1.376.987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8.602.673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23,5%</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0196528"/>
                  </a:ext>
                </a:extLst>
              </a:tr>
              <a:tr h="169115">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9.457.978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9.280.776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-177.202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3.380.414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2782197"/>
                  </a:ext>
                </a:extLst>
              </a:tr>
              <a:tr h="169115">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2.355.425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2.355.425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769.155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7508905"/>
                  </a:ext>
                </a:extLst>
              </a:tr>
              <a:tr h="169115">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24.146.182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24.323.384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177.202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2.968.735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2705868"/>
                  </a:ext>
                </a:extLst>
              </a:tr>
              <a:tr h="16911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24.146.182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24.323.384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177.202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2.968.735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5104062"/>
                  </a:ext>
                </a:extLst>
              </a:tr>
              <a:tr h="16911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Evaluación de Logros de Aprendizaje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18.112.523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18.124.791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12.268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1.302.422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3933256"/>
                  </a:ext>
                </a:extLst>
              </a:tr>
              <a:tr h="22590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Evaluación de Desempeño, Párrafo 2° del Título II de la Ley N°20.529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4.304.849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4.469.783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164.934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1.614.165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48597282"/>
                  </a:ext>
                </a:extLst>
              </a:tr>
              <a:tr h="27058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615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Evaluación del Cumplimiento de Estándares de Desempeño Profesional Docente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1.728.810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1.728.810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52.148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4118423"/>
                  </a:ext>
                </a:extLst>
              </a:tr>
              <a:tr h="169115">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613.458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613.458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106.382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9981352"/>
                  </a:ext>
                </a:extLst>
              </a:tr>
              <a:tr h="16911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60.871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60.871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1316952"/>
                  </a:ext>
                </a:extLst>
              </a:tr>
              <a:tr h="16911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15.662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15.662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4456902"/>
                  </a:ext>
                </a:extLst>
              </a:tr>
              <a:tr h="16911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92.694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92.694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1.107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6369389"/>
                  </a:ext>
                </a:extLst>
              </a:tr>
              <a:tr h="16911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444.231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444.231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104.621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2504141"/>
                  </a:ext>
                </a:extLst>
              </a:tr>
              <a:tr h="169115">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1.377.987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1.376.987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1.377.987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137798,7%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1619194"/>
                  </a:ext>
                </a:extLst>
              </a:tr>
              <a:tr h="16911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1.377.987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1.376.987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1.377.987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137798,7%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04412830"/>
                  </a:ext>
                </a:extLst>
              </a:tr>
            </a:tbl>
          </a:graphicData>
        </a:graphic>
      </p:graphicFrame>
    </p:spTree>
    <p:extLst>
      <p:ext uri="{BB962C8B-B14F-4D97-AF65-F5344CB8AC3E}">
        <p14:creationId xmlns:p14="http://schemas.microsoft.com/office/powerpoint/2010/main" val="2891165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04:</a:t>
            </a:r>
          </a:p>
          <a:p>
            <a:pPr algn="ctr" defTabSz="733425" fontAlgn="base">
              <a:spcAft>
                <a:spcPct val="0"/>
              </a:spcAft>
            </a:pPr>
            <a:r>
              <a:rPr lang="es-CL" sz="1800" b="1" dirty="0">
                <a:solidFill>
                  <a:schemeClr val="tx1"/>
                </a:solidFill>
                <a:ea typeface="Verdana" pitchFamily="34" charset="0"/>
                <a:cs typeface="Verdana" pitchFamily="34" charset="0"/>
              </a:rPr>
              <a:t>SUBSECRETARÍA DE EDUCACIÓN PARVULARIA</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2057ABD5-6615-489B-9616-6E0C9FFA17DC}"/>
              </a:ext>
            </a:extLst>
          </p:cNvPr>
          <p:cNvGraphicFramePr>
            <a:graphicFrameLocks noGrp="1"/>
          </p:cNvGraphicFramePr>
          <p:nvPr>
            <p:extLst>
              <p:ext uri="{D42A27DB-BD31-4B8C-83A1-F6EECF244321}">
                <p14:modId xmlns:p14="http://schemas.microsoft.com/office/powerpoint/2010/main" val="2491629680"/>
              </p:ext>
            </p:extLst>
          </p:nvPr>
        </p:nvGraphicFramePr>
        <p:xfrm>
          <a:off x="414336" y="1861658"/>
          <a:ext cx="8210796" cy="2863483"/>
        </p:xfrm>
        <a:graphic>
          <a:graphicData uri="http://schemas.openxmlformats.org/drawingml/2006/table">
            <a:tbl>
              <a:tblPr/>
              <a:tblGrid>
                <a:gridCol w="286290">
                  <a:extLst>
                    <a:ext uri="{9D8B030D-6E8A-4147-A177-3AD203B41FA5}">
                      <a16:colId xmlns:a16="http://schemas.microsoft.com/office/drawing/2014/main" val="3723091338"/>
                    </a:ext>
                  </a:extLst>
                </a:gridCol>
                <a:gridCol w="286290">
                  <a:extLst>
                    <a:ext uri="{9D8B030D-6E8A-4147-A177-3AD203B41FA5}">
                      <a16:colId xmlns:a16="http://schemas.microsoft.com/office/drawing/2014/main" val="4111558065"/>
                    </a:ext>
                  </a:extLst>
                </a:gridCol>
                <a:gridCol w="286290">
                  <a:extLst>
                    <a:ext uri="{9D8B030D-6E8A-4147-A177-3AD203B41FA5}">
                      <a16:colId xmlns:a16="http://schemas.microsoft.com/office/drawing/2014/main" val="1999829406"/>
                    </a:ext>
                  </a:extLst>
                </a:gridCol>
                <a:gridCol w="2988867">
                  <a:extLst>
                    <a:ext uri="{9D8B030D-6E8A-4147-A177-3AD203B41FA5}">
                      <a16:colId xmlns:a16="http://schemas.microsoft.com/office/drawing/2014/main" val="3476028807"/>
                    </a:ext>
                  </a:extLst>
                </a:gridCol>
                <a:gridCol w="767257">
                  <a:extLst>
                    <a:ext uri="{9D8B030D-6E8A-4147-A177-3AD203B41FA5}">
                      <a16:colId xmlns:a16="http://schemas.microsoft.com/office/drawing/2014/main" val="2346927089"/>
                    </a:ext>
                  </a:extLst>
                </a:gridCol>
                <a:gridCol w="767257">
                  <a:extLst>
                    <a:ext uri="{9D8B030D-6E8A-4147-A177-3AD203B41FA5}">
                      <a16:colId xmlns:a16="http://schemas.microsoft.com/office/drawing/2014/main" val="4127055801"/>
                    </a:ext>
                  </a:extLst>
                </a:gridCol>
                <a:gridCol w="767257">
                  <a:extLst>
                    <a:ext uri="{9D8B030D-6E8A-4147-A177-3AD203B41FA5}">
                      <a16:colId xmlns:a16="http://schemas.microsoft.com/office/drawing/2014/main" val="827588295"/>
                    </a:ext>
                  </a:extLst>
                </a:gridCol>
                <a:gridCol w="687096">
                  <a:extLst>
                    <a:ext uri="{9D8B030D-6E8A-4147-A177-3AD203B41FA5}">
                      <a16:colId xmlns:a16="http://schemas.microsoft.com/office/drawing/2014/main" val="276503443"/>
                    </a:ext>
                  </a:extLst>
                </a:gridCol>
                <a:gridCol w="687096">
                  <a:extLst>
                    <a:ext uri="{9D8B030D-6E8A-4147-A177-3AD203B41FA5}">
                      <a16:colId xmlns:a16="http://schemas.microsoft.com/office/drawing/2014/main" val="1375012066"/>
                    </a:ext>
                  </a:extLst>
                </a:gridCol>
                <a:gridCol w="687096">
                  <a:extLst>
                    <a:ext uri="{9D8B030D-6E8A-4147-A177-3AD203B41FA5}">
                      <a16:colId xmlns:a16="http://schemas.microsoft.com/office/drawing/2014/main" val="359810434"/>
                    </a:ext>
                  </a:extLst>
                </a:gridCol>
              </a:tblGrid>
              <a:tr h="172499">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208854756"/>
                  </a:ext>
                </a:extLst>
              </a:tr>
              <a:tr h="275998">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161088952"/>
                  </a:ext>
                </a:extLst>
              </a:tr>
              <a:tr h="172499">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307.069.007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307.115.016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46.009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123.696.101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40,3%</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093695"/>
                  </a:ext>
                </a:extLst>
              </a:tr>
              <a:tr h="172499">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3.251.513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3.251.513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908.099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855508"/>
                  </a:ext>
                </a:extLst>
              </a:tr>
              <a:tr h="172499">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901.435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901.435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156.782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3271754"/>
                  </a:ext>
                </a:extLst>
              </a:tr>
              <a:tr h="172499">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296.648.977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296.648.977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121.042.071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6808718"/>
                  </a:ext>
                </a:extLst>
              </a:tr>
              <a:tr h="17249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296.648.977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296.648.977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121.042.071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35832013"/>
                  </a:ext>
                </a:extLst>
              </a:tr>
              <a:tr h="17249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Convenio Integra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296.648.977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296.648.977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121.042.071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01992865"/>
                  </a:ext>
                </a:extLst>
              </a:tr>
              <a:tr h="172499">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89.981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89.981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0610966"/>
                  </a:ext>
                </a:extLst>
              </a:tr>
              <a:tr h="17249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8.208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8.208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82505753"/>
                  </a:ext>
                </a:extLst>
              </a:tr>
              <a:tr h="17249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81.773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81.773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6554933"/>
                  </a:ext>
                </a:extLst>
              </a:tr>
              <a:tr h="172499">
                <a:tc>
                  <a:txBody>
                    <a:bodyPr/>
                    <a:lstStyle/>
                    <a:p>
                      <a:pPr algn="ctr" fontAlgn="ctr"/>
                      <a:r>
                        <a:rPr lang="es-CL" sz="800" b="1" i="0" u="none" strike="noStrike">
                          <a:solidFill>
                            <a:srgbClr val="000000"/>
                          </a:solidFill>
                          <a:effectLst/>
                          <a:latin typeface="Calibri" panose="020F0502020204030204" pitchFamily="34" charset="0"/>
                        </a:rPr>
                        <a:t>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6.175.101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6.175.101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1.541.910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92047109"/>
                  </a:ext>
                </a:extLst>
              </a:tr>
              <a:tr h="17249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6.175.101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6.175.101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1.541.910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2408335"/>
                  </a:ext>
                </a:extLst>
              </a:tr>
              <a:tr h="17249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Convenio INTEGRA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6.175.101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6.175.101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1.541.910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5300757"/>
                  </a:ext>
                </a:extLst>
              </a:tr>
              <a:tr h="172499">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47.009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46.009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47.009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4700,9%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1485565"/>
                  </a:ext>
                </a:extLst>
              </a:tr>
              <a:tr h="17249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47.009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46.009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47.009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4700,9%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57832168"/>
                  </a:ext>
                </a:extLst>
              </a:tr>
            </a:tbl>
          </a:graphicData>
        </a:graphic>
      </p:graphicFrame>
    </p:spTree>
    <p:extLst>
      <p:ext uri="{BB962C8B-B14F-4D97-AF65-F5344CB8AC3E}">
        <p14:creationId xmlns:p14="http://schemas.microsoft.com/office/powerpoint/2010/main" val="2003037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05</a:t>
            </a:r>
            <a:r>
              <a:rPr lang="es-CL" sz="1800" b="1">
                <a:solidFill>
                  <a:schemeClr val="tx1"/>
                </a:solidFill>
                <a:ea typeface="Verdana" pitchFamily="34" charset="0"/>
                <a:cs typeface="Verdana" pitchFamily="34" charset="0"/>
              </a:rPr>
              <a:t>, Programa 01</a:t>
            </a:r>
            <a:r>
              <a:rPr lang="es-CL" sz="1800" b="1" dirty="0">
                <a:solidFill>
                  <a:schemeClr val="tx1"/>
                </a:solidFill>
                <a:ea typeface="Verdana" pitchFamily="34" charset="0"/>
                <a:cs typeface="Verdana" pitchFamily="34" charset="0"/>
              </a:rPr>
              <a:t>:</a:t>
            </a:r>
          </a:p>
          <a:p>
            <a:pPr algn="ctr" defTabSz="733425" fontAlgn="base">
              <a:spcAft>
                <a:spcPct val="0"/>
              </a:spcAft>
            </a:pPr>
            <a:r>
              <a:rPr lang="es-CL" sz="1800" b="1" dirty="0">
                <a:solidFill>
                  <a:schemeClr val="tx1"/>
                </a:solidFill>
                <a:ea typeface="Verdana" pitchFamily="34" charset="0"/>
                <a:cs typeface="Verdana" pitchFamily="34" charset="0"/>
              </a:rPr>
              <a:t>DIRECCIÓN DE BIBLIOTECAS, ARCHIVOS Y MUSEOS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 </a:t>
            </a:r>
            <a:r>
              <a:rPr lang="es-CL" sz="1600" b="1" i="1" dirty="0">
                <a:latin typeface="+mn-lt"/>
                <a:ea typeface="Verdana" pitchFamily="34" charset="0"/>
                <a:cs typeface="Verdana" pitchFamily="34" charset="0"/>
              </a:rPr>
              <a:t>1 de 2</a:t>
            </a:r>
          </a:p>
        </p:txBody>
      </p:sp>
      <p:graphicFrame>
        <p:nvGraphicFramePr>
          <p:cNvPr id="2" name="Tabla 1">
            <a:extLst>
              <a:ext uri="{FF2B5EF4-FFF2-40B4-BE49-F238E27FC236}">
                <a16:creationId xmlns:a16="http://schemas.microsoft.com/office/drawing/2014/main" id="{9118FD21-C026-42A9-9EC7-A46F92665F25}"/>
              </a:ext>
            </a:extLst>
          </p:cNvPr>
          <p:cNvGraphicFramePr>
            <a:graphicFrameLocks noGrp="1"/>
          </p:cNvGraphicFramePr>
          <p:nvPr>
            <p:extLst>
              <p:ext uri="{D42A27DB-BD31-4B8C-83A1-F6EECF244321}">
                <p14:modId xmlns:p14="http://schemas.microsoft.com/office/powerpoint/2010/main" val="2810318619"/>
              </p:ext>
            </p:extLst>
          </p:nvPr>
        </p:nvGraphicFramePr>
        <p:xfrm>
          <a:off x="414336" y="1861658"/>
          <a:ext cx="8210796" cy="3295530"/>
        </p:xfrm>
        <a:graphic>
          <a:graphicData uri="http://schemas.openxmlformats.org/drawingml/2006/table">
            <a:tbl>
              <a:tblPr/>
              <a:tblGrid>
                <a:gridCol w="286290">
                  <a:extLst>
                    <a:ext uri="{9D8B030D-6E8A-4147-A177-3AD203B41FA5}">
                      <a16:colId xmlns:a16="http://schemas.microsoft.com/office/drawing/2014/main" val="1977954234"/>
                    </a:ext>
                  </a:extLst>
                </a:gridCol>
                <a:gridCol w="286290">
                  <a:extLst>
                    <a:ext uri="{9D8B030D-6E8A-4147-A177-3AD203B41FA5}">
                      <a16:colId xmlns:a16="http://schemas.microsoft.com/office/drawing/2014/main" val="3385363404"/>
                    </a:ext>
                  </a:extLst>
                </a:gridCol>
                <a:gridCol w="286290">
                  <a:extLst>
                    <a:ext uri="{9D8B030D-6E8A-4147-A177-3AD203B41FA5}">
                      <a16:colId xmlns:a16="http://schemas.microsoft.com/office/drawing/2014/main" val="338412416"/>
                    </a:ext>
                  </a:extLst>
                </a:gridCol>
                <a:gridCol w="2988867">
                  <a:extLst>
                    <a:ext uri="{9D8B030D-6E8A-4147-A177-3AD203B41FA5}">
                      <a16:colId xmlns:a16="http://schemas.microsoft.com/office/drawing/2014/main" val="1611444178"/>
                    </a:ext>
                  </a:extLst>
                </a:gridCol>
                <a:gridCol w="767257">
                  <a:extLst>
                    <a:ext uri="{9D8B030D-6E8A-4147-A177-3AD203B41FA5}">
                      <a16:colId xmlns:a16="http://schemas.microsoft.com/office/drawing/2014/main" val="2368845834"/>
                    </a:ext>
                  </a:extLst>
                </a:gridCol>
                <a:gridCol w="767257">
                  <a:extLst>
                    <a:ext uri="{9D8B030D-6E8A-4147-A177-3AD203B41FA5}">
                      <a16:colId xmlns:a16="http://schemas.microsoft.com/office/drawing/2014/main" val="2506660636"/>
                    </a:ext>
                  </a:extLst>
                </a:gridCol>
                <a:gridCol w="767257">
                  <a:extLst>
                    <a:ext uri="{9D8B030D-6E8A-4147-A177-3AD203B41FA5}">
                      <a16:colId xmlns:a16="http://schemas.microsoft.com/office/drawing/2014/main" val="4141567694"/>
                    </a:ext>
                  </a:extLst>
                </a:gridCol>
                <a:gridCol w="687096">
                  <a:extLst>
                    <a:ext uri="{9D8B030D-6E8A-4147-A177-3AD203B41FA5}">
                      <a16:colId xmlns:a16="http://schemas.microsoft.com/office/drawing/2014/main" val="1573323574"/>
                    </a:ext>
                  </a:extLst>
                </a:gridCol>
                <a:gridCol w="687096">
                  <a:extLst>
                    <a:ext uri="{9D8B030D-6E8A-4147-A177-3AD203B41FA5}">
                      <a16:colId xmlns:a16="http://schemas.microsoft.com/office/drawing/2014/main" val="2499765726"/>
                    </a:ext>
                  </a:extLst>
                </a:gridCol>
                <a:gridCol w="687096">
                  <a:extLst>
                    <a:ext uri="{9D8B030D-6E8A-4147-A177-3AD203B41FA5}">
                      <a16:colId xmlns:a16="http://schemas.microsoft.com/office/drawing/2014/main" val="2236038273"/>
                    </a:ext>
                  </a:extLst>
                </a:gridCol>
              </a:tblGrid>
              <a:tr h="177179">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607364679"/>
                  </a:ext>
                </a:extLst>
              </a:tr>
              <a:tr h="283487">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766434162"/>
                  </a:ext>
                </a:extLst>
              </a:tr>
              <a:tr h="177179">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45.443.554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6.694.456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-38.749.098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5.881.416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12,9%</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3512334"/>
                  </a:ext>
                </a:extLst>
              </a:tr>
              <a:tr h="177179">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22.534.258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3.081.028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-19.453.230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3.024.025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0851007"/>
                  </a:ext>
                </a:extLst>
              </a:tr>
              <a:tr h="177179">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7.276.162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946.664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-6.329.498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761.863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80,5%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3902089"/>
                  </a:ext>
                </a:extLst>
              </a:tr>
              <a:tr h="177179">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433.522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433.522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433.522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6583186"/>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433.522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433.522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433.522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1527514"/>
                  </a:ext>
                </a:extLst>
              </a:tr>
              <a:tr h="177179">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8.538.445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1.532.112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-7.006.333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1.532.110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56178794"/>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3.620.476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1.357.870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-2.262.606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1.357.870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7428274"/>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210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Instituciones Colaboradoras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1.647.876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746.838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-901.038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746.838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2106414"/>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212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Museo San Francisco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65.816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32.908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-32.908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32.908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34722665"/>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222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Fundación Museo de la Memoria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1.734.373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578.124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-1.156.249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578.124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42877060"/>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223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Sitios Patrimonio Mundial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172.411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-172.411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346129"/>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4.917.969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174.242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-4.743.727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174.240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60460530"/>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192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Acciones culturales complementarias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4.767.189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166.969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-4.600.220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166.968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02049211"/>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193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Centro Nacional del Patrimonio Mundial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150.780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7.273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-143.507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7.272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9649738"/>
                  </a:ext>
                </a:extLst>
              </a:tr>
              <a:tr h="177179">
                <a:tc>
                  <a:txBody>
                    <a:bodyPr/>
                    <a:lstStyle/>
                    <a:p>
                      <a:pPr algn="ctr" fontAlgn="ctr"/>
                      <a:r>
                        <a:rPr lang="es-CL" sz="800" b="1" i="0" u="none" strike="noStrike">
                          <a:solidFill>
                            <a:srgbClr val="000000"/>
                          </a:solidFill>
                          <a:effectLst/>
                          <a:latin typeface="Calibri" panose="020F0502020204030204" pitchFamily="34" charset="0"/>
                        </a:rPr>
                        <a:t>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17.482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1.132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-16.350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16902969"/>
                  </a:ext>
                </a:extLst>
              </a:tr>
              <a:tr h="17717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dirty="0">
                          <a:solidFill>
                            <a:srgbClr val="000000"/>
                          </a:solidFill>
                          <a:effectLst/>
                          <a:latin typeface="Calibri" panose="020F0502020204030204" pitchFamily="34" charset="0"/>
                        </a:rPr>
                        <a:t>Impuestos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17.482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1.132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-16.350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18962320"/>
                  </a:ext>
                </a:extLst>
              </a:tr>
            </a:tbl>
          </a:graphicData>
        </a:graphic>
      </p:graphicFrame>
    </p:spTree>
    <p:extLst>
      <p:ext uri="{BB962C8B-B14F-4D97-AF65-F5344CB8AC3E}">
        <p14:creationId xmlns:p14="http://schemas.microsoft.com/office/powerpoint/2010/main" val="4184122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28</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05, Programa 01:</a:t>
            </a:r>
          </a:p>
          <a:p>
            <a:pPr algn="ctr" defTabSz="733425" fontAlgn="base">
              <a:spcAft>
                <a:spcPct val="0"/>
              </a:spcAft>
            </a:pPr>
            <a:r>
              <a:rPr lang="es-CL" sz="1800" b="1" dirty="0">
                <a:solidFill>
                  <a:schemeClr val="tx1"/>
                </a:solidFill>
                <a:ea typeface="Verdana" pitchFamily="34" charset="0"/>
                <a:cs typeface="Verdana" pitchFamily="34" charset="0"/>
              </a:rPr>
              <a:t>DIRECCIÓN DE BIBLIOTECAS, ARCHIVOS Y MUSEOS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 </a:t>
            </a:r>
            <a:r>
              <a:rPr lang="es-CL" sz="1600" b="1" i="1" dirty="0">
                <a:latin typeface="+mn-lt"/>
                <a:ea typeface="Verdana" pitchFamily="34" charset="0"/>
                <a:cs typeface="Verdana" pitchFamily="34" charset="0"/>
              </a:rPr>
              <a:t>2 de 2</a:t>
            </a:r>
          </a:p>
        </p:txBody>
      </p:sp>
      <p:graphicFrame>
        <p:nvGraphicFramePr>
          <p:cNvPr id="3" name="Tabla 2">
            <a:extLst>
              <a:ext uri="{FF2B5EF4-FFF2-40B4-BE49-F238E27FC236}">
                <a16:creationId xmlns:a16="http://schemas.microsoft.com/office/drawing/2014/main" id="{2A01B905-B759-477B-981D-FE1B42DA05F3}"/>
              </a:ext>
            </a:extLst>
          </p:cNvPr>
          <p:cNvGraphicFramePr>
            <a:graphicFrameLocks noGrp="1"/>
          </p:cNvGraphicFramePr>
          <p:nvPr>
            <p:extLst>
              <p:ext uri="{D42A27DB-BD31-4B8C-83A1-F6EECF244321}">
                <p14:modId xmlns:p14="http://schemas.microsoft.com/office/powerpoint/2010/main" val="2247210297"/>
              </p:ext>
            </p:extLst>
          </p:nvPr>
        </p:nvGraphicFramePr>
        <p:xfrm>
          <a:off x="414336" y="1861658"/>
          <a:ext cx="8210796" cy="3134683"/>
        </p:xfrm>
        <a:graphic>
          <a:graphicData uri="http://schemas.openxmlformats.org/drawingml/2006/table">
            <a:tbl>
              <a:tblPr/>
              <a:tblGrid>
                <a:gridCol w="286290">
                  <a:extLst>
                    <a:ext uri="{9D8B030D-6E8A-4147-A177-3AD203B41FA5}">
                      <a16:colId xmlns:a16="http://schemas.microsoft.com/office/drawing/2014/main" val="4253552885"/>
                    </a:ext>
                  </a:extLst>
                </a:gridCol>
                <a:gridCol w="286290">
                  <a:extLst>
                    <a:ext uri="{9D8B030D-6E8A-4147-A177-3AD203B41FA5}">
                      <a16:colId xmlns:a16="http://schemas.microsoft.com/office/drawing/2014/main" val="2484362693"/>
                    </a:ext>
                  </a:extLst>
                </a:gridCol>
                <a:gridCol w="286290">
                  <a:extLst>
                    <a:ext uri="{9D8B030D-6E8A-4147-A177-3AD203B41FA5}">
                      <a16:colId xmlns:a16="http://schemas.microsoft.com/office/drawing/2014/main" val="78924558"/>
                    </a:ext>
                  </a:extLst>
                </a:gridCol>
                <a:gridCol w="2988867">
                  <a:extLst>
                    <a:ext uri="{9D8B030D-6E8A-4147-A177-3AD203B41FA5}">
                      <a16:colId xmlns:a16="http://schemas.microsoft.com/office/drawing/2014/main" val="1406702719"/>
                    </a:ext>
                  </a:extLst>
                </a:gridCol>
                <a:gridCol w="767257">
                  <a:extLst>
                    <a:ext uri="{9D8B030D-6E8A-4147-A177-3AD203B41FA5}">
                      <a16:colId xmlns:a16="http://schemas.microsoft.com/office/drawing/2014/main" val="750051229"/>
                    </a:ext>
                  </a:extLst>
                </a:gridCol>
                <a:gridCol w="767257">
                  <a:extLst>
                    <a:ext uri="{9D8B030D-6E8A-4147-A177-3AD203B41FA5}">
                      <a16:colId xmlns:a16="http://schemas.microsoft.com/office/drawing/2014/main" val="3533841976"/>
                    </a:ext>
                  </a:extLst>
                </a:gridCol>
                <a:gridCol w="767257">
                  <a:extLst>
                    <a:ext uri="{9D8B030D-6E8A-4147-A177-3AD203B41FA5}">
                      <a16:colId xmlns:a16="http://schemas.microsoft.com/office/drawing/2014/main" val="954598105"/>
                    </a:ext>
                  </a:extLst>
                </a:gridCol>
                <a:gridCol w="687096">
                  <a:extLst>
                    <a:ext uri="{9D8B030D-6E8A-4147-A177-3AD203B41FA5}">
                      <a16:colId xmlns:a16="http://schemas.microsoft.com/office/drawing/2014/main" val="2785634335"/>
                    </a:ext>
                  </a:extLst>
                </a:gridCol>
                <a:gridCol w="687096">
                  <a:extLst>
                    <a:ext uri="{9D8B030D-6E8A-4147-A177-3AD203B41FA5}">
                      <a16:colId xmlns:a16="http://schemas.microsoft.com/office/drawing/2014/main" val="3304066109"/>
                    </a:ext>
                  </a:extLst>
                </a:gridCol>
                <a:gridCol w="687096">
                  <a:extLst>
                    <a:ext uri="{9D8B030D-6E8A-4147-A177-3AD203B41FA5}">
                      <a16:colId xmlns:a16="http://schemas.microsoft.com/office/drawing/2014/main" val="1486789797"/>
                    </a:ext>
                  </a:extLst>
                </a:gridCol>
              </a:tblGrid>
              <a:tr h="178107">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62839049"/>
                  </a:ext>
                </a:extLst>
              </a:tr>
              <a:tr h="284971">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942563987"/>
                  </a:ext>
                </a:extLst>
              </a:tr>
              <a:tr h="178107">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2.564.480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141.762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-2.422.718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128.764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90,8%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87047358"/>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2.274.668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123.551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-2.151.117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123.552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7327868"/>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81.534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1.591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-79.943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1.591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0641941"/>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117.990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1.183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-116.807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7604051"/>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90.288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15.437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-74.851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2.438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9007002"/>
                  </a:ext>
                </a:extLst>
              </a:tr>
              <a:tr h="178107">
                <a:tc>
                  <a:txBody>
                    <a:bodyPr/>
                    <a:lstStyle/>
                    <a:p>
                      <a:pPr algn="ctr" fontAlgn="ctr"/>
                      <a:r>
                        <a:rPr lang="es-CL" sz="800" b="1" i="0" u="none" strike="noStrike">
                          <a:solidFill>
                            <a:srgbClr val="000000"/>
                          </a:solidFill>
                          <a:effectLst/>
                          <a:latin typeface="Calibri" panose="020F0502020204030204" pitchFamily="34" charset="0"/>
                        </a:rPr>
                        <a:t>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2.565.000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-2.565.000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120922"/>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2.565.000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-2.565.000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53655465"/>
                  </a:ext>
                </a:extLst>
              </a:tr>
              <a:tr h="178107">
                <a:tc>
                  <a:txBody>
                    <a:bodyPr/>
                    <a:lstStyle/>
                    <a:p>
                      <a:pPr algn="ctr" fontAlgn="ctr"/>
                      <a:r>
                        <a:rPr lang="es-CL" sz="800" b="1" i="0" u="none" strike="noStrike">
                          <a:solidFill>
                            <a:srgbClr val="000000"/>
                          </a:solidFill>
                          <a:effectLst/>
                          <a:latin typeface="Calibri" panose="020F0502020204030204" pitchFamily="34" charset="0"/>
                        </a:rPr>
                        <a:t>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1.512.205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-1.512.205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28182482"/>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333.450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-333.450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9808732"/>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Mejoramiento Integral de Museos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333.450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-333.450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83967624"/>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1.178.755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-1.178.755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770296"/>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Mejoramiento Integral de Bibliotecas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614.455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-614.455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8354940"/>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Mejoramiento Integral de Museos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564.300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-564.300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89733773"/>
                  </a:ext>
                </a:extLst>
              </a:tr>
              <a:tr h="178107">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68425766"/>
                  </a:ext>
                </a:extLst>
              </a:tr>
              <a:tr h="1781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0367695"/>
                  </a:ext>
                </a:extLst>
              </a:tr>
            </a:tbl>
          </a:graphicData>
        </a:graphic>
      </p:graphicFrame>
    </p:spTree>
    <p:extLst>
      <p:ext uri="{BB962C8B-B14F-4D97-AF65-F5344CB8AC3E}">
        <p14:creationId xmlns:p14="http://schemas.microsoft.com/office/powerpoint/2010/main" val="4055710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29</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05, Programa 02:</a:t>
            </a:r>
          </a:p>
          <a:p>
            <a:pPr algn="ctr" defTabSz="733425" fontAlgn="base">
              <a:spcAft>
                <a:spcPct val="0"/>
              </a:spcAft>
            </a:pPr>
            <a:r>
              <a:rPr lang="es-CL" sz="1800" b="1" dirty="0">
                <a:solidFill>
                  <a:schemeClr val="tx1"/>
                </a:solidFill>
                <a:ea typeface="Verdana" pitchFamily="34" charset="0"/>
                <a:cs typeface="Verdana" pitchFamily="34" charset="0"/>
              </a:rPr>
              <a:t>RED DE BIBLIOTECAS PÚBLICAS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2" name="Tabla 1">
            <a:extLst>
              <a:ext uri="{FF2B5EF4-FFF2-40B4-BE49-F238E27FC236}">
                <a16:creationId xmlns:a16="http://schemas.microsoft.com/office/drawing/2014/main" id="{1C4CFA12-CA7E-47FB-A854-B7E59C4134C9}"/>
              </a:ext>
            </a:extLst>
          </p:cNvPr>
          <p:cNvGraphicFramePr>
            <a:graphicFrameLocks noGrp="1"/>
          </p:cNvGraphicFramePr>
          <p:nvPr>
            <p:extLst>
              <p:ext uri="{D42A27DB-BD31-4B8C-83A1-F6EECF244321}">
                <p14:modId xmlns:p14="http://schemas.microsoft.com/office/powerpoint/2010/main" val="1541033793"/>
              </p:ext>
            </p:extLst>
          </p:nvPr>
        </p:nvGraphicFramePr>
        <p:xfrm>
          <a:off x="422143" y="1861658"/>
          <a:ext cx="8202993" cy="2575454"/>
        </p:xfrm>
        <a:graphic>
          <a:graphicData uri="http://schemas.openxmlformats.org/drawingml/2006/table">
            <a:tbl>
              <a:tblPr/>
              <a:tblGrid>
                <a:gridCol w="286018">
                  <a:extLst>
                    <a:ext uri="{9D8B030D-6E8A-4147-A177-3AD203B41FA5}">
                      <a16:colId xmlns:a16="http://schemas.microsoft.com/office/drawing/2014/main" val="3478245653"/>
                    </a:ext>
                  </a:extLst>
                </a:gridCol>
                <a:gridCol w="286018">
                  <a:extLst>
                    <a:ext uri="{9D8B030D-6E8A-4147-A177-3AD203B41FA5}">
                      <a16:colId xmlns:a16="http://schemas.microsoft.com/office/drawing/2014/main" val="2800329783"/>
                    </a:ext>
                  </a:extLst>
                </a:gridCol>
                <a:gridCol w="286018">
                  <a:extLst>
                    <a:ext uri="{9D8B030D-6E8A-4147-A177-3AD203B41FA5}">
                      <a16:colId xmlns:a16="http://schemas.microsoft.com/office/drawing/2014/main" val="2344445624"/>
                    </a:ext>
                  </a:extLst>
                </a:gridCol>
                <a:gridCol w="2986026">
                  <a:extLst>
                    <a:ext uri="{9D8B030D-6E8A-4147-A177-3AD203B41FA5}">
                      <a16:colId xmlns:a16="http://schemas.microsoft.com/office/drawing/2014/main" val="2556728489"/>
                    </a:ext>
                  </a:extLst>
                </a:gridCol>
                <a:gridCol w="766528">
                  <a:extLst>
                    <a:ext uri="{9D8B030D-6E8A-4147-A177-3AD203B41FA5}">
                      <a16:colId xmlns:a16="http://schemas.microsoft.com/office/drawing/2014/main" val="3014088400"/>
                    </a:ext>
                  </a:extLst>
                </a:gridCol>
                <a:gridCol w="766528">
                  <a:extLst>
                    <a:ext uri="{9D8B030D-6E8A-4147-A177-3AD203B41FA5}">
                      <a16:colId xmlns:a16="http://schemas.microsoft.com/office/drawing/2014/main" val="1991834158"/>
                    </a:ext>
                  </a:extLst>
                </a:gridCol>
                <a:gridCol w="766528">
                  <a:extLst>
                    <a:ext uri="{9D8B030D-6E8A-4147-A177-3AD203B41FA5}">
                      <a16:colId xmlns:a16="http://schemas.microsoft.com/office/drawing/2014/main" val="3454051602"/>
                    </a:ext>
                  </a:extLst>
                </a:gridCol>
                <a:gridCol w="686443">
                  <a:extLst>
                    <a:ext uri="{9D8B030D-6E8A-4147-A177-3AD203B41FA5}">
                      <a16:colId xmlns:a16="http://schemas.microsoft.com/office/drawing/2014/main" val="2995331148"/>
                    </a:ext>
                  </a:extLst>
                </a:gridCol>
                <a:gridCol w="686443">
                  <a:extLst>
                    <a:ext uri="{9D8B030D-6E8A-4147-A177-3AD203B41FA5}">
                      <a16:colId xmlns:a16="http://schemas.microsoft.com/office/drawing/2014/main" val="606283378"/>
                    </a:ext>
                  </a:extLst>
                </a:gridCol>
                <a:gridCol w="686443">
                  <a:extLst>
                    <a:ext uri="{9D8B030D-6E8A-4147-A177-3AD203B41FA5}">
                      <a16:colId xmlns:a16="http://schemas.microsoft.com/office/drawing/2014/main" val="3393866115"/>
                    </a:ext>
                  </a:extLst>
                </a:gridCol>
              </a:tblGrid>
              <a:tr h="176401">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215391172"/>
                  </a:ext>
                </a:extLst>
              </a:tr>
              <a:tr h="282241">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387975694"/>
                  </a:ext>
                </a:extLst>
              </a:tr>
              <a:tr h="176401">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6.457.451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1.561.077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-4.896.374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1.106.472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17,1%</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1533948"/>
                  </a:ext>
                </a:extLst>
              </a:tr>
              <a:tr h="176401">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1.277.045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161.504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-1.115.541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161.505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3770548"/>
                  </a:ext>
                </a:extLst>
              </a:tr>
              <a:tr h="176401">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4.954.499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906.453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-4.048.046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906.452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69947382"/>
                  </a:ext>
                </a:extLst>
              </a:tr>
              <a:tr h="176401">
                <a:tc>
                  <a:txBody>
                    <a:bodyPr/>
                    <a:lstStyle/>
                    <a:p>
                      <a:pPr algn="ctr" fontAlgn="ctr"/>
                      <a:r>
                        <a:rPr lang="es-CL" sz="800" b="1" i="0" u="none" strike="noStrike">
                          <a:solidFill>
                            <a:srgbClr val="000000"/>
                          </a:solidFill>
                          <a:effectLst/>
                          <a:latin typeface="Calibri" panose="020F0502020204030204" pitchFamily="34" charset="0"/>
                        </a:rPr>
                        <a:t>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1.264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-1.264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30383892"/>
                  </a:ext>
                </a:extLst>
              </a:tr>
              <a:tr h="176401">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1.264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84036163"/>
                  </a:ext>
                </a:extLst>
              </a:tr>
              <a:tr h="176401">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222.643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38.515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-184.128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38.515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39144055"/>
                  </a:ext>
                </a:extLst>
              </a:tr>
              <a:tr h="176401">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100.805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28.637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-72.168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28.637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81944062"/>
                  </a:ext>
                </a:extLst>
              </a:tr>
              <a:tr h="176401">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5.284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2.978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-2.306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2.978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41883492"/>
                  </a:ext>
                </a:extLst>
              </a:tr>
              <a:tr h="176401">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82.080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6.749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-75.331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6.749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6805884"/>
                  </a:ext>
                </a:extLst>
              </a:tr>
              <a:tr h="176401">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34.474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-34.323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26685794"/>
                  </a:ext>
                </a:extLst>
              </a:tr>
              <a:tr h="176401">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1669847"/>
                  </a:ext>
                </a:extLst>
              </a:tr>
              <a:tr h="176401">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09830141"/>
                  </a:ext>
                </a:extLst>
              </a:tr>
            </a:tbl>
          </a:graphicData>
        </a:graphic>
      </p:graphicFrame>
    </p:spTree>
    <p:extLst>
      <p:ext uri="{BB962C8B-B14F-4D97-AF65-F5344CB8AC3E}">
        <p14:creationId xmlns:p14="http://schemas.microsoft.com/office/powerpoint/2010/main" val="3473615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476672"/>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del Ministerio de Educación</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600" dirty="0"/>
              <a:t>El programa “Apoyo a la Implementación de los Servicios Locales de Educación” es el que presenta la menor tasa de gasto con un 1,8%, mientras que los programas “Programa de Infraestructura Educacional”, “Apoyo y Supervisión de Establecimientos Educacionales Subvencionados” y  “Fortalecimiento de la Educación Escolar Pública” presentan una ejecución del 100%.</a:t>
            </a:r>
          </a:p>
          <a:p>
            <a:pPr marL="342900" indent="-342900" algn="just">
              <a:spcBef>
                <a:spcPts val="1200"/>
              </a:spcBef>
              <a:spcAft>
                <a:spcPts val="1200"/>
              </a:spcAft>
              <a:buFont typeface="+mj-lt"/>
              <a:buAutoNum type="arabicPeriod" startAt="4"/>
            </a:pPr>
            <a:r>
              <a:rPr lang="es-CL" sz="1600" dirty="0"/>
              <a:t>Respecto a los aumentos al presupuesto inicial, la Partida presenta al mes de mayo un aumento consolidado del </a:t>
            </a:r>
            <a:r>
              <a:rPr lang="es-CL" sz="1600" b="1" dirty="0"/>
              <a:t>$115.752 millones</a:t>
            </a:r>
            <a:r>
              <a:rPr lang="es-CL" sz="1600" dirty="0"/>
              <a:t>.  Lo que se traduce en incrementos en el subtítulo 23 Prestaciones de Seguridad Social, por $4.782 millones (bonificación por retiro) y subtítulo 34 Servicio de la Deuda por $246.029 millones, destinados al pago de las obligaciones devengadas al 31 de diciembre de 2017 (deuda flotante), todos con sus respectivos decretos de modificación presupuestaria, salvo el incremento en el Consejo Nacional de Educación</a:t>
            </a:r>
          </a:p>
          <a:p>
            <a:pPr marL="342900" indent="-342900" algn="just">
              <a:spcBef>
                <a:spcPts val="1200"/>
              </a:spcBef>
              <a:spcAft>
                <a:spcPts val="1200"/>
              </a:spcAft>
              <a:buFont typeface="+mj-lt"/>
              <a:buAutoNum type="arabicPeriod" startAt="6"/>
            </a:pPr>
            <a:r>
              <a:rPr lang="es-CL" sz="1600" dirty="0"/>
              <a:t>En cuanto a las reducciones al presupuesto inicial, existen modificaciones por $139.531 millones derivadas principalmente de la creación del presupuesto de las Subsecretaría de las Culturas, y las Artes; y, Subsecretaría del Patrimonio Cultural.</a:t>
            </a:r>
          </a:p>
          <a:p>
            <a:pPr marL="342900" indent="-342900" algn="just">
              <a:spcBef>
                <a:spcPts val="1200"/>
              </a:spcBef>
              <a:spcAft>
                <a:spcPts val="1200"/>
              </a:spcAft>
              <a:buFont typeface="+mj-lt"/>
              <a:buAutoNum type="arabicPeriod" startAt="4"/>
            </a:pPr>
            <a:endParaRPr lang="es-CL" sz="1600" dirty="0"/>
          </a:p>
          <a:p>
            <a:pPr marL="342900" indent="-342900" algn="just">
              <a:spcBef>
                <a:spcPts val="1200"/>
              </a:spcBef>
              <a:spcAft>
                <a:spcPts val="1200"/>
              </a:spcAft>
              <a:buFont typeface="+mj-lt"/>
              <a:buAutoNum type="arabicPeriod" startAt="4"/>
            </a:pPr>
            <a:endParaRPr lang="es-CL" sz="1600" dirty="0"/>
          </a:p>
        </p:txBody>
      </p:sp>
    </p:spTree>
    <p:extLst>
      <p:ext uri="{BB962C8B-B14F-4D97-AF65-F5344CB8AC3E}">
        <p14:creationId xmlns:p14="http://schemas.microsoft.com/office/powerpoint/2010/main" val="35596520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30</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05, Programa 03:</a:t>
            </a:r>
          </a:p>
          <a:p>
            <a:pPr algn="ctr" defTabSz="733425" fontAlgn="base">
              <a:spcAft>
                <a:spcPct val="0"/>
              </a:spcAft>
            </a:pPr>
            <a:r>
              <a:rPr lang="es-CL" sz="1800" b="1" dirty="0">
                <a:solidFill>
                  <a:schemeClr val="tx1"/>
                </a:solidFill>
                <a:ea typeface="Verdana" pitchFamily="34" charset="0"/>
                <a:cs typeface="Verdana" pitchFamily="34" charset="0"/>
              </a:rPr>
              <a:t>CONSEJO DE MONUMENTOS NACIONALES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2" name="Tabla 1">
            <a:extLst>
              <a:ext uri="{FF2B5EF4-FFF2-40B4-BE49-F238E27FC236}">
                <a16:creationId xmlns:a16="http://schemas.microsoft.com/office/drawing/2014/main" id="{FC1E8F4E-6913-4D91-8040-5D7079E60D80}"/>
              </a:ext>
            </a:extLst>
          </p:cNvPr>
          <p:cNvGraphicFramePr>
            <a:graphicFrameLocks noGrp="1"/>
          </p:cNvGraphicFramePr>
          <p:nvPr>
            <p:extLst>
              <p:ext uri="{D42A27DB-BD31-4B8C-83A1-F6EECF244321}">
                <p14:modId xmlns:p14="http://schemas.microsoft.com/office/powerpoint/2010/main" val="1600242203"/>
              </p:ext>
            </p:extLst>
          </p:nvPr>
        </p:nvGraphicFramePr>
        <p:xfrm>
          <a:off x="414336" y="1861658"/>
          <a:ext cx="8210796" cy="2143402"/>
        </p:xfrm>
        <a:graphic>
          <a:graphicData uri="http://schemas.openxmlformats.org/drawingml/2006/table">
            <a:tbl>
              <a:tblPr/>
              <a:tblGrid>
                <a:gridCol w="286290">
                  <a:extLst>
                    <a:ext uri="{9D8B030D-6E8A-4147-A177-3AD203B41FA5}">
                      <a16:colId xmlns:a16="http://schemas.microsoft.com/office/drawing/2014/main" val="2742598412"/>
                    </a:ext>
                  </a:extLst>
                </a:gridCol>
                <a:gridCol w="286290">
                  <a:extLst>
                    <a:ext uri="{9D8B030D-6E8A-4147-A177-3AD203B41FA5}">
                      <a16:colId xmlns:a16="http://schemas.microsoft.com/office/drawing/2014/main" val="2850728834"/>
                    </a:ext>
                  </a:extLst>
                </a:gridCol>
                <a:gridCol w="286290">
                  <a:extLst>
                    <a:ext uri="{9D8B030D-6E8A-4147-A177-3AD203B41FA5}">
                      <a16:colId xmlns:a16="http://schemas.microsoft.com/office/drawing/2014/main" val="2082030692"/>
                    </a:ext>
                  </a:extLst>
                </a:gridCol>
                <a:gridCol w="2988867">
                  <a:extLst>
                    <a:ext uri="{9D8B030D-6E8A-4147-A177-3AD203B41FA5}">
                      <a16:colId xmlns:a16="http://schemas.microsoft.com/office/drawing/2014/main" val="3410743871"/>
                    </a:ext>
                  </a:extLst>
                </a:gridCol>
                <a:gridCol w="767257">
                  <a:extLst>
                    <a:ext uri="{9D8B030D-6E8A-4147-A177-3AD203B41FA5}">
                      <a16:colId xmlns:a16="http://schemas.microsoft.com/office/drawing/2014/main" val="3597054571"/>
                    </a:ext>
                  </a:extLst>
                </a:gridCol>
                <a:gridCol w="767257">
                  <a:extLst>
                    <a:ext uri="{9D8B030D-6E8A-4147-A177-3AD203B41FA5}">
                      <a16:colId xmlns:a16="http://schemas.microsoft.com/office/drawing/2014/main" val="1220719115"/>
                    </a:ext>
                  </a:extLst>
                </a:gridCol>
                <a:gridCol w="767257">
                  <a:extLst>
                    <a:ext uri="{9D8B030D-6E8A-4147-A177-3AD203B41FA5}">
                      <a16:colId xmlns:a16="http://schemas.microsoft.com/office/drawing/2014/main" val="728298855"/>
                    </a:ext>
                  </a:extLst>
                </a:gridCol>
                <a:gridCol w="687096">
                  <a:extLst>
                    <a:ext uri="{9D8B030D-6E8A-4147-A177-3AD203B41FA5}">
                      <a16:colId xmlns:a16="http://schemas.microsoft.com/office/drawing/2014/main" val="259054890"/>
                    </a:ext>
                  </a:extLst>
                </a:gridCol>
                <a:gridCol w="687096">
                  <a:extLst>
                    <a:ext uri="{9D8B030D-6E8A-4147-A177-3AD203B41FA5}">
                      <a16:colId xmlns:a16="http://schemas.microsoft.com/office/drawing/2014/main" val="3216156417"/>
                    </a:ext>
                  </a:extLst>
                </a:gridCol>
                <a:gridCol w="687096">
                  <a:extLst>
                    <a:ext uri="{9D8B030D-6E8A-4147-A177-3AD203B41FA5}">
                      <a16:colId xmlns:a16="http://schemas.microsoft.com/office/drawing/2014/main" val="997565603"/>
                    </a:ext>
                  </a:extLst>
                </a:gridCol>
              </a:tblGrid>
              <a:tr h="184776">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636925426"/>
                  </a:ext>
                </a:extLst>
              </a:tr>
              <a:tr h="295642">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944400624"/>
                  </a:ext>
                </a:extLst>
              </a:tr>
              <a:tr h="184776">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2.969.423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522.611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-2.446.812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404.863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13,6%</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43718297"/>
                  </a:ext>
                </a:extLst>
              </a:tr>
              <a:tr h="184776">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1.251.676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251.380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-1.000.296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251.380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08338997"/>
                  </a:ext>
                </a:extLst>
              </a:tr>
              <a:tr h="184776">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1.618.870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149.432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-1.469.438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149.431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82071404"/>
                  </a:ext>
                </a:extLst>
              </a:tr>
              <a:tr h="184776">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96.877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4.052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-92.825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4.052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4637025"/>
                  </a:ext>
                </a:extLst>
              </a:tr>
              <a:tr h="18477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16.644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4.052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-12.592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54762919"/>
                  </a:ext>
                </a:extLst>
              </a:tr>
              <a:tr h="18477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44.323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-44.323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4706166"/>
                  </a:ext>
                </a:extLst>
              </a:tr>
              <a:tr h="18477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35.910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-35.910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7035803"/>
                  </a:ext>
                </a:extLst>
              </a:tr>
              <a:tr h="184776">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4440471"/>
                  </a:ext>
                </a:extLst>
              </a:tr>
              <a:tr h="18477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457548850"/>
                  </a:ext>
                </a:extLst>
              </a:tr>
            </a:tbl>
          </a:graphicData>
        </a:graphic>
      </p:graphicFrame>
    </p:spTree>
    <p:extLst>
      <p:ext uri="{BB962C8B-B14F-4D97-AF65-F5344CB8AC3E}">
        <p14:creationId xmlns:p14="http://schemas.microsoft.com/office/powerpoint/2010/main" val="25891033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31</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08:</a:t>
            </a:r>
          </a:p>
          <a:p>
            <a:pPr algn="ctr" defTabSz="733425" fontAlgn="base">
              <a:spcAft>
                <a:spcPct val="0"/>
              </a:spcAft>
            </a:pPr>
            <a:r>
              <a:rPr lang="es-CL" sz="1800" b="1" dirty="0">
                <a:solidFill>
                  <a:schemeClr val="tx1"/>
                </a:solidFill>
                <a:ea typeface="Verdana" pitchFamily="34" charset="0"/>
                <a:cs typeface="Verdana" pitchFamily="34" charset="0"/>
              </a:rPr>
              <a:t>COMISIÓN NACIONAL DE INVESTIGACIÓN CIENTÍFICA Y TECNOLÓGICA</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38623" y="145503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1 de 2</a:t>
            </a:r>
          </a:p>
        </p:txBody>
      </p:sp>
      <p:graphicFrame>
        <p:nvGraphicFramePr>
          <p:cNvPr id="2" name="Tabla 1">
            <a:extLst>
              <a:ext uri="{FF2B5EF4-FFF2-40B4-BE49-F238E27FC236}">
                <a16:creationId xmlns:a16="http://schemas.microsoft.com/office/drawing/2014/main" id="{47D5FCE9-BF34-4FFC-AD7C-A740195DB3EC}"/>
              </a:ext>
            </a:extLst>
          </p:cNvPr>
          <p:cNvGraphicFramePr>
            <a:graphicFrameLocks noGrp="1"/>
          </p:cNvGraphicFramePr>
          <p:nvPr>
            <p:extLst>
              <p:ext uri="{D42A27DB-BD31-4B8C-83A1-F6EECF244321}">
                <p14:modId xmlns:p14="http://schemas.microsoft.com/office/powerpoint/2010/main" val="860270951"/>
              </p:ext>
            </p:extLst>
          </p:nvPr>
        </p:nvGraphicFramePr>
        <p:xfrm>
          <a:off x="438623" y="1910374"/>
          <a:ext cx="8186510" cy="4182913"/>
        </p:xfrm>
        <a:graphic>
          <a:graphicData uri="http://schemas.openxmlformats.org/drawingml/2006/table">
            <a:tbl>
              <a:tblPr/>
              <a:tblGrid>
                <a:gridCol w="300864">
                  <a:extLst>
                    <a:ext uri="{9D8B030D-6E8A-4147-A177-3AD203B41FA5}">
                      <a16:colId xmlns:a16="http://schemas.microsoft.com/office/drawing/2014/main" val="1144156740"/>
                    </a:ext>
                  </a:extLst>
                </a:gridCol>
                <a:gridCol w="300864">
                  <a:extLst>
                    <a:ext uri="{9D8B030D-6E8A-4147-A177-3AD203B41FA5}">
                      <a16:colId xmlns:a16="http://schemas.microsoft.com/office/drawing/2014/main" val="1625617500"/>
                    </a:ext>
                  </a:extLst>
                </a:gridCol>
                <a:gridCol w="300864">
                  <a:extLst>
                    <a:ext uri="{9D8B030D-6E8A-4147-A177-3AD203B41FA5}">
                      <a16:colId xmlns:a16="http://schemas.microsoft.com/office/drawing/2014/main" val="939314389"/>
                    </a:ext>
                  </a:extLst>
                </a:gridCol>
                <a:gridCol w="2698751">
                  <a:extLst>
                    <a:ext uri="{9D8B030D-6E8A-4147-A177-3AD203B41FA5}">
                      <a16:colId xmlns:a16="http://schemas.microsoft.com/office/drawing/2014/main" val="1864666723"/>
                    </a:ext>
                  </a:extLst>
                </a:gridCol>
                <a:gridCol w="806315">
                  <a:extLst>
                    <a:ext uri="{9D8B030D-6E8A-4147-A177-3AD203B41FA5}">
                      <a16:colId xmlns:a16="http://schemas.microsoft.com/office/drawing/2014/main" val="1798754745"/>
                    </a:ext>
                  </a:extLst>
                </a:gridCol>
                <a:gridCol w="806315">
                  <a:extLst>
                    <a:ext uri="{9D8B030D-6E8A-4147-A177-3AD203B41FA5}">
                      <a16:colId xmlns:a16="http://schemas.microsoft.com/office/drawing/2014/main" val="3143914990"/>
                    </a:ext>
                  </a:extLst>
                </a:gridCol>
                <a:gridCol w="806315">
                  <a:extLst>
                    <a:ext uri="{9D8B030D-6E8A-4147-A177-3AD203B41FA5}">
                      <a16:colId xmlns:a16="http://schemas.microsoft.com/office/drawing/2014/main" val="2184312885"/>
                    </a:ext>
                  </a:extLst>
                </a:gridCol>
                <a:gridCol w="722074">
                  <a:extLst>
                    <a:ext uri="{9D8B030D-6E8A-4147-A177-3AD203B41FA5}">
                      <a16:colId xmlns:a16="http://schemas.microsoft.com/office/drawing/2014/main" val="1440257146"/>
                    </a:ext>
                  </a:extLst>
                </a:gridCol>
                <a:gridCol w="722074">
                  <a:extLst>
                    <a:ext uri="{9D8B030D-6E8A-4147-A177-3AD203B41FA5}">
                      <a16:colId xmlns:a16="http://schemas.microsoft.com/office/drawing/2014/main" val="3131208966"/>
                    </a:ext>
                  </a:extLst>
                </a:gridCol>
                <a:gridCol w="722074">
                  <a:extLst>
                    <a:ext uri="{9D8B030D-6E8A-4147-A177-3AD203B41FA5}">
                      <a16:colId xmlns:a16="http://schemas.microsoft.com/office/drawing/2014/main" val="2706398140"/>
                    </a:ext>
                  </a:extLst>
                </a:gridCol>
              </a:tblGrid>
              <a:tr h="176988">
                <a:tc>
                  <a:txBody>
                    <a:bodyPr/>
                    <a:lstStyle/>
                    <a:p>
                      <a:pPr algn="l" fontAlgn="ctr"/>
                      <a:r>
                        <a:rPr lang="es-CL" sz="800" b="1" i="0" u="none" strike="noStrike">
                          <a:solidFill>
                            <a:srgbClr val="FFFFFF"/>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566" marR="8566" marT="856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566" marR="8566" marT="856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566" marR="8566" marT="85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566" marR="8566" marT="85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662300119"/>
                  </a:ext>
                </a:extLst>
              </a:tr>
              <a:tr h="283181">
                <a:tc>
                  <a:txBody>
                    <a:bodyPr/>
                    <a:lstStyle/>
                    <a:p>
                      <a:pPr algn="l" fontAlgn="ctr"/>
                      <a:r>
                        <a:rPr lang="es-CL" sz="800" b="1" i="0" u="none" strike="noStrike">
                          <a:solidFill>
                            <a:srgbClr val="FFFFFF"/>
                          </a:solidFill>
                          <a:effectLst/>
                          <a:latin typeface="Calibri" panose="020F0502020204030204" pitchFamily="34" charset="0"/>
                        </a:rPr>
                        <a:t>Subt.</a:t>
                      </a:r>
                    </a:p>
                  </a:txBody>
                  <a:tcPr marL="8566" marR="8566" marT="856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566" marR="8566" marT="856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566" marR="8566" marT="856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566" marR="8566" marT="856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566" marR="8566" marT="856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66" marR="8566" marT="856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66" marR="8566" marT="856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66" marR="8566" marT="856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566" marR="8566" marT="856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566" marR="8566" marT="856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027893607"/>
                  </a:ext>
                </a:extLst>
              </a:tr>
              <a:tr h="176988">
                <a:tc>
                  <a:txBody>
                    <a:bodyPr/>
                    <a:lstStyle/>
                    <a:p>
                      <a:pPr algn="l" fontAlgn="ctr"/>
                      <a:r>
                        <a:rPr lang="es-CL" sz="10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328.150.693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348.328.292 </a:t>
                      </a:r>
                    </a:p>
                  </a:txBody>
                  <a:tcPr marL="8566" marR="8566" marT="85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20.177.599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114.680.839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34,9%</a:t>
                      </a:r>
                    </a:p>
                  </a:txBody>
                  <a:tcPr marL="8566" marR="8566" marT="856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32,9%</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126069"/>
                  </a:ext>
                </a:extLst>
              </a:tr>
              <a:tr h="176988">
                <a:tc>
                  <a:txBody>
                    <a:bodyPr/>
                    <a:lstStyle/>
                    <a:p>
                      <a:pPr algn="ctr" fontAlgn="ctr"/>
                      <a:r>
                        <a:rPr lang="es-CL" sz="800" b="1" i="0" u="none" strike="noStrike">
                          <a:solidFill>
                            <a:srgbClr val="000000"/>
                          </a:solidFill>
                          <a:effectLst/>
                          <a:latin typeface="Calibri" panose="020F0502020204030204" pitchFamily="34" charset="0"/>
                        </a:rPr>
                        <a:t>21</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7.850.698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9.705.354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1.854.656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3.784.905</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48,2%</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39,0%</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7115507"/>
                  </a:ext>
                </a:extLst>
              </a:tr>
              <a:tr h="176988">
                <a:tc>
                  <a:txBody>
                    <a:bodyPr/>
                    <a:lstStyle/>
                    <a:p>
                      <a:pPr algn="ctr" fontAlgn="ctr"/>
                      <a:r>
                        <a:rPr lang="es-CL" sz="800" b="1" i="0" u="none" strike="noStrike">
                          <a:solidFill>
                            <a:srgbClr val="000000"/>
                          </a:solidFill>
                          <a:effectLst/>
                          <a:latin typeface="Calibri" panose="020F0502020204030204" pitchFamily="34" charset="0"/>
                        </a:rPr>
                        <a:t>22</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1.437.066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1.437.066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520.021</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36,2%</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36,2%</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96005795"/>
                  </a:ext>
                </a:extLst>
              </a:tr>
              <a:tr h="176988">
                <a:tc>
                  <a:txBody>
                    <a:bodyPr/>
                    <a:lstStyle/>
                    <a:p>
                      <a:pPr algn="ctr" fontAlgn="ctr"/>
                      <a:r>
                        <a:rPr lang="es-CL" sz="800" b="1" i="0" u="none" strike="noStrike">
                          <a:solidFill>
                            <a:srgbClr val="000000"/>
                          </a:solidFill>
                          <a:effectLst/>
                          <a:latin typeface="Calibri" panose="020F0502020204030204" pitchFamily="34" charset="0"/>
                        </a:rPr>
                        <a:t>24</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313.203.332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311.348.676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-1.854.656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90.434.081</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28,9%</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49374757"/>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109.946.351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109.777.171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-169.180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34.552.524</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31,4%</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31,5%</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1615445"/>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Transferencias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62.316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62.316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16.500</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26,5%</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26,5%</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7156738"/>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221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Becas Nacionales Postgrado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37.795.634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37.669.288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-126.346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14.722.941</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39,0%</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39,1%</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70919349"/>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222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Publicaciones Científicas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171.112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171.112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103772"/>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223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Cooperación Internacional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4.691.806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4.691.806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642.705</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455002"/>
                  </a:ext>
                </a:extLst>
              </a:tr>
              <a:tr h="185413">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229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Acceso a información Electrónica para Ciencia y Tecnología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7.793.353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7.793.353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5.048.359</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64,8%</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64,8%</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8340391"/>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230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Becas Chile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52.686.791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52.686.791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14.076.356</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26,7%</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26,7%</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46130004"/>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231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Inserción de Investigadores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6.385.278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6.342.444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-42.834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4.500</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81820189"/>
                  </a:ext>
                </a:extLst>
              </a:tr>
              <a:tr h="143403">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232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Complementario para Estudiantes de Postgrado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360.061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360.061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41.163</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14887743"/>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203.256.981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201.571.505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-1.685.476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55.881.557</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27,5%</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27,7%</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83236513"/>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160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Nacional de Desarrollo Científico y Tecnológico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136.567.326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136.567.326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44.276.727</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32,4%</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32,4%</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0722439"/>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161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Fomento Ciencia y Tecnología (FONDEF)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20.663.603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19.994.262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-669.341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3.156.409</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15,8%</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19077"/>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163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Explora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6.152.119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6.124.332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-27.787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2.012.217</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32,7%</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32,9%</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97609027"/>
                  </a:ext>
                </a:extLst>
              </a:tr>
              <a:tr h="208144">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166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Regionales de Investigación Científica y Tecnológica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5.166.545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5.157.996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-8.549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531.579</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10,3%</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10,3%</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2980506"/>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170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Investigación Asociativa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29.766.048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28.786.249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-979.799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5.904.625</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19,8%</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20,5%</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1710800"/>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323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Científicos de Nivel Internacional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619.110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619.110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009320"/>
                  </a:ext>
                </a:extLst>
              </a:tr>
              <a:tr h="176988">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325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en Mineria Virtuosa, Inclusiva y Sostenida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4.322.230 </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4.322.230 </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66" marR="8566" marT="856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66" marR="8566" marT="856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66" marR="8566" marT="856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469260567"/>
                  </a:ext>
                </a:extLst>
              </a:tr>
            </a:tbl>
          </a:graphicData>
        </a:graphic>
      </p:graphicFrame>
    </p:spTree>
    <p:extLst>
      <p:ext uri="{BB962C8B-B14F-4D97-AF65-F5344CB8AC3E}">
        <p14:creationId xmlns:p14="http://schemas.microsoft.com/office/powerpoint/2010/main" val="3497589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32</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08:</a:t>
            </a:r>
          </a:p>
          <a:p>
            <a:pPr algn="ctr" defTabSz="733425" fontAlgn="base">
              <a:spcAft>
                <a:spcPct val="0"/>
              </a:spcAft>
            </a:pPr>
            <a:r>
              <a:rPr lang="es-CL" sz="1800" b="1" dirty="0">
                <a:solidFill>
                  <a:schemeClr val="tx1"/>
                </a:solidFill>
                <a:ea typeface="Verdana" pitchFamily="34" charset="0"/>
                <a:cs typeface="Verdana" pitchFamily="34" charset="0"/>
              </a:rPr>
              <a:t>COMISIÓN NACIONAL DE INVESTIGACIÓN CIENTÍFICA Y TECNOLÓGICA</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38623"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2 de 2</a:t>
            </a:r>
          </a:p>
        </p:txBody>
      </p:sp>
      <p:graphicFrame>
        <p:nvGraphicFramePr>
          <p:cNvPr id="3" name="Tabla 2">
            <a:extLst>
              <a:ext uri="{FF2B5EF4-FFF2-40B4-BE49-F238E27FC236}">
                <a16:creationId xmlns:a16="http://schemas.microsoft.com/office/drawing/2014/main" id="{0377A997-5D52-4CFA-8739-4B95F5CDCF09}"/>
              </a:ext>
            </a:extLst>
          </p:cNvPr>
          <p:cNvGraphicFramePr>
            <a:graphicFrameLocks noGrp="1"/>
          </p:cNvGraphicFramePr>
          <p:nvPr>
            <p:extLst>
              <p:ext uri="{D42A27DB-BD31-4B8C-83A1-F6EECF244321}">
                <p14:modId xmlns:p14="http://schemas.microsoft.com/office/powerpoint/2010/main" val="2437532532"/>
              </p:ext>
            </p:extLst>
          </p:nvPr>
        </p:nvGraphicFramePr>
        <p:xfrm>
          <a:off x="414336" y="1861659"/>
          <a:ext cx="7886699" cy="2713948"/>
        </p:xfrm>
        <a:graphic>
          <a:graphicData uri="http://schemas.openxmlformats.org/drawingml/2006/table">
            <a:tbl>
              <a:tblPr/>
              <a:tblGrid>
                <a:gridCol w="289845">
                  <a:extLst>
                    <a:ext uri="{9D8B030D-6E8A-4147-A177-3AD203B41FA5}">
                      <a16:colId xmlns:a16="http://schemas.microsoft.com/office/drawing/2014/main" val="2453982971"/>
                    </a:ext>
                  </a:extLst>
                </a:gridCol>
                <a:gridCol w="289845">
                  <a:extLst>
                    <a:ext uri="{9D8B030D-6E8A-4147-A177-3AD203B41FA5}">
                      <a16:colId xmlns:a16="http://schemas.microsoft.com/office/drawing/2014/main" val="3244299318"/>
                    </a:ext>
                  </a:extLst>
                </a:gridCol>
                <a:gridCol w="289845">
                  <a:extLst>
                    <a:ext uri="{9D8B030D-6E8A-4147-A177-3AD203B41FA5}">
                      <a16:colId xmlns:a16="http://schemas.microsoft.com/office/drawing/2014/main" val="1020086572"/>
                    </a:ext>
                  </a:extLst>
                </a:gridCol>
                <a:gridCol w="2599916">
                  <a:extLst>
                    <a:ext uri="{9D8B030D-6E8A-4147-A177-3AD203B41FA5}">
                      <a16:colId xmlns:a16="http://schemas.microsoft.com/office/drawing/2014/main" val="3889276627"/>
                    </a:ext>
                  </a:extLst>
                </a:gridCol>
                <a:gridCol w="776786">
                  <a:extLst>
                    <a:ext uri="{9D8B030D-6E8A-4147-A177-3AD203B41FA5}">
                      <a16:colId xmlns:a16="http://schemas.microsoft.com/office/drawing/2014/main" val="1232304660"/>
                    </a:ext>
                  </a:extLst>
                </a:gridCol>
                <a:gridCol w="776786">
                  <a:extLst>
                    <a:ext uri="{9D8B030D-6E8A-4147-A177-3AD203B41FA5}">
                      <a16:colId xmlns:a16="http://schemas.microsoft.com/office/drawing/2014/main" val="1084807775"/>
                    </a:ext>
                  </a:extLst>
                </a:gridCol>
                <a:gridCol w="776786">
                  <a:extLst>
                    <a:ext uri="{9D8B030D-6E8A-4147-A177-3AD203B41FA5}">
                      <a16:colId xmlns:a16="http://schemas.microsoft.com/office/drawing/2014/main" val="1426516051"/>
                    </a:ext>
                  </a:extLst>
                </a:gridCol>
                <a:gridCol w="695630">
                  <a:extLst>
                    <a:ext uri="{9D8B030D-6E8A-4147-A177-3AD203B41FA5}">
                      <a16:colId xmlns:a16="http://schemas.microsoft.com/office/drawing/2014/main" val="3720717812"/>
                    </a:ext>
                  </a:extLst>
                </a:gridCol>
                <a:gridCol w="695630">
                  <a:extLst>
                    <a:ext uri="{9D8B030D-6E8A-4147-A177-3AD203B41FA5}">
                      <a16:colId xmlns:a16="http://schemas.microsoft.com/office/drawing/2014/main" val="1231391016"/>
                    </a:ext>
                  </a:extLst>
                </a:gridCol>
                <a:gridCol w="695630">
                  <a:extLst>
                    <a:ext uri="{9D8B030D-6E8A-4147-A177-3AD203B41FA5}">
                      <a16:colId xmlns:a16="http://schemas.microsoft.com/office/drawing/2014/main" val="3582574290"/>
                    </a:ext>
                  </a:extLst>
                </a:gridCol>
              </a:tblGrid>
              <a:tr h="173971">
                <a:tc>
                  <a:txBody>
                    <a:bodyPr/>
                    <a:lstStyle/>
                    <a:p>
                      <a:pPr algn="l" fontAlgn="ctr"/>
                      <a:r>
                        <a:rPr lang="es-CL" sz="800" b="1" i="0" u="none" strike="noStrike">
                          <a:solidFill>
                            <a:srgbClr val="FFFFFF"/>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99" marR="8699" marT="869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99" marR="8699" marT="869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699" marR="8699" marT="8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699" marR="8699" marT="86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400476784"/>
                  </a:ext>
                </a:extLst>
              </a:tr>
              <a:tr h="278354">
                <a:tc>
                  <a:txBody>
                    <a:bodyPr/>
                    <a:lstStyle/>
                    <a:p>
                      <a:pPr algn="l" fontAlgn="ctr"/>
                      <a:r>
                        <a:rPr lang="es-CL" sz="800" b="1" i="0" u="none" strike="noStrike">
                          <a:solidFill>
                            <a:srgbClr val="FFFFFF"/>
                          </a:solidFill>
                          <a:effectLst/>
                          <a:latin typeface="Calibri" panose="020F0502020204030204" pitchFamily="34" charset="0"/>
                        </a:rPr>
                        <a:t>Subt.</a:t>
                      </a:r>
                    </a:p>
                  </a:txBody>
                  <a:tcPr marL="8699" marR="8699" marT="869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699" marR="8699" marT="869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699" marR="8699" marT="869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699" marR="8699" marT="869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699" marR="8699" marT="869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699" marR="8699" marT="869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699" marR="8699" marT="869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699" marR="8699" marT="869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699" marR="8699" marT="869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699" marR="8699" marT="869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416665562"/>
                  </a:ext>
                </a:extLst>
              </a:tr>
              <a:tr h="173971">
                <a:tc>
                  <a:txBody>
                    <a:bodyPr/>
                    <a:lstStyle/>
                    <a:p>
                      <a:pPr algn="ctr" fontAlgn="ctr"/>
                      <a:r>
                        <a:rPr lang="es-CL" sz="800" b="1" i="0" u="none" strike="noStrike">
                          <a:solidFill>
                            <a:srgbClr val="000000"/>
                          </a:solidFill>
                          <a:effectLst/>
                          <a:latin typeface="Calibri" panose="020F0502020204030204" pitchFamily="34" charset="0"/>
                        </a:rPr>
                        <a:t>25</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253.826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253.821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7904822"/>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4573506"/>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Otros Integros al Fisco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253.821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253.821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77905544"/>
                  </a:ext>
                </a:extLst>
              </a:tr>
              <a:tr h="173971">
                <a:tc>
                  <a:txBody>
                    <a:bodyPr/>
                    <a:lstStyle/>
                    <a:p>
                      <a:pPr algn="ctr" fontAlgn="ctr"/>
                      <a:r>
                        <a:rPr lang="es-CL" sz="800" b="1" i="0" u="none" strike="noStrike">
                          <a:solidFill>
                            <a:srgbClr val="000000"/>
                          </a:solidFill>
                          <a:effectLst/>
                          <a:latin typeface="Calibri" panose="020F0502020204030204" pitchFamily="34" charset="0"/>
                        </a:rPr>
                        <a:t>29</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225.511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274.160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48.649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17.749</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7,9%</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42921559"/>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10.969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10.969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4.534</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41,3%</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41,3%</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13563950"/>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8.560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8.560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4.350</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50,8%</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50,8%</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8005921"/>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96.288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144.937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48.649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0543926"/>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109.694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109.694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8.865</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8,1%</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8,1%</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19244743"/>
                  </a:ext>
                </a:extLst>
              </a:tr>
              <a:tr h="173971">
                <a:tc>
                  <a:txBody>
                    <a:bodyPr/>
                    <a:lstStyle/>
                    <a:p>
                      <a:pPr algn="ctr" fontAlgn="ctr"/>
                      <a:r>
                        <a:rPr lang="es-CL" sz="800" b="1" i="0" u="none" strike="noStrike">
                          <a:solidFill>
                            <a:srgbClr val="000000"/>
                          </a:solidFill>
                          <a:effectLst/>
                          <a:latin typeface="Calibri" panose="020F0502020204030204" pitchFamily="34" charset="0"/>
                        </a:rPr>
                        <a:t>33</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5.422.081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5.373.432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-48.649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9502855"/>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5.422.081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5.373.432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-48.649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2589214"/>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FONDEQUIP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5.422.081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5.373.432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-48.649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78576090"/>
                  </a:ext>
                </a:extLst>
              </a:tr>
              <a:tr h="173971">
                <a:tc>
                  <a:txBody>
                    <a:bodyPr/>
                    <a:lstStyle/>
                    <a:p>
                      <a:pPr algn="ctr" fontAlgn="ctr"/>
                      <a:r>
                        <a:rPr lang="es-CL" sz="800" b="1" i="0" u="none" strike="noStrike">
                          <a:solidFill>
                            <a:srgbClr val="000000"/>
                          </a:solidFill>
                          <a:effectLst/>
                          <a:latin typeface="Calibri" panose="020F0502020204030204" pitchFamily="34" charset="0"/>
                        </a:rPr>
                        <a:t>34</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5.000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19.928.778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19.923.778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19.924.083</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398481,7%</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5532044"/>
                  </a:ext>
                </a:extLst>
              </a:tr>
              <a:tr h="173971">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5.000 </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19.928.778 </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19.923.778 </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19.924.083</a:t>
                      </a:r>
                    </a:p>
                  </a:txBody>
                  <a:tcPr marL="8699" marR="8699" marT="869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398481,7%</a:t>
                      </a:r>
                    </a:p>
                  </a:txBody>
                  <a:tcPr marL="8699" marR="8699" marT="869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699" marR="8699" marT="869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425206465"/>
                  </a:ext>
                </a:extLst>
              </a:tr>
            </a:tbl>
          </a:graphicData>
        </a:graphic>
      </p:graphicFrame>
    </p:spTree>
    <p:extLst>
      <p:ext uri="{BB962C8B-B14F-4D97-AF65-F5344CB8AC3E}">
        <p14:creationId xmlns:p14="http://schemas.microsoft.com/office/powerpoint/2010/main" val="820061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33</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09 , Programa 01:</a:t>
            </a:r>
          </a:p>
          <a:p>
            <a:pPr algn="ctr" defTabSz="733425" fontAlgn="base">
              <a:spcAft>
                <a:spcPct val="0"/>
              </a:spcAft>
            </a:pPr>
            <a:r>
              <a:rPr lang="es-CL" sz="1800" b="1" dirty="0">
                <a:solidFill>
                  <a:schemeClr val="tx1"/>
                </a:solidFill>
                <a:ea typeface="Verdana" pitchFamily="34" charset="0"/>
                <a:cs typeface="Verdana" pitchFamily="34" charset="0"/>
              </a:rPr>
              <a:t>JUNTA NACIONAL DE AUXILIO ESCOLAR Y BECAS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360970"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…1 de 2</a:t>
            </a:r>
          </a:p>
        </p:txBody>
      </p:sp>
      <p:graphicFrame>
        <p:nvGraphicFramePr>
          <p:cNvPr id="4" name="Tabla 3">
            <a:extLst>
              <a:ext uri="{FF2B5EF4-FFF2-40B4-BE49-F238E27FC236}">
                <a16:creationId xmlns:a16="http://schemas.microsoft.com/office/drawing/2014/main" id="{30F61B27-7821-4472-B5F5-93811785DEFE}"/>
              </a:ext>
            </a:extLst>
          </p:cNvPr>
          <p:cNvGraphicFramePr>
            <a:graphicFrameLocks noGrp="1"/>
          </p:cNvGraphicFramePr>
          <p:nvPr>
            <p:extLst>
              <p:ext uri="{D42A27DB-BD31-4B8C-83A1-F6EECF244321}">
                <p14:modId xmlns:p14="http://schemas.microsoft.com/office/powerpoint/2010/main" val="252189114"/>
              </p:ext>
            </p:extLst>
          </p:nvPr>
        </p:nvGraphicFramePr>
        <p:xfrm>
          <a:off x="414336" y="1861658"/>
          <a:ext cx="8210796" cy="4264060"/>
        </p:xfrm>
        <a:graphic>
          <a:graphicData uri="http://schemas.openxmlformats.org/drawingml/2006/table">
            <a:tbl>
              <a:tblPr/>
              <a:tblGrid>
                <a:gridCol w="286290">
                  <a:extLst>
                    <a:ext uri="{9D8B030D-6E8A-4147-A177-3AD203B41FA5}">
                      <a16:colId xmlns:a16="http://schemas.microsoft.com/office/drawing/2014/main" val="1138731730"/>
                    </a:ext>
                  </a:extLst>
                </a:gridCol>
                <a:gridCol w="286290">
                  <a:extLst>
                    <a:ext uri="{9D8B030D-6E8A-4147-A177-3AD203B41FA5}">
                      <a16:colId xmlns:a16="http://schemas.microsoft.com/office/drawing/2014/main" val="1540625261"/>
                    </a:ext>
                  </a:extLst>
                </a:gridCol>
                <a:gridCol w="286290">
                  <a:extLst>
                    <a:ext uri="{9D8B030D-6E8A-4147-A177-3AD203B41FA5}">
                      <a16:colId xmlns:a16="http://schemas.microsoft.com/office/drawing/2014/main" val="41892664"/>
                    </a:ext>
                  </a:extLst>
                </a:gridCol>
                <a:gridCol w="2988867">
                  <a:extLst>
                    <a:ext uri="{9D8B030D-6E8A-4147-A177-3AD203B41FA5}">
                      <a16:colId xmlns:a16="http://schemas.microsoft.com/office/drawing/2014/main" val="2574203133"/>
                    </a:ext>
                  </a:extLst>
                </a:gridCol>
                <a:gridCol w="767257">
                  <a:extLst>
                    <a:ext uri="{9D8B030D-6E8A-4147-A177-3AD203B41FA5}">
                      <a16:colId xmlns:a16="http://schemas.microsoft.com/office/drawing/2014/main" val="1535450370"/>
                    </a:ext>
                  </a:extLst>
                </a:gridCol>
                <a:gridCol w="767257">
                  <a:extLst>
                    <a:ext uri="{9D8B030D-6E8A-4147-A177-3AD203B41FA5}">
                      <a16:colId xmlns:a16="http://schemas.microsoft.com/office/drawing/2014/main" val="3434352181"/>
                    </a:ext>
                  </a:extLst>
                </a:gridCol>
                <a:gridCol w="767257">
                  <a:extLst>
                    <a:ext uri="{9D8B030D-6E8A-4147-A177-3AD203B41FA5}">
                      <a16:colId xmlns:a16="http://schemas.microsoft.com/office/drawing/2014/main" val="2172226089"/>
                    </a:ext>
                  </a:extLst>
                </a:gridCol>
                <a:gridCol w="687096">
                  <a:extLst>
                    <a:ext uri="{9D8B030D-6E8A-4147-A177-3AD203B41FA5}">
                      <a16:colId xmlns:a16="http://schemas.microsoft.com/office/drawing/2014/main" val="3821131493"/>
                    </a:ext>
                  </a:extLst>
                </a:gridCol>
                <a:gridCol w="687096">
                  <a:extLst>
                    <a:ext uri="{9D8B030D-6E8A-4147-A177-3AD203B41FA5}">
                      <a16:colId xmlns:a16="http://schemas.microsoft.com/office/drawing/2014/main" val="101691853"/>
                    </a:ext>
                  </a:extLst>
                </a:gridCol>
                <a:gridCol w="687096">
                  <a:extLst>
                    <a:ext uri="{9D8B030D-6E8A-4147-A177-3AD203B41FA5}">
                      <a16:colId xmlns:a16="http://schemas.microsoft.com/office/drawing/2014/main" val="3525445249"/>
                    </a:ext>
                  </a:extLst>
                </a:gridCol>
              </a:tblGrid>
              <a:tr h="176438">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56832913"/>
                  </a:ext>
                </a:extLst>
              </a:tr>
              <a:tr h="282300">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066863913"/>
                  </a:ext>
                </a:extLst>
              </a:tr>
              <a:tr h="176438">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651.974.907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800.058.381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148.083.474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200.351.328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30,7%</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5144586"/>
                  </a:ext>
                </a:extLst>
              </a:tr>
              <a:tr h="176438">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15.868.604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15.868.604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6.878.336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1969054"/>
                  </a:ext>
                </a:extLst>
              </a:tr>
              <a:tr h="176438">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5.569.967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5.569.967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1.648.849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89486694"/>
                  </a:ext>
                </a:extLst>
              </a:tr>
              <a:tr h="176438">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469.511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469.511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4173685"/>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469.511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469.511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43861813"/>
                  </a:ext>
                </a:extLst>
              </a:tr>
              <a:tr h="176438">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628.258.552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628.258.552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191.437.760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05758196"/>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628.258.552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628.258.552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191.437.760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38694520"/>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190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Alimentación JUNJI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93.295.823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93.295.823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24.791.755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0326146"/>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Aporte a Instituciones Colaboradoras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595.962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595.962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0385591"/>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Alimentación para Educación Básica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328.372.580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328.372.580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102.794.695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0671262"/>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Capacitación a Terceros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307.800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307.800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62.976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99517989"/>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Control Programas de la JUNAEB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3.150.250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3.150.250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900.427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54653171"/>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240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Alimentación de Vacaciones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3.624.227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3.624.227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2.926.521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54402013"/>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242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Alimentación para Kinder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30.403.900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30.403.900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9.823.812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30738120"/>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243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Alimentación Enseñanza Media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133.619.524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133.619.524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41.430.723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7007278"/>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244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Alimentación para Refuerzo Educativo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308.965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308.965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07245522"/>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246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dirty="0">
                          <a:solidFill>
                            <a:srgbClr val="000000"/>
                          </a:solidFill>
                          <a:effectLst/>
                          <a:latin typeface="Calibri" panose="020F0502020204030204" pitchFamily="34" charset="0"/>
                        </a:rPr>
                        <a:t>Programa de Alimentación para </a:t>
                      </a:r>
                      <a:r>
                        <a:rPr lang="es-CL" sz="800" b="0" i="0" u="none" strike="noStrike" dirty="0" err="1">
                          <a:solidFill>
                            <a:srgbClr val="000000"/>
                          </a:solidFill>
                          <a:effectLst/>
                          <a:latin typeface="Calibri" panose="020F0502020204030204" pitchFamily="34" charset="0"/>
                        </a:rPr>
                        <a:t>Prekinder</a:t>
                      </a:r>
                      <a:r>
                        <a:rPr lang="es-CL" sz="800" b="0" i="0" u="none" strike="noStrike" dirty="0">
                          <a:solidFill>
                            <a:srgbClr val="000000"/>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25.474.145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25.474.145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7.675.744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61990148"/>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248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Alimentacion Especial para Estudiantes Adultos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8.422.919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8.422.919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1.025.716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842774"/>
                  </a:ext>
                </a:extLst>
              </a:tr>
              <a:tr h="23697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249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Alimentación para Actividades Extraescolares en liceos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176.897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176.897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7820700"/>
                  </a:ext>
                </a:extLst>
              </a:tr>
              <a:tr h="21602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Alimentación Reescolarización plan 12 años escolaridad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205.560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205.560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5.117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73706515"/>
                  </a:ext>
                </a:extLst>
              </a:tr>
              <a:tr h="17643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291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Bono Manipuladoras, Licitación ID 85-35-LP11, Líneas 3 y 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720986842"/>
                  </a:ext>
                </a:extLst>
              </a:tr>
            </a:tbl>
          </a:graphicData>
        </a:graphic>
      </p:graphicFrame>
    </p:spTree>
    <p:extLst>
      <p:ext uri="{BB962C8B-B14F-4D97-AF65-F5344CB8AC3E}">
        <p14:creationId xmlns:p14="http://schemas.microsoft.com/office/powerpoint/2010/main" val="3664641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34</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09 , Programa 01:</a:t>
            </a:r>
          </a:p>
          <a:p>
            <a:pPr algn="ctr" defTabSz="733425" fontAlgn="base">
              <a:spcAft>
                <a:spcPct val="0"/>
              </a:spcAft>
            </a:pPr>
            <a:r>
              <a:rPr lang="es-CL" sz="1800" b="1" dirty="0">
                <a:solidFill>
                  <a:schemeClr val="tx1"/>
                </a:solidFill>
                <a:ea typeface="Verdana" pitchFamily="34" charset="0"/>
                <a:cs typeface="Verdana" pitchFamily="34" charset="0"/>
              </a:rPr>
              <a:t>JUNTA NACIONAL DE AUXILIO ESCOLAR Y BECAS </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360970" y="145503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…2 de 2</a:t>
            </a:r>
          </a:p>
        </p:txBody>
      </p:sp>
      <p:graphicFrame>
        <p:nvGraphicFramePr>
          <p:cNvPr id="4" name="Tabla 3">
            <a:extLst>
              <a:ext uri="{FF2B5EF4-FFF2-40B4-BE49-F238E27FC236}">
                <a16:creationId xmlns:a16="http://schemas.microsoft.com/office/drawing/2014/main" id="{B98C29EC-4DA2-458F-BC6E-DFC956FAF1B6}"/>
              </a:ext>
            </a:extLst>
          </p:cNvPr>
          <p:cNvGraphicFramePr>
            <a:graphicFrameLocks noGrp="1"/>
          </p:cNvGraphicFramePr>
          <p:nvPr>
            <p:extLst>
              <p:ext uri="{D42A27DB-BD31-4B8C-83A1-F6EECF244321}">
                <p14:modId xmlns:p14="http://schemas.microsoft.com/office/powerpoint/2010/main" val="3956344785"/>
              </p:ext>
            </p:extLst>
          </p:nvPr>
        </p:nvGraphicFramePr>
        <p:xfrm>
          <a:off x="414336" y="1910374"/>
          <a:ext cx="8176233" cy="2238705"/>
        </p:xfrm>
        <a:graphic>
          <a:graphicData uri="http://schemas.openxmlformats.org/drawingml/2006/table">
            <a:tbl>
              <a:tblPr/>
              <a:tblGrid>
                <a:gridCol w="285085">
                  <a:extLst>
                    <a:ext uri="{9D8B030D-6E8A-4147-A177-3AD203B41FA5}">
                      <a16:colId xmlns:a16="http://schemas.microsoft.com/office/drawing/2014/main" val="378331257"/>
                    </a:ext>
                  </a:extLst>
                </a:gridCol>
                <a:gridCol w="285085">
                  <a:extLst>
                    <a:ext uri="{9D8B030D-6E8A-4147-A177-3AD203B41FA5}">
                      <a16:colId xmlns:a16="http://schemas.microsoft.com/office/drawing/2014/main" val="239728852"/>
                    </a:ext>
                  </a:extLst>
                </a:gridCol>
                <a:gridCol w="285085">
                  <a:extLst>
                    <a:ext uri="{9D8B030D-6E8A-4147-A177-3AD203B41FA5}">
                      <a16:colId xmlns:a16="http://schemas.microsoft.com/office/drawing/2014/main" val="3872743395"/>
                    </a:ext>
                  </a:extLst>
                </a:gridCol>
                <a:gridCol w="2976285">
                  <a:extLst>
                    <a:ext uri="{9D8B030D-6E8A-4147-A177-3AD203B41FA5}">
                      <a16:colId xmlns:a16="http://schemas.microsoft.com/office/drawing/2014/main" val="522901754"/>
                    </a:ext>
                  </a:extLst>
                </a:gridCol>
                <a:gridCol w="764027">
                  <a:extLst>
                    <a:ext uri="{9D8B030D-6E8A-4147-A177-3AD203B41FA5}">
                      <a16:colId xmlns:a16="http://schemas.microsoft.com/office/drawing/2014/main" val="4214497219"/>
                    </a:ext>
                  </a:extLst>
                </a:gridCol>
                <a:gridCol w="764027">
                  <a:extLst>
                    <a:ext uri="{9D8B030D-6E8A-4147-A177-3AD203B41FA5}">
                      <a16:colId xmlns:a16="http://schemas.microsoft.com/office/drawing/2014/main" val="2307440582"/>
                    </a:ext>
                  </a:extLst>
                </a:gridCol>
                <a:gridCol w="764027">
                  <a:extLst>
                    <a:ext uri="{9D8B030D-6E8A-4147-A177-3AD203B41FA5}">
                      <a16:colId xmlns:a16="http://schemas.microsoft.com/office/drawing/2014/main" val="3878290216"/>
                    </a:ext>
                  </a:extLst>
                </a:gridCol>
                <a:gridCol w="684204">
                  <a:extLst>
                    <a:ext uri="{9D8B030D-6E8A-4147-A177-3AD203B41FA5}">
                      <a16:colId xmlns:a16="http://schemas.microsoft.com/office/drawing/2014/main" val="1582985836"/>
                    </a:ext>
                  </a:extLst>
                </a:gridCol>
                <a:gridCol w="684204">
                  <a:extLst>
                    <a:ext uri="{9D8B030D-6E8A-4147-A177-3AD203B41FA5}">
                      <a16:colId xmlns:a16="http://schemas.microsoft.com/office/drawing/2014/main" val="2827406954"/>
                    </a:ext>
                  </a:extLst>
                </a:gridCol>
                <a:gridCol w="684204">
                  <a:extLst>
                    <a:ext uri="{9D8B030D-6E8A-4147-A177-3AD203B41FA5}">
                      <a16:colId xmlns:a16="http://schemas.microsoft.com/office/drawing/2014/main" val="2378054480"/>
                    </a:ext>
                  </a:extLst>
                </a:gridCol>
              </a:tblGrid>
              <a:tr h="177675">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95939633"/>
                  </a:ext>
                </a:extLst>
              </a:tr>
              <a:tr h="284280">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768853921"/>
                  </a:ext>
                </a:extLst>
              </a:tr>
              <a:tr h="177675">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1.673.984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1.673.984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268.934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47104516"/>
                  </a:ext>
                </a:extLst>
              </a:tr>
              <a:tr h="17767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224.899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224.899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7871007"/>
                  </a:ext>
                </a:extLst>
              </a:tr>
              <a:tr h="17767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92.385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92.385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5.714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15008054"/>
                  </a:ext>
                </a:extLst>
              </a:tr>
              <a:tr h="17767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22.900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22.900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6.511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98469758"/>
                  </a:ext>
                </a:extLst>
              </a:tr>
              <a:tr h="17767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307.800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307.800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145.493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60386486"/>
                  </a:ext>
                </a:extLst>
              </a:tr>
              <a:tr h="17767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1.026.000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1.026.000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111.216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98576412"/>
                  </a:ext>
                </a:extLst>
              </a:tr>
              <a:tr h="177675">
                <a:tc>
                  <a:txBody>
                    <a:bodyPr/>
                    <a:lstStyle/>
                    <a:p>
                      <a:pPr algn="ctr" fontAlgn="ctr"/>
                      <a:r>
                        <a:rPr lang="es-CL" sz="800" b="1" i="0" u="none" strike="noStrike">
                          <a:solidFill>
                            <a:srgbClr val="000000"/>
                          </a:solidFill>
                          <a:effectLst/>
                          <a:latin typeface="Calibri" panose="020F0502020204030204" pitchFamily="34" charset="0"/>
                        </a:rPr>
                        <a:t>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132.289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132.289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96241932"/>
                  </a:ext>
                </a:extLst>
              </a:tr>
              <a:tr h="17767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132.289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132.289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47067282"/>
                  </a:ext>
                </a:extLst>
              </a:tr>
              <a:tr h="177675">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148.084.474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148.083.474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117.449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11744,9%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7406192"/>
                  </a:ext>
                </a:extLst>
              </a:tr>
              <a:tr h="17767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148.084.474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148.083.474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117.449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11744,9%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679076469"/>
                  </a:ext>
                </a:extLst>
              </a:tr>
            </a:tbl>
          </a:graphicData>
        </a:graphic>
      </p:graphicFrame>
    </p:spTree>
    <p:extLst>
      <p:ext uri="{BB962C8B-B14F-4D97-AF65-F5344CB8AC3E}">
        <p14:creationId xmlns:p14="http://schemas.microsoft.com/office/powerpoint/2010/main" val="1495866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35</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09, Programa 02:</a:t>
            </a:r>
          </a:p>
          <a:p>
            <a:pPr algn="ctr" defTabSz="733425" fontAlgn="base">
              <a:spcAft>
                <a:spcPct val="0"/>
              </a:spcAft>
            </a:pPr>
            <a:r>
              <a:rPr lang="es-CL" sz="1800" b="1" dirty="0">
                <a:solidFill>
                  <a:schemeClr val="tx1"/>
                </a:solidFill>
                <a:ea typeface="Verdana" pitchFamily="34" charset="0"/>
                <a:cs typeface="Verdana" pitchFamily="34" charset="0"/>
              </a:rPr>
              <a:t>SALUD ESCOLAR</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0566" y="1406319"/>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4E2D7FF0-B78B-49C8-BED3-45B8929E977F}"/>
              </a:ext>
            </a:extLst>
          </p:cNvPr>
          <p:cNvGraphicFramePr>
            <a:graphicFrameLocks noGrp="1"/>
          </p:cNvGraphicFramePr>
          <p:nvPr>
            <p:extLst>
              <p:ext uri="{D42A27DB-BD31-4B8C-83A1-F6EECF244321}">
                <p14:modId xmlns:p14="http://schemas.microsoft.com/office/powerpoint/2010/main" val="1203253493"/>
              </p:ext>
            </p:extLst>
          </p:nvPr>
        </p:nvGraphicFramePr>
        <p:xfrm>
          <a:off x="414336" y="1864552"/>
          <a:ext cx="8210796" cy="2932604"/>
        </p:xfrm>
        <a:graphic>
          <a:graphicData uri="http://schemas.openxmlformats.org/drawingml/2006/table">
            <a:tbl>
              <a:tblPr/>
              <a:tblGrid>
                <a:gridCol w="286290">
                  <a:extLst>
                    <a:ext uri="{9D8B030D-6E8A-4147-A177-3AD203B41FA5}">
                      <a16:colId xmlns:a16="http://schemas.microsoft.com/office/drawing/2014/main" val="1880041010"/>
                    </a:ext>
                  </a:extLst>
                </a:gridCol>
                <a:gridCol w="286290">
                  <a:extLst>
                    <a:ext uri="{9D8B030D-6E8A-4147-A177-3AD203B41FA5}">
                      <a16:colId xmlns:a16="http://schemas.microsoft.com/office/drawing/2014/main" val="3842780572"/>
                    </a:ext>
                  </a:extLst>
                </a:gridCol>
                <a:gridCol w="286290">
                  <a:extLst>
                    <a:ext uri="{9D8B030D-6E8A-4147-A177-3AD203B41FA5}">
                      <a16:colId xmlns:a16="http://schemas.microsoft.com/office/drawing/2014/main" val="2985790795"/>
                    </a:ext>
                  </a:extLst>
                </a:gridCol>
                <a:gridCol w="2988867">
                  <a:extLst>
                    <a:ext uri="{9D8B030D-6E8A-4147-A177-3AD203B41FA5}">
                      <a16:colId xmlns:a16="http://schemas.microsoft.com/office/drawing/2014/main" val="3309382894"/>
                    </a:ext>
                  </a:extLst>
                </a:gridCol>
                <a:gridCol w="767257">
                  <a:extLst>
                    <a:ext uri="{9D8B030D-6E8A-4147-A177-3AD203B41FA5}">
                      <a16:colId xmlns:a16="http://schemas.microsoft.com/office/drawing/2014/main" val="2386765086"/>
                    </a:ext>
                  </a:extLst>
                </a:gridCol>
                <a:gridCol w="767257">
                  <a:extLst>
                    <a:ext uri="{9D8B030D-6E8A-4147-A177-3AD203B41FA5}">
                      <a16:colId xmlns:a16="http://schemas.microsoft.com/office/drawing/2014/main" val="2308190477"/>
                    </a:ext>
                  </a:extLst>
                </a:gridCol>
                <a:gridCol w="767257">
                  <a:extLst>
                    <a:ext uri="{9D8B030D-6E8A-4147-A177-3AD203B41FA5}">
                      <a16:colId xmlns:a16="http://schemas.microsoft.com/office/drawing/2014/main" val="1362239350"/>
                    </a:ext>
                  </a:extLst>
                </a:gridCol>
                <a:gridCol w="687096">
                  <a:extLst>
                    <a:ext uri="{9D8B030D-6E8A-4147-A177-3AD203B41FA5}">
                      <a16:colId xmlns:a16="http://schemas.microsoft.com/office/drawing/2014/main" val="1660893191"/>
                    </a:ext>
                  </a:extLst>
                </a:gridCol>
                <a:gridCol w="687096">
                  <a:extLst>
                    <a:ext uri="{9D8B030D-6E8A-4147-A177-3AD203B41FA5}">
                      <a16:colId xmlns:a16="http://schemas.microsoft.com/office/drawing/2014/main" val="3505945292"/>
                    </a:ext>
                  </a:extLst>
                </a:gridCol>
                <a:gridCol w="687096">
                  <a:extLst>
                    <a:ext uri="{9D8B030D-6E8A-4147-A177-3AD203B41FA5}">
                      <a16:colId xmlns:a16="http://schemas.microsoft.com/office/drawing/2014/main" val="2912966741"/>
                    </a:ext>
                  </a:extLst>
                </a:gridCol>
              </a:tblGrid>
              <a:tr h="176663">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414563843"/>
                  </a:ext>
                </a:extLst>
              </a:tr>
              <a:tr h="282659">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033216785"/>
                  </a:ext>
                </a:extLst>
              </a:tr>
              <a:tr h="176663">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31.369.346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34.112.171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2.742.825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9.151.934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29,2%</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0953640"/>
                  </a:ext>
                </a:extLst>
              </a:tr>
              <a:tr h="176663">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1.869.756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1.869.756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840.766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6495566"/>
                  </a:ext>
                </a:extLst>
              </a:tr>
              <a:tr h="176663">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377.349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377.349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137.549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55563711"/>
                  </a:ext>
                </a:extLst>
              </a:tr>
              <a:tr h="176663">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28.365.437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28.365.437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6.623.672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50489659"/>
                  </a:ext>
                </a:extLst>
              </a:tr>
              <a:tr h="17666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28.365.437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28.365.437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6.623.672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00096376"/>
                  </a:ext>
                </a:extLst>
              </a:tr>
              <a:tr h="17666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167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Salud oral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8.779.801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8.779.801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1.283.696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96365043"/>
                  </a:ext>
                </a:extLst>
              </a:tr>
              <a:tr h="17666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168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Asistencia médica prebásica,básica,media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7.824.215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7.824.215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621.384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1144098"/>
                  </a:ext>
                </a:extLst>
              </a:tr>
              <a:tr h="17666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169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Habilidades para la vida y escuelas saludables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11.761.421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11.761.421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4.718.592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0076450"/>
                  </a:ext>
                </a:extLst>
              </a:tr>
              <a:tr h="176663">
                <a:tc>
                  <a:txBody>
                    <a:bodyPr/>
                    <a:lstStyle/>
                    <a:p>
                      <a:pPr algn="ctr" fontAlgn="ctr"/>
                      <a:r>
                        <a:rPr lang="es-CL" sz="800" b="1" i="0" u="none" strike="noStrike">
                          <a:solidFill>
                            <a:srgbClr val="000000"/>
                          </a:solidFill>
                          <a:effectLst/>
                          <a:latin typeface="Calibri" panose="020F0502020204030204" pitchFamily="34" charset="0"/>
                        </a:rPr>
                        <a:t>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754.804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754.804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784949"/>
                  </a:ext>
                </a:extLst>
              </a:tr>
              <a:tr h="17666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754.804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754.804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1928582"/>
                  </a:ext>
                </a:extLst>
              </a:tr>
              <a:tr h="17666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754.804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754.804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96427283"/>
                  </a:ext>
                </a:extLst>
              </a:tr>
              <a:tr h="176663">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2.743.825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2.742.825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1.549.947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154994,7%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10499826"/>
                  </a:ext>
                </a:extLst>
              </a:tr>
              <a:tr h="17666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2.743.825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2.742.825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1.549.947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154994,7%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385821"/>
                  </a:ext>
                </a:extLst>
              </a:tr>
              <a:tr h="176663">
                <a:tc>
                  <a:txBody>
                    <a:bodyPr/>
                    <a:lstStyle/>
                    <a:p>
                      <a:pPr algn="ctr" fontAlgn="ctr"/>
                      <a:r>
                        <a:rPr lang="es-CL" sz="800" b="1" i="0" u="none" strike="noStrike">
                          <a:solidFill>
                            <a:srgbClr val="000000"/>
                          </a:solidFill>
                          <a:effectLst/>
                          <a:latin typeface="Calibri" panose="020F0502020204030204" pitchFamily="34" charset="0"/>
                        </a:rPr>
                        <a:t>35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SALDO FINAL DE CAJA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04378957"/>
                  </a:ext>
                </a:extLst>
              </a:tr>
            </a:tbl>
          </a:graphicData>
        </a:graphic>
      </p:graphicFrame>
    </p:spTree>
    <p:extLst>
      <p:ext uri="{BB962C8B-B14F-4D97-AF65-F5344CB8AC3E}">
        <p14:creationId xmlns:p14="http://schemas.microsoft.com/office/powerpoint/2010/main" val="2738914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36</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09, Programa 03:</a:t>
            </a:r>
          </a:p>
          <a:p>
            <a:pPr algn="ctr" defTabSz="733425" fontAlgn="base">
              <a:spcAft>
                <a:spcPct val="0"/>
              </a:spcAft>
            </a:pPr>
            <a:r>
              <a:rPr lang="es-CL" sz="1800" b="1" dirty="0">
                <a:solidFill>
                  <a:schemeClr val="tx1"/>
                </a:solidFill>
                <a:ea typeface="Verdana" pitchFamily="34" charset="0"/>
                <a:cs typeface="Verdana" pitchFamily="34" charset="0"/>
              </a:rPr>
              <a:t>BECAS Y ASISTENCIALIDAD ESTUDIANTIL</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9" name="1 Título">
            <a:extLst>
              <a:ext uri="{FF2B5EF4-FFF2-40B4-BE49-F238E27FC236}">
                <a16:creationId xmlns:a16="http://schemas.microsoft.com/office/drawing/2014/main" id="{5D891FC1-322B-448E-AE26-2406E044062F}"/>
              </a:ext>
            </a:extLst>
          </p:cNvPr>
          <p:cNvSpPr txBox="1">
            <a:spLocks/>
          </p:cNvSpPr>
          <p:nvPr/>
        </p:nvSpPr>
        <p:spPr>
          <a:xfrm>
            <a:off x="404935" y="1417505"/>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1 de 2</a:t>
            </a:r>
          </a:p>
        </p:txBody>
      </p:sp>
      <p:graphicFrame>
        <p:nvGraphicFramePr>
          <p:cNvPr id="3" name="Tabla 2">
            <a:extLst>
              <a:ext uri="{FF2B5EF4-FFF2-40B4-BE49-F238E27FC236}">
                <a16:creationId xmlns:a16="http://schemas.microsoft.com/office/drawing/2014/main" id="{0BA72D27-53D2-4A28-9D8A-97D5099EBA40}"/>
              </a:ext>
            </a:extLst>
          </p:cNvPr>
          <p:cNvGraphicFramePr>
            <a:graphicFrameLocks noGrp="1"/>
          </p:cNvGraphicFramePr>
          <p:nvPr>
            <p:extLst>
              <p:ext uri="{D42A27DB-BD31-4B8C-83A1-F6EECF244321}">
                <p14:modId xmlns:p14="http://schemas.microsoft.com/office/powerpoint/2010/main" val="773797642"/>
              </p:ext>
            </p:extLst>
          </p:nvPr>
        </p:nvGraphicFramePr>
        <p:xfrm>
          <a:off x="418373" y="1872844"/>
          <a:ext cx="8206762" cy="4016973"/>
        </p:xfrm>
        <a:graphic>
          <a:graphicData uri="http://schemas.openxmlformats.org/drawingml/2006/table">
            <a:tbl>
              <a:tblPr/>
              <a:tblGrid>
                <a:gridCol w="286150">
                  <a:extLst>
                    <a:ext uri="{9D8B030D-6E8A-4147-A177-3AD203B41FA5}">
                      <a16:colId xmlns:a16="http://schemas.microsoft.com/office/drawing/2014/main" val="1342574364"/>
                    </a:ext>
                  </a:extLst>
                </a:gridCol>
                <a:gridCol w="286150">
                  <a:extLst>
                    <a:ext uri="{9D8B030D-6E8A-4147-A177-3AD203B41FA5}">
                      <a16:colId xmlns:a16="http://schemas.microsoft.com/office/drawing/2014/main" val="190037308"/>
                    </a:ext>
                  </a:extLst>
                </a:gridCol>
                <a:gridCol w="286150">
                  <a:extLst>
                    <a:ext uri="{9D8B030D-6E8A-4147-A177-3AD203B41FA5}">
                      <a16:colId xmlns:a16="http://schemas.microsoft.com/office/drawing/2014/main" val="2082425008"/>
                    </a:ext>
                  </a:extLst>
                </a:gridCol>
                <a:gridCol w="2987398">
                  <a:extLst>
                    <a:ext uri="{9D8B030D-6E8A-4147-A177-3AD203B41FA5}">
                      <a16:colId xmlns:a16="http://schemas.microsoft.com/office/drawing/2014/main" val="2148841026"/>
                    </a:ext>
                  </a:extLst>
                </a:gridCol>
                <a:gridCol w="766880">
                  <a:extLst>
                    <a:ext uri="{9D8B030D-6E8A-4147-A177-3AD203B41FA5}">
                      <a16:colId xmlns:a16="http://schemas.microsoft.com/office/drawing/2014/main" val="2015860725"/>
                    </a:ext>
                  </a:extLst>
                </a:gridCol>
                <a:gridCol w="766880">
                  <a:extLst>
                    <a:ext uri="{9D8B030D-6E8A-4147-A177-3AD203B41FA5}">
                      <a16:colId xmlns:a16="http://schemas.microsoft.com/office/drawing/2014/main" val="1201589085"/>
                    </a:ext>
                  </a:extLst>
                </a:gridCol>
                <a:gridCol w="766880">
                  <a:extLst>
                    <a:ext uri="{9D8B030D-6E8A-4147-A177-3AD203B41FA5}">
                      <a16:colId xmlns:a16="http://schemas.microsoft.com/office/drawing/2014/main" val="2689600490"/>
                    </a:ext>
                  </a:extLst>
                </a:gridCol>
                <a:gridCol w="686758">
                  <a:extLst>
                    <a:ext uri="{9D8B030D-6E8A-4147-A177-3AD203B41FA5}">
                      <a16:colId xmlns:a16="http://schemas.microsoft.com/office/drawing/2014/main" val="1513011051"/>
                    </a:ext>
                  </a:extLst>
                </a:gridCol>
                <a:gridCol w="686758">
                  <a:extLst>
                    <a:ext uri="{9D8B030D-6E8A-4147-A177-3AD203B41FA5}">
                      <a16:colId xmlns:a16="http://schemas.microsoft.com/office/drawing/2014/main" val="2941875302"/>
                    </a:ext>
                  </a:extLst>
                </a:gridCol>
                <a:gridCol w="686758">
                  <a:extLst>
                    <a:ext uri="{9D8B030D-6E8A-4147-A177-3AD203B41FA5}">
                      <a16:colId xmlns:a16="http://schemas.microsoft.com/office/drawing/2014/main" val="813424831"/>
                    </a:ext>
                  </a:extLst>
                </a:gridCol>
              </a:tblGrid>
              <a:tr h="176183">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173656795"/>
                  </a:ext>
                </a:extLst>
              </a:tr>
              <a:tr h="281893">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101014731"/>
                  </a:ext>
                </a:extLst>
              </a:tr>
              <a:tr h="176183">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367.212.888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388.859.594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21.646.706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130.290.363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35,5%</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85018"/>
                  </a:ext>
                </a:extLst>
              </a:tr>
              <a:tr h="176183">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323.607.826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323.607.826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92.816.626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6835951"/>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323.252.025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323.252.025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92.709.582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83790847"/>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189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Becas Indígenas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29.666.963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29.666.963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8.882.304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9177314"/>
                  </a:ext>
                </a:extLst>
              </a:tr>
              <a:tr h="28189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pt-BR" sz="800" b="0" i="0" u="none" strike="noStrike">
                          <a:solidFill>
                            <a:srgbClr val="000000"/>
                          </a:solidFill>
                          <a:effectLst/>
                          <a:latin typeface="Calibri" panose="020F0502020204030204" pitchFamily="34" charset="0"/>
                        </a:rPr>
                        <a:t>Programa de Campamentos  Recreativos para Escolares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2.212.412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2.212.412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830.870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797040"/>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Especial de Utiles Escolares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7.841.910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7.841.910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6.852.114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5913260"/>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Residencia Familiar Estudiantil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8.169.806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8.169.806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2.201.935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1535419"/>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238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Especial de Becas Art.56 Ley N° 18.681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3.967.581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3.967.581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1.204.603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2698380"/>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Becas Presidente de  la República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28.958.676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28.958.676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7.236.079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01698811"/>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para la Prueba de Selección Universitaria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5.966.380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5.966.380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45850072"/>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Becas de Mantención  para Educación Superior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218.707.450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218.707.450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58.809.794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3417811"/>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Tarjeta  Nacional del Estudiante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7.608.816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7.608.816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3.526.158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233797"/>
                  </a:ext>
                </a:extLst>
              </a:tr>
              <a:tr h="28189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259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Bonificación de Prácticas Profesionales, Educación Media Técnico Profesional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3.880.321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3.880.321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1.898.000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2269153"/>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Becas de Apoyo y Retención Escolar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4.983.191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4.983.191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1.026.920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0988589"/>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Asistencialidad Educación Superior Chaitén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25.184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25.184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2178796"/>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 Polimetales de Arica, Ley  N° 20.590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1.080.707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1.080.707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218.982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6108137"/>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 Incendios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182.628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182.628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21.204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6111138"/>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355.801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355.801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107.044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39547054"/>
                  </a:ext>
                </a:extLst>
              </a:tr>
              <a:tr h="17618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174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Hogares insulares V Región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355.801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355.801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107.044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30,1%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52912576"/>
                  </a:ext>
                </a:extLst>
              </a:tr>
            </a:tbl>
          </a:graphicData>
        </a:graphic>
      </p:graphicFrame>
    </p:spTree>
    <p:extLst>
      <p:ext uri="{BB962C8B-B14F-4D97-AF65-F5344CB8AC3E}">
        <p14:creationId xmlns:p14="http://schemas.microsoft.com/office/powerpoint/2010/main" val="30258051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37</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09, Programa 03:</a:t>
            </a:r>
          </a:p>
          <a:p>
            <a:pPr algn="ctr" defTabSz="733425" fontAlgn="base">
              <a:spcAft>
                <a:spcPct val="0"/>
              </a:spcAft>
            </a:pPr>
            <a:r>
              <a:rPr lang="es-CL" sz="1800" b="1" dirty="0">
                <a:solidFill>
                  <a:schemeClr val="tx1"/>
                </a:solidFill>
                <a:ea typeface="Verdana" pitchFamily="34" charset="0"/>
                <a:cs typeface="Verdana" pitchFamily="34" charset="0"/>
              </a:rPr>
              <a:t>BECAS Y ASISTENCIALIDAD ESTUDIANTIL</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04935"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2 de 2</a:t>
            </a:r>
          </a:p>
        </p:txBody>
      </p:sp>
      <p:graphicFrame>
        <p:nvGraphicFramePr>
          <p:cNvPr id="2" name="Tabla 1">
            <a:extLst>
              <a:ext uri="{FF2B5EF4-FFF2-40B4-BE49-F238E27FC236}">
                <a16:creationId xmlns:a16="http://schemas.microsoft.com/office/drawing/2014/main" id="{EE2C83B2-BF8E-4BEC-8D86-940E4FEEF2DA}"/>
              </a:ext>
            </a:extLst>
          </p:cNvPr>
          <p:cNvGraphicFramePr>
            <a:graphicFrameLocks noGrp="1"/>
          </p:cNvGraphicFramePr>
          <p:nvPr>
            <p:extLst>
              <p:ext uri="{D42A27DB-BD31-4B8C-83A1-F6EECF244321}">
                <p14:modId xmlns:p14="http://schemas.microsoft.com/office/powerpoint/2010/main" val="3002058616"/>
              </p:ext>
            </p:extLst>
          </p:nvPr>
        </p:nvGraphicFramePr>
        <p:xfrm>
          <a:off x="404935" y="1874572"/>
          <a:ext cx="8220201" cy="2058485"/>
        </p:xfrm>
        <a:graphic>
          <a:graphicData uri="http://schemas.openxmlformats.org/drawingml/2006/table">
            <a:tbl>
              <a:tblPr/>
              <a:tblGrid>
                <a:gridCol w="286618">
                  <a:extLst>
                    <a:ext uri="{9D8B030D-6E8A-4147-A177-3AD203B41FA5}">
                      <a16:colId xmlns:a16="http://schemas.microsoft.com/office/drawing/2014/main" val="3278230998"/>
                    </a:ext>
                  </a:extLst>
                </a:gridCol>
                <a:gridCol w="286618">
                  <a:extLst>
                    <a:ext uri="{9D8B030D-6E8A-4147-A177-3AD203B41FA5}">
                      <a16:colId xmlns:a16="http://schemas.microsoft.com/office/drawing/2014/main" val="2868083467"/>
                    </a:ext>
                  </a:extLst>
                </a:gridCol>
                <a:gridCol w="286618">
                  <a:extLst>
                    <a:ext uri="{9D8B030D-6E8A-4147-A177-3AD203B41FA5}">
                      <a16:colId xmlns:a16="http://schemas.microsoft.com/office/drawing/2014/main" val="1474251411"/>
                    </a:ext>
                  </a:extLst>
                </a:gridCol>
                <a:gridCol w="2992290">
                  <a:extLst>
                    <a:ext uri="{9D8B030D-6E8A-4147-A177-3AD203B41FA5}">
                      <a16:colId xmlns:a16="http://schemas.microsoft.com/office/drawing/2014/main" val="2721755794"/>
                    </a:ext>
                  </a:extLst>
                </a:gridCol>
                <a:gridCol w="768136">
                  <a:extLst>
                    <a:ext uri="{9D8B030D-6E8A-4147-A177-3AD203B41FA5}">
                      <a16:colId xmlns:a16="http://schemas.microsoft.com/office/drawing/2014/main" val="827336512"/>
                    </a:ext>
                  </a:extLst>
                </a:gridCol>
                <a:gridCol w="768136">
                  <a:extLst>
                    <a:ext uri="{9D8B030D-6E8A-4147-A177-3AD203B41FA5}">
                      <a16:colId xmlns:a16="http://schemas.microsoft.com/office/drawing/2014/main" val="3660195104"/>
                    </a:ext>
                  </a:extLst>
                </a:gridCol>
                <a:gridCol w="768136">
                  <a:extLst>
                    <a:ext uri="{9D8B030D-6E8A-4147-A177-3AD203B41FA5}">
                      <a16:colId xmlns:a16="http://schemas.microsoft.com/office/drawing/2014/main" val="549973884"/>
                    </a:ext>
                  </a:extLst>
                </a:gridCol>
                <a:gridCol w="687883">
                  <a:extLst>
                    <a:ext uri="{9D8B030D-6E8A-4147-A177-3AD203B41FA5}">
                      <a16:colId xmlns:a16="http://schemas.microsoft.com/office/drawing/2014/main" val="1702129891"/>
                    </a:ext>
                  </a:extLst>
                </a:gridCol>
                <a:gridCol w="687883">
                  <a:extLst>
                    <a:ext uri="{9D8B030D-6E8A-4147-A177-3AD203B41FA5}">
                      <a16:colId xmlns:a16="http://schemas.microsoft.com/office/drawing/2014/main" val="1430490593"/>
                    </a:ext>
                  </a:extLst>
                </a:gridCol>
                <a:gridCol w="687883">
                  <a:extLst>
                    <a:ext uri="{9D8B030D-6E8A-4147-A177-3AD203B41FA5}">
                      <a16:colId xmlns:a16="http://schemas.microsoft.com/office/drawing/2014/main" val="3794058927"/>
                    </a:ext>
                  </a:extLst>
                </a:gridCol>
              </a:tblGrid>
              <a:tr h="180569">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451717063"/>
                  </a:ext>
                </a:extLst>
              </a:tr>
              <a:tr h="288910">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155856867"/>
                  </a:ext>
                </a:extLst>
              </a:tr>
              <a:tr h="180569">
                <a:tc>
                  <a:txBody>
                    <a:bodyPr/>
                    <a:lstStyle/>
                    <a:p>
                      <a:pPr algn="ctr" fontAlgn="ctr"/>
                      <a:r>
                        <a:rPr lang="es-CL" sz="800" b="1" i="0" u="none" strike="noStrike">
                          <a:solidFill>
                            <a:srgbClr val="000000"/>
                          </a:solidFill>
                          <a:effectLst/>
                          <a:latin typeface="Calibri" panose="020F0502020204030204" pitchFamily="34" charset="0"/>
                        </a:rPr>
                        <a:t>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43.603.062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43.603.062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37.085.298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85,1%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85,1%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9911124"/>
                  </a:ext>
                </a:extLst>
              </a:tr>
              <a:tr h="18056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43.603.062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43.603.062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37.085.298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96265050"/>
                  </a:ext>
                </a:extLst>
              </a:tr>
              <a:tr h="43336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 Acceso a TIC´s para Estudiantes de 7° Básico con excelencia, de Establecimientos de Educación Particular Subvencionados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10.050.435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10.050.435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8.641.092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1226161"/>
                  </a:ext>
                </a:extLst>
              </a:tr>
              <a:tr h="43336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Beca Acceso a TIC´s para Estudiantes de 7° Básico, de Establecimientos de Educación del Sector Municipal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33.552.627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33.552.627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28.444.206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09749696"/>
                  </a:ext>
                </a:extLst>
              </a:tr>
              <a:tr h="180569">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21.647.706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21.646.706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388.439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38843,9%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02148291"/>
                  </a:ext>
                </a:extLst>
              </a:tr>
              <a:tr h="18056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21.647.706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21.646.706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388.439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38843,9%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237932107"/>
                  </a:ext>
                </a:extLst>
              </a:tr>
            </a:tbl>
          </a:graphicData>
        </a:graphic>
      </p:graphicFrame>
    </p:spTree>
    <p:extLst>
      <p:ext uri="{BB962C8B-B14F-4D97-AF65-F5344CB8AC3E}">
        <p14:creationId xmlns:p14="http://schemas.microsoft.com/office/powerpoint/2010/main" val="17518435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38</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11, Programa 01:</a:t>
            </a:r>
          </a:p>
          <a:p>
            <a:pPr algn="ctr" defTabSz="733425" fontAlgn="base">
              <a:spcAft>
                <a:spcPct val="0"/>
              </a:spcAft>
            </a:pPr>
            <a:r>
              <a:rPr lang="pt-BR" sz="1800" b="1" dirty="0">
                <a:solidFill>
                  <a:schemeClr val="tx1"/>
                </a:solidFill>
                <a:ea typeface="Verdana" pitchFamily="34" charset="0"/>
                <a:cs typeface="Verdana" pitchFamily="34" charset="0"/>
              </a:rPr>
              <a:t>JUNTA NACIONAL DE JARDINES INFANTILES</a:t>
            </a:r>
          </a:p>
          <a:p>
            <a:pPr algn="ctr" defTabSz="733425" fontAlgn="base">
              <a:spcAft>
                <a:spcPct val="0"/>
              </a:spcAft>
            </a:pPr>
            <a:r>
              <a:rPr lang="pt-BR" sz="1800" b="1" dirty="0">
                <a:solidFill>
                  <a:schemeClr val="tx1"/>
                </a:solidFill>
                <a:ea typeface="Verdana" pitchFamily="34" charset="0"/>
                <a:cs typeface="Verdana" pitchFamily="34" charset="0"/>
              </a:rPr>
              <a:t>a</a:t>
            </a:r>
            <a:r>
              <a:rPr lang="es-CL" sz="1800" b="1" dirty="0">
                <a:solidFill>
                  <a:schemeClr val="tx1"/>
                </a:solidFill>
                <a:ea typeface="Verdana" pitchFamily="34" charset="0"/>
                <a:cs typeface="Verdana" pitchFamily="34" charset="0"/>
              </a:rPr>
              <a:t>cumulada al mes de mayo de 2018</a:t>
            </a:r>
          </a:p>
        </p:txBody>
      </p:sp>
      <p:sp>
        <p:nvSpPr>
          <p:cNvPr id="9" name="1 Título">
            <a:extLst>
              <a:ext uri="{FF2B5EF4-FFF2-40B4-BE49-F238E27FC236}">
                <a16:creationId xmlns:a16="http://schemas.microsoft.com/office/drawing/2014/main" id="{5A9BF87F-67CB-4CBA-9085-063490BDB1F9}"/>
              </a:ext>
            </a:extLst>
          </p:cNvPr>
          <p:cNvSpPr txBox="1">
            <a:spLocks/>
          </p:cNvSpPr>
          <p:nvPr/>
        </p:nvSpPr>
        <p:spPr>
          <a:xfrm>
            <a:off x="404935"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1 de 2</a:t>
            </a:r>
          </a:p>
        </p:txBody>
      </p:sp>
      <p:graphicFrame>
        <p:nvGraphicFramePr>
          <p:cNvPr id="3" name="Tabla 2">
            <a:extLst>
              <a:ext uri="{FF2B5EF4-FFF2-40B4-BE49-F238E27FC236}">
                <a16:creationId xmlns:a16="http://schemas.microsoft.com/office/drawing/2014/main" id="{80A80EB6-F3F9-4907-B407-1F90B9DD7AF9}"/>
              </a:ext>
            </a:extLst>
          </p:cNvPr>
          <p:cNvGraphicFramePr>
            <a:graphicFrameLocks noGrp="1"/>
          </p:cNvGraphicFramePr>
          <p:nvPr>
            <p:extLst>
              <p:ext uri="{D42A27DB-BD31-4B8C-83A1-F6EECF244321}">
                <p14:modId xmlns:p14="http://schemas.microsoft.com/office/powerpoint/2010/main" val="2462283620"/>
              </p:ext>
            </p:extLst>
          </p:nvPr>
        </p:nvGraphicFramePr>
        <p:xfrm>
          <a:off x="404293" y="1862042"/>
          <a:ext cx="8220846" cy="3799202"/>
        </p:xfrm>
        <a:graphic>
          <a:graphicData uri="http://schemas.openxmlformats.org/drawingml/2006/table">
            <a:tbl>
              <a:tblPr/>
              <a:tblGrid>
                <a:gridCol w="286641">
                  <a:extLst>
                    <a:ext uri="{9D8B030D-6E8A-4147-A177-3AD203B41FA5}">
                      <a16:colId xmlns:a16="http://schemas.microsoft.com/office/drawing/2014/main" val="381789759"/>
                    </a:ext>
                  </a:extLst>
                </a:gridCol>
                <a:gridCol w="286641">
                  <a:extLst>
                    <a:ext uri="{9D8B030D-6E8A-4147-A177-3AD203B41FA5}">
                      <a16:colId xmlns:a16="http://schemas.microsoft.com/office/drawing/2014/main" val="1177779408"/>
                    </a:ext>
                  </a:extLst>
                </a:gridCol>
                <a:gridCol w="286641">
                  <a:extLst>
                    <a:ext uri="{9D8B030D-6E8A-4147-A177-3AD203B41FA5}">
                      <a16:colId xmlns:a16="http://schemas.microsoft.com/office/drawing/2014/main" val="3232174265"/>
                    </a:ext>
                  </a:extLst>
                </a:gridCol>
                <a:gridCol w="2992524">
                  <a:extLst>
                    <a:ext uri="{9D8B030D-6E8A-4147-A177-3AD203B41FA5}">
                      <a16:colId xmlns:a16="http://schemas.microsoft.com/office/drawing/2014/main" val="1124603258"/>
                    </a:ext>
                  </a:extLst>
                </a:gridCol>
                <a:gridCol w="768196">
                  <a:extLst>
                    <a:ext uri="{9D8B030D-6E8A-4147-A177-3AD203B41FA5}">
                      <a16:colId xmlns:a16="http://schemas.microsoft.com/office/drawing/2014/main" val="2248850879"/>
                    </a:ext>
                  </a:extLst>
                </a:gridCol>
                <a:gridCol w="768196">
                  <a:extLst>
                    <a:ext uri="{9D8B030D-6E8A-4147-A177-3AD203B41FA5}">
                      <a16:colId xmlns:a16="http://schemas.microsoft.com/office/drawing/2014/main" val="1079728816"/>
                    </a:ext>
                  </a:extLst>
                </a:gridCol>
                <a:gridCol w="768196">
                  <a:extLst>
                    <a:ext uri="{9D8B030D-6E8A-4147-A177-3AD203B41FA5}">
                      <a16:colId xmlns:a16="http://schemas.microsoft.com/office/drawing/2014/main" val="1937264064"/>
                    </a:ext>
                  </a:extLst>
                </a:gridCol>
                <a:gridCol w="687937">
                  <a:extLst>
                    <a:ext uri="{9D8B030D-6E8A-4147-A177-3AD203B41FA5}">
                      <a16:colId xmlns:a16="http://schemas.microsoft.com/office/drawing/2014/main" val="1282166914"/>
                    </a:ext>
                  </a:extLst>
                </a:gridCol>
                <a:gridCol w="687937">
                  <a:extLst>
                    <a:ext uri="{9D8B030D-6E8A-4147-A177-3AD203B41FA5}">
                      <a16:colId xmlns:a16="http://schemas.microsoft.com/office/drawing/2014/main" val="2053619189"/>
                    </a:ext>
                  </a:extLst>
                </a:gridCol>
                <a:gridCol w="687937">
                  <a:extLst>
                    <a:ext uri="{9D8B030D-6E8A-4147-A177-3AD203B41FA5}">
                      <a16:colId xmlns:a16="http://schemas.microsoft.com/office/drawing/2014/main" val="227858198"/>
                    </a:ext>
                  </a:extLst>
                </a:gridCol>
              </a:tblGrid>
              <a:tr h="175889">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04174323"/>
                  </a:ext>
                </a:extLst>
              </a:tr>
              <a:tr h="281422">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14740991"/>
                  </a:ext>
                </a:extLst>
              </a:tr>
              <a:tr h="175889">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624.297.018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622.173.241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-2.123.777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231.333.350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37,1%</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788446"/>
                  </a:ext>
                </a:extLst>
              </a:tr>
              <a:tr h="175889">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216.654.051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216.654.051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78.265.283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18081391"/>
                  </a:ext>
                </a:extLst>
              </a:tr>
              <a:tr h="175889">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40.241.622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40.241.622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10.985.275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9560246"/>
                  </a:ext>
                </a:extLst>
              </a:tr>
              <a:tr h="175889">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8.520.726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8.520.726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10.732.462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126,0%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126,0%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97364089"/>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31.325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31.325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8499515"/>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8.489.401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8.489.401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10.732.462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65565991"/>
                  </a:ext>
                </a:extLst>
              </a:tr>
              <a:tr h="175889">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202.990.510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202.990.510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78.901.953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89302381"/>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4.774.242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4.774.242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1.073.770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33291881"/>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Servicios Locales de Educación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4.774.242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4.774.242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1.073.770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3538552"/>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198.216.268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198.216.268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77.828.183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92432"/>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170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Convenios con Municipalidades y otras Instituciones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190.277.128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190.277.128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75.906.136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3802318"/>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171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Material de Enseñanza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5.978.796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5.978.796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1.469.062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55491867"/>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178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Plan de Fomento de Lectura Primera Infancia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986.643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986.643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447.665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51363143"/>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180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Capacitación a Terceros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973.701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973.701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5.320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88742592"/>
                  </a:ext>
                </a:extLst>
              </a:tr>
              <a:tr h="175889">
                <a:tc>
                  <a:txBody>
                    <a:bodyPr/>
                    <a:lstStyle/>
                    <a:p>
                      <a:pPr algn="ctr" fontAlgn="ctr"/>
                      <a:r>
                        <a:rPr lang="es-CL" sz="800" b="1" i="0" u="none" strike="noStrike">
                          <a:solidFill>
                            <a:srgbClr val="000000"/>
                          </a:solidFill>
                          <a:effectLst/>
                          <a:latin typeface="Calibri" panose="020F0502020204030204" pitchFamily="34" charset="0"/>
                        </a:rPr>
                        <a:t>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1.729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1.729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66910174"/>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1.729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1.729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62020154"/>
                  </a:ext>
                </a:extLst>
              </a:tr>
              <a:tr h="175889">
                <a:tc>
                  <a:txBody>
                    <a:bodyPr/>
                    <a:lstStyle/>
                    <a:p>
                      <a:pPr algn="ctr" fontAlgn="ctr"/>
                      <a:r>
                        <a:rPr lang="es-CL" sz="800" b="1" i="0" u="none" strike="noStrike">
                          <a:solidFill>
                            <a:srgbClr val="000000"/>
                          </a:solidFill>
                          <a:effectLst/>
                          <a:latin typeface="Calibri" panose="020F0502020204030204" pitchFamily="34" charset="0"/>
                        </a:rPr>
                        <a:t>26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20.520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20.520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615.564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2999,8%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2999,8%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3502497"/>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Devoluciones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20.520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20.520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18.442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4330407"/>
                  </a:ext>
                </a:extLst>
              </a:tr>
              <a:tr h="17588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597.122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05451090"/>
                  </a:ext>
                </a:extLst>
              </a:tr>
            </a:tbl>
          </a:graphicData>
        </a:graphic>
      </p:graphicFrame>
    </p:spTree>
    <p:extLst>
      <p:ext uri="{BB962C8B-B14F-4D97-AF65-F5344CB8AC3E}">
        <p14:creationId xmlns:p14="http://schemas.microsoft.com/office/powerpoint/2010/main" val="3963442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39</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11, Programa 01:</a:t>
            </a:r>
          </a:p>
          <a:p>
            <a:pPr algn="ctr" defTabSz="733425" fontAlgn="base">
              <a:spcAft>
                <a:spcPct val="0"/>
              </a:spcAft>
            </a:pPr>
            <a:r>
              <a:rPr lang="pt-BR" sz="1800" b="1" dirty="0">
                <a:solidFill>
                  <a:schemeClr val="tx1"/>
                </a:solidFill>
                <a:ea typeface="Verdana" pitchFamily="34" charset="0"/>
                <a:cs typeface="Verdana" pitchFamily="34" charset="0"/>
              </a:rPr>
              <a:t>JUNTA NACIONAL DE JARDINES INFANTILES</a:t>
            </a:r>
          </a:p>
          <a:p>
            <a:pPr algn="ctr" defTabSz="733425" fontAlgn="base">
              <a:spcAft>
                <a:spcPct val="0"/>
              </a:spcAft>
            </a:pPr>
            <a:r>
              <a:rPr lang="pt-BR" sz="1800" b="1" dirty="0">
                <a:solidFill>
                  <a:schemeClr val="tx1"/>
                </a:solidFill>
                <a:ea typeface="Verdana" pitchFamily="34" charset="0"/>
                <a:cs typeface="Verdana" pitchFamily="34" charset="0"/>
              </a:rPr>
              <a:t>a</a:t>
            </a:r>
            <a:r>
              <a:rPr lang="es-CL" sz="1800" b="1" dirty="0">
                <a:solidFill>
                  <a:schemeClr val="tx1"/>
                </a:solidFill>
                <a:ea typeface="Verdana" pitchFamily="34" charset="0"/>
                <a:cs typeface="Verdana" pitchFamily="34" charset="0"/>
              </a:rPr>
              <a:t>cumulada al mes de mayo de 2018</a:t>
            </a:r>
          </a:p>
        </p:txBody>
      </p:sp>
      <p:sp>
        <p:nvSpPr>
          <p:cNvPr id="9" name="1 Título">
            <a:extLst>
              <a:ext uri="{FF2B5EF4-FFF2-40B4-BE49-F238E27FC236}">
                <a16:creationId xmlns:a16="http://schemas.microsoft.com/office/drawing/2014/main" id="{5A9BF87F-67CB-4CBA-9085-063490BDB1F9}"/>
              </a:ext>
            </a:extLst>
          </p:cNvPr>
          <p:cNvSpPr txBox="1">
            <a:spLocks/>
          </p:cNvSpPr>
          <p:nvPr/>
        </p:nvSpPr>
        <p:spPr>
          <a:xfrm>
            <a:off x="404935"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2 de 2</a:t>
            </a:r>
          </a:p>
        </p:txBody>
      </p:sp>
      <p:graphicFrame>
        <p:nvGraphicFramePr>
          <p:cNvPr id="2" name="Tabla 1">
            <a:extLst>
              <a:ext uri="{FF2B5EF4-FFF2-40B4-BE49-F238E27FC236}">
                <a16:creationId xmlns:a16="http://schemas.microsoft.com/office/drawing/2014/main" id="{93353EC3-EF89-4814-AD30-0F0E413352B8}"/>
              </a:ext>
            </a:extLst>
          </p:cNvPr>
          <p:cNvGraphicFramePr>
            <a:graphicFrameLocks noGrp="1"/>
          </p:cNvGraphicFramePr>
          <p:nvPr>
            <p:extLst>
              <p:ext uri="{D42A27DB-BD31-4B8C-83A1-F6EECF244321}">
                <p14:modId xmlns:p14="http://schemas.microsoft.com/office/powerpoint/2010/main" val="870902432"/>
              </p:ext>
            </p:extLst>
          </p:nvPr>
        </p:nvGraphicFramePr>
        <p:xfrm>
          <a:off x="414335" y="1868116"/>
          <a:ext cx="8210797" cy="3721118"/>
        </p:xfrm>
        <a:graphic>
          <a:graphicData uri="http://schemas.openxmlformats.org/drawingml/2006/table">
            <a:tbl>
              <a:tblPr/>
              <a:tblGrid>
                <a:gridCol w="286290">
                  <a:extLst>
                    <a:ext uri="{9D8B030D-6E8A-4147-A177-3AD203B41FA5}">
                      <a16:colId xmlns:a16="http://schemas.microsoft.com/office/drawing/2014/main" val="106649400"/>
                    </a:ext>
                  </a:extLst>
                </a:gridCol>
                <a:gridCol w="286290">
                  <a:extLst>
                    <a:ext uri="{9D8B030D-6E8A-4147-A177-3AD203B41FA5}">
                      <a16:colId xmlns:a16="http://schemas.microsoft.com/office/drawing/2014/main" val="1234053447"/>
                    </a:ext>
                  </a:extLst>
                </a:gridCol>
                <a:gridCol w="286290">
                  <a:extLst>
                    <a:ext uri="{9D8B030D-6E8A-4147-A177-3AD203B41FA5}">
                      <a16:colId xmlns:a16="http://schemas.microsoft.com/office/drawing/2014/main" val="1423489615"/>
                    </a:ext>
                  </a:extLst>
                </a:gridCol>
                <a:gridCol w="2988868">
                  <a:extLst>
                    <a:ext uri="{9D8B030D-6E8A-4147-A177-3AD203B41FA5}">
                      <a16:colId xmlns:a16="http://schemas.microsoft.com/office/drawing/2014/main" val="836264189"/>
                    </a:ext>
                  </a:extLst>
                </a:gridCol>
                <a:gridCol w="767257">
                  <a:extLst>
                    <a:ext uri="{9D8B030D-6E8A-4147-A177-3AD203B41FA5}">
                      <a16:colId xmlns:a16="http://schemas.microsoft.com/office/drawing/2014/main" val="3874999346"/>
                    </a:ext>
                  </a:extLst>
                </a:gridCol>
                <a:gridCol w="767257">
                  <a:extLst>
                    <a:ext uri="{9D8B030D-6E8A-4147-A177-3AD203B41FA5}">
                      <a16:colId xmlns:a16="http://schemas.microsoft.com/office/drawing/2014/main" val="2269885707"/>
                    </a:ext>
                  </a:extLst>
                </a:gridCol>
                <a:gridCol w="767257">
                  <a:extLst>
                    <a:ext uri="{9D8B030D-6E8A-4147-A177-3AD203B41FA5}">
                      <a16:colId xmlns:a16="http://schemas.microsoft.com/office/drawing/2014/main" val="1011716449"/>
                    </a:ext>
                  </a:extLst>
                </a:gridCol>
                <a:gridCol w="687096">
                  <a:extLst>
                    <a:ext uri="{9D8B030D-6E8A-4147-A177-3AD203B41FA5}">
                      <a16:colId xmlns:a16="http://schemas.microsoft.com/office/drawing/2014/main" val="3336362841"/>
                    </a:ext>
                  </a:extLst>
                </a:gridCol>
                <a:gridCol w="687096">
                  <a:extLst>
                    <a:ext uri="{9D8B030D-6E8A-4147-A177-3AD203B41FA5}">
                      <a16:colId xmlns:a16="http://schemas.microsoft.com/office/drawing/2014/main" val="764955095"/>
                    </a:ext>
                  </a:extLst>
                </a:gridCol>
                <a:gridCol w="687096">
                  <a:extLst>
                    <a:ext uri="{9D8B030D-6E8A-4147-A177-3AD203B41FA5}">
                      <a16:colId xmlns:a16="http://schemas.microsoft.com/office/drawing/2014/main" val="767655700"/>
                    </a:ext>
                  </a:extLst>
                </a:gridCol>
              </a:tblGrid>
              <a:tr h="172274">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547556447"/>
                  </a:ext>
                </a:extLst>
              </a:tr>
              <a:tr h="275638">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505558647"/>
                  </a:ext>
                </a:extLst>
              </a:tr>
              <a:tr h="172274">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6.348.225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6.348.225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1.064.613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0215587"/>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51.403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51.403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33.689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7714813"/>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2.295.478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2.295.478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375.047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24886239"/>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652.718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652.718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33.730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64421116"/>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1.226.313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1.226.313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405.701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76755790"/>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1.060.434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1.060.434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72.129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22085269"/>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Otros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1.061.879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1.061.879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144.317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2502921"/>
                  </a:ext>
                </a:extLst>
              </a:tr>
              <a:tr h="172274">
                <a:tc>
                  <a:txBody>
                    <a:bodyPr/>
                    <a:lstStyle/>
                    <a:p>
                      <a:pPr algn="ctr" fontAlgn="ctr"/>
                      <a:r>
                        <a:rPr lang="es-CL" sz="800" b="1" i="0" u="none" strike="noStrike">
                          <a:solidFill>
                            <a:srgbClr val="000000"/>
                          </a:solidFill>
                          <a:effectLst/>
                          <a:latin typeface="Calibri" panose="020F0502020204030204" pitchFamily="34" charset="0"/>
                        </a:rPr>
                        <a:t>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143.816.501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143.816.501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42.688.766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96301992"/>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143.816.501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143.816.501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42.688.766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1317613"/>
                  </a:ext>
                </a:extLst>
              </a:tr>
              <a:tr h="172274">
                <a:tc>
                  <a:txBody>
                    <a:bodyPr/>
                    <a:lstStyle/>
                    <a:p>
                      <a:pPr algn="ctr" fontAlgn="ctr"/>
                      <a:r>
                        <a:rPr lang="es-CL" sz="800" b="1" i="0" u="none" strike="noStrike">
                          <a:solidFill>
                            <a:srgbClr val="000000"/>
                          </a:solidFill>
                          <a:effectLst/>
                          <a:latin typeface="Calibri" panose="020F0502020204030204" pitchFamily="34" charset="0"/>
                        </a:rPr>
                        <a:t>32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-12.920.886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-12.920.886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-3.624.980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76889594"/>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Por Anticipos a Contratistas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-12.920.886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-12.920.886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-3.624.980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73761579"/>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Anticipos a Contratistas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18.465.394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18.465.394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5209916"/>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Recuperacion  por Anticipos a Contratistas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-18.465.394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-31.386.280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-12.920.886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-3.624.980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0921041"/>
                  </a:ext>
                </a:extLst>
              </a:tr>
              <a:tr h="172274">
                <a:tc>
                  <a:txBody>
                    <a:bodyPr/>
                    <a:lstStyle/>
                    <a:p>
                      <a:pPr algn="ctr" fontAlgn="ctr"/>
                      <a:r>
                        <a:rPr lang="es-CL" sz="800" b="1" i="0" u="none" strike="noStrike">
                          <a:solidFill>
                            <a:srgbClr val="000000"/>
                          </a:solidFill>
                          <a:effectLst/>
                          <a:latin typeface="Calibri" panose="020F0502020204030204" pitchFamily="34" charset="0"/>
                        </a:rPr>
                        <a:t>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4.788.651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4.788.651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374.767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1303306"/>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4.788.651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4.788.651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374.767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7178548"/>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4.788.651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4.788.651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374.767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7883797"/>
                  </a:ext>
                </a:extLst>
              </a:tr>
              <a:tr h="172274">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913.483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11.710.592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10.797.109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11.329.558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1240,3%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96,7%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6705580"/>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Externa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912.483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912.483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532.359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58888658"/>
                  </a:ext>
                </a:extLst>
              </a:tr>
              <a:tr h="172274">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10.798.109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10.797.109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10.797.199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1079719,9%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28560868"/>
                  </a:ext>
                </a:extLst>
              </a:tr>
            </a:tbl>
          </a:graphicData>
        </a:graphic>
      </p:graphicFrame>
    </p:spTree>
    <p:extLst>
      <p:ext uri="{BB962C8B-B14F-4D97-AF65-F5344CB8AC3E}">
        <p14:creationId xmlns:p14="http://schemas.microsoft.com/office/powerpoint/2010/main" val="266264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476672"/>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del Ministerio de Educación</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6F130F95-EDAD-4F59-A925-3D22953259C2}"/>
              </a:ext>
            </a:extLst>
          </p:cNvPr>
          <p:cNvGraphicFramePr>
            <a:graphicFrameLocks noGrp="1"/>
          </p:cNvGraphicFramePr>
          <p:nvPr>
            <p:extLst>
              <p:ext uri="{D42A27DB-BD31-4B8C-83A1-F6EECF244321}">
                <p14:modId xmlns:p14="http://schemas.microsoft.com/office/powerpoint/2010/main" val="3934719189"/>
              </p:ext>
            </p:extLst>
          </p:nvPr>
        </p:nvGraphicFramePr>
        <p:xfrm>
          <a:off x="414338" y="1628800"/>
          <a:ext cx="8229599" cy="2877843"/>
        </p:xfrm>
        <a:graphic>
          <a:graphicData uri="http://schemas.openxmlformats.org/drawingml/2006/table">
            <a:tbl>
              <a:tblPr/>
              <a:tblGrid>
                <a:gridCol w="812800">
                  <a:extLst>
                    <a:ext uri="{9D8B030D-6E8A-4147-A177-3AD203B41FA5}">
                      <a16:colId xmlns:a16="http://schemas.microsoft.com/office/drawing/2014/main" val="3480568056"/>
                    </a:ext>
                  </a:extLst>
                </a:gridCol>
                <a:gridCol w="2946400">
                  <a:extLst>
                    <a:ext uri="{9D8B030D-6E8A-4147-A177-3AD203B41FA5}">
                      <a16:colId xmlns:a16="http://schemas.microsoft.com/office/drawing/2014/main" val="28079157"/>
                    </a:ext>
                  </a:extLst>
                </a:gridCol>
                <a:gridCol w="812800">
                  <a:extLst>
                    <a:ext uri="{9D8B030D-6E8A-4147-A177-3AD203B41FA5}">
                      <a16:colId xmlns:a16="http://schemas.microsoft.com/office/drawing/2014/main" val="3925759858"/>
                    </a:ext>
                  </a:extLst>
                </a:gridCol>
                <a:gridCol w="812800">
                  <a:extLst>
                    <a:ext uri="{9D8B030D-6E8A-4147-A177-3AD203B41FA5}">
                      <a16:colId xmlns:a16="http://schemas.microsoft.com/office/drawing/2014/main" val="2797393801"/>
                    </a:ext>
                  </a:extLst>
                </a:gridCol>
                <a:gridCol w="812800">
                  <a:extLst>
                    <a:ext uri="{9D8B030D-6E8A-4147-A177-3AD203B41FA5}">
                      <a16:colId xmlns:a16="http://schemas.microsoft.com/office/drawing/2014/main" val="338074729"/>
                    </a:ext>
                  </a:extLst>
                </a:gridCol>
                <a:gridCol w="677333">
                  <a:extLst>
                    <a:ext uri="{9D8B030D-6E8A-4147-A177-3AD203B41FA5}">
                      <a16:colId xmlns:a16="http://schemas.microsoft.com/office/drawing/2014/main" val="1627908444"/>
                    </a:ext>
                  </a:extLst>
                </a:gridCol>
                <a:gridCol w="677333">
                  <a:extLst>
                    <a:ext uri="{9D8B030D-6E8A-4147-A177-3AD203B41FA5}">
                      <a16:colId xmlns:a16="http://schemas.microsoft.com/office/drawing/2014/main" val="2370635345"/>
                    </a:ext>
                  </a:extLst>
                </a:gridCol>
                <a:gridCol w="677333">
                  <a:extLst>
                    <a:ext uri="{9D8B030D-6E8A-4147-A177-3AD203B41FA5}">
                      <a16:colId xmlns:a16="http://schemas.microsoft.com/office/drawing/2014/main" val="1547598950"/>
                    </a:ext>
                  </a:extLst>
                </a:gridCol>
              </a:tblGrid>
              <a:tr h="173364">
                <a:tc rowSpan="2" gridSpan="2">
                  <a:txBody>
                    <a:bodyPr/>
                    <a:lstStyle/>
                    <a:p>
                      <a:pPr algn="ctr" fontAlgn="ctr"/>
                      <a:r>
                        <a:rPr lang="es-CL" sz="800" b="1" i="0" u="none" strike="noStrike">
                          <a:solidFill>
                            <a:srgbClr val="FFFFFF"/>
                          </a:solidFill>
                          <a:effectLst/>
                          <a:latin typeface="Calibri" panose="020F0502020204030204" pitchFamily="34" charset="0"/>
                        </a:rPr>
                        <a:t>Subtítulo</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900676525"/>
                  </a:ext>
                </a:extLst>
              </a:tr>
              <a:tr h="277383">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746072052"/>
                  </a:ext>
                </a:extLst>
              </a:tr>
              <a:tr h="173364">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11.062.790.470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11.178.542.688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115.752.218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3.891.662.048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35,2%</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7530770"/>
                  </a:ext>
                </a:extLst>
              </a:tr>
              <a:tr h="173364">
                <a:tc>
                  <a:txBody>
                    <a:bodyPr/>
                    <a:lstStyle/>
                    <a:p>
                      <a:pPr algn="ctr" fontAlgn="ctr"/>
                      <a:r>
                        <a:rPr lang="es-CL" sz="800" b="0"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492.312.753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456.802.955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-35.509.798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161.244.906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74850159"/>
                  </a:ext>
                </a:extLst>
              </a:tr>
              <a:tr h="173364">
                <a:tc>
                  <a:txBody>
                    <a:bodyPr/>
                    <a:lstStyle/>
                    <a:p>
                      <a:pPr algn="ctr" fontAlgn="ctr"/>
                      <a:r>
                        <a:rPr lang="es-CL" sz="800" b="0"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111.935.906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95.609.705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-16.326.201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22.783.979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03663125"/>
                  </a:ext>
                </a:extLst>
              </a:tr>
              <a:tr h="173364">
                <a:tc>
                  <a:txBody>
                    <a:bodyPr/>
                    <a:lstStyle/>
                    <a:p>
                      <a:pPr algn="ctr" fontAlgn="ctr"/>
                      <a:r>
                        <a:rPr lang="es-CL" sz="800" b="0"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9.468.968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14.250.640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4.781.672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16.203.055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171,1%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32815832"/>
                  </a:ext>
                </a:extLst>
              </a:tr>
              <a:tr h="173364">
                <a:tc>
                  <a:txBody>
                    <a:bodyPr/>
                    <a:lstStyle/>
                    <a:p>
                      <a:pPr algn="ctr" fontAlgn="ctr"/>
                      <a:r>
                        <a:rPr lang="es-CL" sz="800" b="0"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9.336.705.247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9.274.479.294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-62.225.953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3.417.157.158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247231"/>
                  </a:ext>
                </a:extLst>
              </a:tr>
              <a:tr h="173364">
                <a:tc>
                  <a:txBody>
                    <a:bodyPr/>
                    <a:lstStyle/>
                    <a:p>
                      <a:pPr algn="ctr" fontAlgn="ctr"/>
                      <a:r>
                        <a:rPr lang="es-CL" sz="800" b="0" i="0" u="none" strike="noStrike">
                          <a:solidFill>
                            <a:srgbClr val="000000"/>
                          </a:solidFill>
                          <a:effectLst/>
                          <a:latin typeface="Calibri" panose="020F0502020204030204" pitchFamily="34" charset="0"/>
                        </a:rPr>
                        <a:t>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160.365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397.864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237.499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37.790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8550960"/>
                  </a:ext>
                </a:extLst>
              </a:tr>
              <a:tr h="173364">
                <a:tc>
                  <a:txBody>
                    <a:bodyPr/>
                    <a:lstStyle/>
                    <a:p>
                      <a:pPr algn="ctr" fontAlgn="ctr"/>
                      <a:r>
                        <a:rPr lang="es-CL" sz="800" b="0" i="0" u="none" strike="noStrike">
                          <a:solidFill>
                            <a:srgbClr val="000000"/>
                          </a:solidFill>
                          <a:effectLst/>
                          <a:latin typeface="Calibri" panose="020F0502020204030204" pitchFamily="34" charset="0"/>
                        </a:rPr>
                        <a:t>26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OTROS GASTOS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20.520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24.820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619.864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3020,8%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2497,4%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7664610"/>
                  </a:ext>
                </a:extLst>
              </a:tr>
              <a:tr h="173364">
                <a:tc>
                  <a:txBody>
                    <a:bodyPr/>
                    <a:lstStyle/>
                    <a:p>
                      <a:pPr algn="ctr" fontAlgn="ctr"/>
                      <a:r>
                        <a:rPr lang="es-CL" sz="800" b="0"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20.778.880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16.622.722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-4.156.158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2.786.417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7026294"/>
                  </a:ext>
                </a:extLst>
              </a:tr>
              <a:tr h="173364">
                <a:tc>
                  <a:txBody>
                    <a:bodyPr/>
                    <a:lstStyle/>
                    <a:p>
                      <a:pPr algn="ctr" fontAlgn="ctr"/>
                      <a:r>
                        <a:rPr lang="es-CL" sz="800" b="0" i="0" u="none" strike="noStrike">
                          <a:solidFill>
                            <a:srgbClr val="000000"/>
                          </a:solidFill>
                          <a:effectLst/>
                          <a:latin typeface="Calibri" panose="020F0502020204030204" pitchFamily="34" charset="0"/>
                        </a:rPr>
                        <a:t>30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518.756.442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518.756.442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7.994.915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6997936"/>
                  </a:ext>
                </a:extLst>
              </a:tr>
              <a:tr h="173364">
                <a:tc>
                  <a:txBody>
                    <a:bodyPr/>
                    <a:lstStyle/>
                    <a:p>
                      <a:pPr algn="ctr" fontAlgn="ctr"/>
                      <a:r>
                        <a:rPr lang="es-CL" sz="800" b="0" i="0" u="none" strike="noStrike">
                          <a:solidFill>
                            <a:srgbClr val="000000"/>
                          </a:solidFill>
                          <a:effectLst/>
                          <a:latin typeface="Calibri" panose="020F0502020204030204" pitchFamily="34" charset="0"/>
                        </a:rPr>
                        <a:t>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163.506.335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153.498.623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-10.007.712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42.693.572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34405852"/>
                  </a:ext>
                </a:extLst>
              </a:tr>
              <a:tr h="173364">
                <a:tc>
                  <a:txBody>
                    <a:bodyPr/>
                    <a:lstStyle/>
                    <a:p>
                      <a:pPr algn="ctr" fontAlgn="ctr"/>
                      <a:r>
                        <a:rPr lang="es-CL" sz="800" b="0" i="0" u="none" strike="noStrike">
                          <a:solidFill>
                            <a:srgbClr val="000000"/>
                          </a:solidFill>
                          <a:effectLst/>
                          <a:latin typeface="Calibri" panose="020F0502020204030204" pitchFamily="34" charset="0"/>
                        </a:rPr>
                        <a:t>32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-12.920.886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-12.920.886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-3.624.980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3488753"/>
                  </a:ext>
                </a:extLst>
              </a:tr>
              <a:tr h="173364">
                <a:tc>
                  <a:txBody>
                    <a:bodyPr/>
                    <a:lstStyle/>
                    <a:p>
                      <a:pPr algn="ctr" fontAlgn="ctr"/>
                      <a:r>
                        <a:rPr lang="es-CL" sz="800" b="0" i="0" u="none" strike="noStrike">
                          <a:solidFill>
                            <a:srgbClr val="000000"/>
                          </a:solidFill>
                          <a:effectLst/>
                          <a:latin typeface="Calibri" panose="020F0502020204030204" pitchFamily="34" charset="0"/>
                        </a:rPr>
                        <a:t>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DE CAPITAL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260.493.116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257.763.721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-2.729.395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111.660.403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1342679"/>
                  </a:ext>
                </a:extLst>
              </a:tr>
              <a:tr h="173364">
                <a:tc>
                  <a:txBody>
                    <a:bodyPr/>
                    <a:lstStyle/>
                    <a:p>
                      <a:pPr algn="ctr" fontAlgn="ctr"/>
                      <a:r>
                        <a:rPr lang="es-CL" sz="800" b="0"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148.608.829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394.638.308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246.029.479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112.104.969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85205454"/>
                  </a:ext>
                </a:extLst>
              </a:tr>
              <a:tr h="173364">
                <a:tc>
                  <a:txBody>
                    <a:bodyPr/>
                    <a:lstStyle/>
                    <a:p>
                      <a:pPr algn="ctr" fontAlgn="ctr"/>
                      <a:r>
                        <a:rPr lang="es-CL" sz="800" b="0" i="0" u="none" strike="noStrike">
                          <a:solidFill>
                            <a:srgbClr val="000000"/>
                          </a:solidFill>
                          <a:effectLst/>
                          <a:latin typeface="Calibri" panose="020F0502020204030204" pitchFamily="34" charset="0"/>
                        </a:rPr>
                        <a:t>35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SALDO FINAL DE CAJA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43.109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8.618.480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8.575.371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45736232"/>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40</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11, Programa 02:</a:t>
            </a:r>
          </a:p>
          <a:p>
            <a:pPr algn="ctr" defTabSz="733425" fontAlgn="base">
              <a:spcAft>
                <a:spcPct val="0"/>
              </a:spcAft>
            </a:pPr>
            <a:r>
              <a:rPr lang="pt-BR" sz="1800" b="1" dirty="0">
                <a:solidFill>
                  <a:schemeClr val="tx1"/>
                </a:solidFill>
                <a:ea typeface="Verdana" pitchFamily="34" charset="0"/>
                <a:cs typeface="Verdana" pitchFamily="34" charset="0"/>
              </a:rPr>
              <a:t>PROGRAMAS ALTERNATIVOS DE ENSEÑANZA PRE-ESCOLAR</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a:t>
            </a:r>
          </a:p>
        </p:txBody>
      </p:sp>
      <p:sp>
        <p:nvSpPr>
          <p:cNvPr id="8" name="1 Título"/>
          <p:cNvSpPr txBox="1">
            <a:spLocks/>
          </p:cNvSpPr>
          <p:nvPr/>
        </p:nvSpPr>
        <p:spPr>
          <a:xfrm>
            <a:off x="414336"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Tabla 2">
            <a:extLst>
              <a:ext uri="{FF2B5EF4-FFF2-40B4-BE49-F238E27FC236}">
                <a16:creationId xmlns:a16="http://schemas.microsoft.com/office/drawing/2014/main" id="{0F973BDA-2F7F-4547-973B-36945C1926D8}"/>
              </a:ext>
            </a:extLst>
          </p:cNvPr>
          <p:cNvGraphicFramePr>
            <a:graphicFrameLocks noGrp="1"/>
          </p:cNvGraphicFramePr>
          <p:nvPr>
            <p:extLst>
              <p:ext uri="{D42A27DB-BD31-4B8C-83A1-F6EECF244321}">
                <p14:modId xmlns:p14="http://schemas.microsoft.com/office/powerpoint/2010/main" val="898382148"/>
              </p:ext>
            </p:extLst>
          </p:nvPr>
        </p:nvGraphicFramePr>
        <p:xfrm>
          <a:off x="414336" y="1864382"/>
          <a:ext cx="8210796" cy="4228923"/>
        </p:xfrm>
        <a:graphic>
          <a:graphicData uri="http://schemas.openxmlformats.org/drawingml/2006/table">
            <a:tbl>
              <a:tblPr/>
              <a:tblGrid>
                <a:gridCol w="286290">
                  <a:extLst>
                    <a:ext uri="{9D8B030D-6E8A-4147-A177-3AD203B41FA5}">
                      <a16:colId xmlns:a16="http://schemas.microsoft.com/office/drawing/2014/main" val="4083499245"/>
                    </a:ext>
                  </a:extLst>
                </a:gridCol>
                <a:gridCol w="286290">
                  <a:extLst>
                    <a:ext uri="{9D8B030D-6E8A-4147-A177-3AD203B41FA5}">
                      <a16:colId xmlns:a16="http://schemas.microsoft.com/office/drawing/2014/main" val="1453233367"/>
                    </a:ext>
                  </a:extLst>
                </a:gridCol>
                <a:gridCol w="286290">
                  <a:extLst>
                    <a:ext uri="{9D8B030D-6E8A-4147-A177-3AD203B41FA5}">
                      <a16:colId xmlns:a16="http://schemas.microsoft.com/office/drawing/2014/main" val="1301817869"/>
                    </a:ext>
                  </a:extLst>
                </a:gridCol>
                <a:gridCol w="2988867">
                  <a:extLst>
                    <a:ext uri="{9D8B030D-6E8A-4147-A177-3AD203B41FA5}">
                      <a16:colId xmlns:a16="http://schemas.microsoft.com/office/drawing/2014/main" val="3845606433"/>
                    </a:ext>
                  </a:extLst>
                </a:gridCol>
                <a:gridCol w="767257">
                  <a:extLst>
                    <a:ext uri="{9D8B030D-6E8A-4147-A177-3AD203B41FA5}">
                      <a16:colId xmlns:a16="http://schemas.microsoft.com/office/drawing/2014/main" val="3565745790"/>
                    </a:ext>
                  </a:extLst>
                </a:gridCol>
                <a:gridCol w="767257">
                  <a:extLst>
                    <a:ext uri="{9D8B030D-6E8A-4147-A177-3AD203B41FA5}">
                      <a16:colId xmlns:a16="http://schemas.microsoft.com/office/drawing/2014/main" val="781181555"/>
                    </a:ext>
                  </a:extLst>
                </a:gridCol>
                <a:gridCol w="767257">
                  <a:extLst>
                    <a:ext uri="{9D8B030D-6E8A-4147-A177-3AD203B41FA5}">
                      <a16:colId xmlns:a16="http://schemas.microsoft.com/office/drawing/2014/main" val="939978959"/>
                    </a:ext>
                  </a:extLst>
                </a:gridCol>
                <a:gridCol w="687096">
                  <a:extLst>
                    <a:ext uri="{9D8B030D-6E8A-4147-A177-3AD203B41FA5}">
                      <a16:colId xmlns:a16="http://schemas.microsoft.com/office/drawing/2014/main" val="2265877828"/>
                    </a:ext>
                  </a:extLst>
                </a:gridCol>
                <a:gridCol w="687096">
                  <a:extLst>
                    <a:ext uri="{9D8B030D-6E8A-4147-A177-3AD203B41FA5}">
                      <a16:colId xmlns:a16="http://schemas.microsoft.com/office/drawing/2014/main" val="2360549599"/>
                    </a:ext>
                  </a:extLst>
                </a:gridCol>
                <a:gridCol w="687096">
                  <a:extLst>
                    <a:ext uri="{9D8B030D-6E8A-4147-A177-3AD203B41FA5}">
                      <a16:colId xmlns:a16="http://schemas.microsoft.com/office/drawing/2014/main" val="2476889712"/>
                    </a:ext>
                  </a:extLst>
                </a:gridCol>
              </a:tblGrid>
              <a:tr h="174749">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891091923"/>
                  </a:ext>
                </a:extLst>
              </a:tr>
              <a:tr h="279597">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50266868"/>
                  </a:ext>
                </a:extLst>
              </a:tr>
              <a:tr h="174749">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15.717.631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15.933.588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215.957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5.866.397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34673837"/>
                  </a:ext>
                </a:extLst>
              </a:tr>
              <a:tr h="174749">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5.877.808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5.877.808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2.406.584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38694735"/>
                  </a:ext>
                </a:extLst>
              </a:tr>
              <a:tr h="174749">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1.361.965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1.361.965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88.461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0503958"/>
                  </a:ext>
                </a:extLst>
              </a:tr>
              <a:tr h="174749">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25.504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25.504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237.799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932,4%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932,4%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89814271"/>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1.797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1.797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42210389"/>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23.707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23.707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237.799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1003,1%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1003,1%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8051833"/>
                  </a:ext>
                </a:extLst>
              </a:tr>
              <a:tr h="174749">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8.080.994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8.080.994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2.916.121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8291615"/>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8.080.994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8.080.994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2.916.121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7300241"/>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171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Material de Enseñanza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1.035.353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1.035.353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302.467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82594689"/>
                  </a:ext>
                </a:extLst>
              </a:tr>
              <a:tr h="27959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172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Conozca  a su Hijo y Proyecto Mejoramiento Atención a la Infancia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6.807.331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6.807.331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2.492.621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2654791"/>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178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Plan de Fomento de Lectura Primera Infancia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238.310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238.310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121.033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76626893"/>
                  </a:ext>
                </a:extLst>
              </a:tr>
              <a:tr h="174749">
                <a:tc>
                  <a:txBody>
                    <a:bodyPr/>
                    <a:lstStyle/>
                    <a:p>
                      <a:pPr algn="ctr" fontAlgn="ctr"/>
                      <a:r>
                        <a:rPr lang="es-CL" sz="800" b="1" i="0" u="none" strike="noStrike">
                          <a:solidFill>
                            <a:srgbClr val="000000"/>
                          </a:solidFill>
                          <a:effectLst/>
                          <a:latin typeface="Calibri" panose="020F0502020204030204" pitchFamily="34" charset="0"/>
                        </a:rPr>
                        <a:t>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10.260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10.260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68537269"/>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Otros Integros al Fisco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10.260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10.260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4991615"/>
                  </a:ext>
                </a:extLst>
              </a:tr>
              <a:tr h="174749">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359.100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359.100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09662653"/>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156.104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156.104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7912654"/>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20.060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20.060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4678285"/>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105.986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105.986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1301256"/>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25.137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25.137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1920953"/>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Otros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51.813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51.813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42355052"/>
                  </a:ext>
                </a:extLst>
              </a:tr>
              <a:tr h="174749">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216.957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215.957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216.956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21695,6%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68208821"/>
                  </a:ext>
                </a:extLst>
              </a:tr>
              <a:tr h="17474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216.957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215.957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216.956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21695,6%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176365036"/>
                  </a:ext>
                </a:extLst>
              </a:tr>
            </a:tbl>
          </a:graphicData>
        </a:graphic>
      </p:graphicFrame>
    </p:spTree>
    <p:extLst>
      <p:ext uri="{BB962C8B-B14F-4D97-AF65-F5344CB8AC3E}">
        <p14:creationId xmlns:p14="http://schemas.microsoft.com/office/powerpoint/2010/main" val="28863729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41</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13:</a:t>
            </a:r>
          </a:p>
          <a:p>
            <a:pPr algn="ctr" defTabSz="733425" fontAlgn="base">
              <a:spcAft>
                <a:spcPct val="0"/>
              </a:spcAft>
            </a:pPr>
            <a:r>
              <a:rPr lang="pt-BR" sz="1800" b="1" dirty="0">
                <a:solidFill>
                  <a:schemeClr val="tx1"/>
                </a:solidFill>
                <a:ea typeface="Verdana" pitchFamily="34" charset="0"/>
                <a:cs typeface="Verdana" pitchFamily="34" charset="0"/>
              </a:rPr>
              <a:t>CONSEJO DE RECTORES</a:t>
            </a:r>
          </a:p>
          <a:p>
            <a:pPr algn="ctr" defTabSz="733425" fontAlgn="base">
              <a:spcAft>
                <a:spcPct val="0"/>
              </a:spcAft>
            </a:pPr>
            <a:r>
              <a:rPr lang="pt-BR" sz="1800" b="1" dirty="0">
                <a:solidFill>
                  <a:schemeClr val="tx1"/>
                </a:solidFill>
                <a:ea typeface="Verdana" pitchFamily="34" charset="0"/>
                <a:cs typeface="Verdana" pitchFamily="34" charset="0"/>
              </a:rPr>
              <a:t>a</a:t>
            </a:r>
            <a:r>
              <a:rPr lang="es-CL" sz="1800" b="1" dirty="0">
                <a:solidFill>
                  <a:schemeClr val="tx1"/>
                </a:solidFill>
                <a:ea typeface="Verdana" pitchFamily="34" charset="0"/>
                <a:cs typeface="Verdana" pitchFamily="34" charset="0"/>
              </a:rPr>
              <a:t>cumulada al mes de mayo de 2018</a:t>
            </a:r>
          </a:p>
        </p:txBody>
      </p:sp>
      <p:sp>
        <p:nvSpPr>
          <p:cNvPr id="8" name="1 Título"/>
          <p:cNvSpPr txBox="1">
            <a:spLocks/>
          </p:cNvSpPr>
          <p:nvPr/>
        </p:nvSpPr>
        <p:spPr>
          <a:xfrm>
            <a:off x="414336"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Tabla 2">
            <a:extLst>
              <a:ext uri="{FF2B5EF4-FFF2-40B4-BE49-F238E27FC236}">
                <a16:creationId xmlns:a16="http://schemas.microsoft.com/office/drawing/2014/main" id="{896AF014-0C3F-40A0-B215-0892CEF82C26}"/>
              </a:ext>
            </a:extLst>
          </p:cNvPr>
          <p:cNvGraphicFramePr>
            <a:graphicFrameLocks noGrp="1"/>
          </p:cNvGraphicFramePr>
          <p:nvPr>
            <p:extLst>
              <p:ext uri="{D42A27DB-BD31-4B8C-83A1-F6EECF244321}">
                <p14:modId xmlns:p14="http://schemas.microsoft.com/office/powerpoint/2010/main" val="4268089391"/>
              </p:ext>
            </p:extLst>
          </p:nvPr>
        </p:nvGraphicFramePr>
        <p:xfrm>
          <a:off x="414335" y="1868116"/>
          <a:ext cx="8210797" cy="2424975"/>
        </p:xfrm>
        <a:graphic>
          <a:graphicData uri="http://schemas.openxmlformats.org/drawingml/2006/table">
            <a:tbl>
              <a:tblPr/>
              <a:tblGrid>
                <a:gridCol w="286290">
                  <a:extLst>
                    <a:ext uri="{9D8B030D-6E8A-4147-A177-3AD203B41FA5}">
                      <a16:colId xmlns:a16="http://schemas.microsoft.com/office/drawing/2014/main" val="4086582140"/>
                    </a:ext>
                  </a:extLst>
                </a:gridCol>
                <a:gridCol w="286290">
                  <a:extLst>
                    <a:ext uri="{9D8B030D-6E8A-4147-A177-3AD203B41FA5}">
                      <a16:colId xmlns:a16="http://schemas.microsoft.com/office/drawing/2014/main" val="2249910338"/>
                    </a:ext>
                  </a:extLst>
                </a:gridCol>
                <a:gridCol w="286290">
                  <a:extLst>
                    <a:ext uri="{9D8B030D-6E8A-4147-A177-3AD203B41FA5}">
                      <a16:colId xmlns:a16="http://schemas.microsoft.com/office/drawing/2014/main" val="3441040681"/>
                    </a:ext>
                  </a:extLst>
                </a:gridCol>
                <a:gridCol w="2988868">
                  <a:extLst>
                    <a:ext uri="{9D8B030D-6E8A-4147-A177-3AD203B41FA5}">
                      <a16:colId xmlns:a16="http://schemas.microsoft.com/office/drawing/2014/main" val="3132540905"/>
                    </a:ext>
                  </a:extLst>
                </a:gridCol>
                <a:gridCol w="767257">
                  <a:extLst>
                    <a:ext uri="{9D8B030D-6E8A-4147-A177-3AD203B41FA5}">
                      <a16:colId xmlns:a16="http://schemas.microsoft.com/office/drawing/2014/main" val="264754835"/>
                    </a:ext>
                  </a:extLst>
                </a:gridCol>
                <a:gridCol w="767257">
                  <a:extLst>
                    <a:ext uri="{9D8B030D-6E8A-4147-A177-3AD203B41FA5}">
                      <a16:colId xmlns:a16="http://schemas.microsoft.com/office/drawing/2014/main" val="418011484"/>
                    </a:ext>
                  </a:extLst>
                </a:gridCol>
                <a:gridCol w="767257">
                  <a:extLst>
                    <a:ext uri="{9D8B030D-6E8A-4147-A177-3AD203B41FA5}">
                      <a16:colId xmlns:a16="http://schemas.microsoft.com/office/drawing/2014/main" val="3074393259"/>
                    </a:ext>
                  </a:extLst>
                </a:gridCol>
                <a:gridCol w="687096">
                  <a:extLst>
                    <a:ext uri="{9D8B030D-6E8A-4147-A177-3AD203B41FA5}">
                      <a16:colId xmlns:a16="http://schemas.microsoft.com/office/drawing/2014/main" val="729413329"/>
                    </a:ext>
                  </a:extLst>
                </a:gridCol>
                <a:gridCol w="687096">
                  <a:extLst>
                    <a:ext uri="{9D8B030D-6E8A-4147-A177-3AD203B41FA5}">
                      <a16:colId xmlns:a16="http://schemas.microsoft.com/office/drawing/2014/main" val="3826928767"/>
                    </a:ext>
                  </a:extLst>
                </a:gridCol>
                <a:gridCol w="687096">
                  <a:extLst>
                    <a:ext uri="{9D8B030D-6E8A-4147-A177-3AD203B41FA5}">
                      <a16:colId xmlns:a16="http://schemas.microsoft.com/office/drawing/2014/main" val="2805087924"/>
                    </a:ext>
                  </a:extLst>
                </a:gridCol>
              </a:tblGrid>
              <a:tr h="178307">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962086673"/>
                  </a:ext>
                </a:extLst>
              </a:tr>
              <a:tr h="285291">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352177603"/>
                  </a:ext>
                </a:extLst>
              </a:tr>
              <a:tr h="178307">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691.350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729.512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38.162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294.880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42,7%</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7578640"/>
                  </a:ext>
                </a:extLst>
              </a:tr>
              <a:tr h="178307">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466.234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445.586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-20.648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154.970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70022078"/>
                  </a:ext>
                </a:extLst>
              </a:tr>
              <a:tr h="178307">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191.947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191.947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85.283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88754435"/>
                  </a:ext>
                </a:extLst>
              </a:tr>
              <a:tr h="178307">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25.440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25.440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25.439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3412622"/>
                  </a:ext>
                </a:extLst>
              </a:tr>
              <a:tr h="178307">
                <a:tc>
                  <a:txBody>
                    <a:bodyPr/>
                    <a:lstStyle/>
                    <a:p>
                      <a:pPr algn="ctr" fontAlgn="ctr"/>
                      <a:r>
                        <a:rPr lang="es-CL" sz="800" b="1" i="0" u="none" strike="noStrike">
                          <a:solidFill>
                            <a:srgbClr val="000000"/>
                          </a:solidFill>
                          <a:effectLst/>
                          <a:latin typeface="Calibri" panose="020F0502020204030204" pitchFamily="34" charset="0"/>
                        </a:rPr>
                        <a:t>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26.274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28.274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28.257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8967243"/>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26.274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28.274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28.257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25721066"/>
                  </a:ext>
                </a:extLst>
              </a:tr>
              <a:tr h="178307">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5.335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5.335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92785950"/>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1.847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1.847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48233028"/>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3.488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3.488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63585515"/>
                  </a:ext>
                </a:extLst>
              </a:tr>
              <a:tr h="178307">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9335714"/>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478053492"/>
                  </a:ext>
                </a:extLst>
              </a:tr>
            </a:tbl>
          </a:graphicData>
        </a:graphic>
      </p:graphicFrame>
    </p:spTree>
    <p:extLst>
      <p:ext uri="{BB962C8B-B14F-4D97-AF65-F5344CB8AC3E}">
        <p14:creationId xmlns:p14="http://schemas.microsoft.com/office/powerpoint/2010/main" val="23340192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42</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15:</a:t>
            </a:r>
          </a:p>
          <a:p>
            <a:pPr algn="ctr" defTabSz="733425" fontAlgn="base">
              <a:spcAft>
                <a:spcPct val="0"/>
              </a:spcAft>
            </a:pPr>
            <a:r>
              <a:rPr lang="pt-BR" sz="1800" b="1" dirty="0">
                <a:solidFill>
                  <a:schemeClr val="tx1"/>
                </a:solidFill>
                <a:ea typeface="Verdana" pitchFamily="34" charset="0"/>
                <a:cs typeface="Verdana" pitchFamily="34" charset="0"/>
              </a:rPr>
              <a:t>CONSEJO NACIONAL DE EDUCACIÓN</a:t>
            </a:r>
          </a:p>
          <a:p>
            <a:pPr algn="ctr" defTabSz="733425" fontAlgn="base">
              <a:spcAft>
                <a:spcPct val="0"/>
              </a:spcAft>
            </a:pPr>
            <a:r>
              <a:rPr lang="pt-BR" sz="1800" b="1" dirty="0">
                <a:solidFill>
                  <a:schemeClr val="tx1"/>
                </a:solidFill>
                <a:ea typeface="Verdana" pitchFamily="34" charset="0"/>
                <a:cs typeface="Verdana" pitchFamily="34" charset="0"/>
              </a:rPr>
              <a:t>a</a:t>
            </a:r>
            <a:r>
              <a:rPr lang="es-CL" sz="1800" b="1" dirty="0">
                <a:solidFill>
                  <a:schemeClr val="tx1"/>
                </a:solidFill>
                <a:ea typeface="Verdana" pitchFamily="34" charset="0"/>
                <a:cs typeface="Verdana" pitchFamily="34" charset="0"/>
              </a:rPr>
              <a:t>cumulada al mes de mayo de 2018 </a:t>
            </a:r>
          </a:p>
        </p:txBody>
      </p:sp>
      <p:sp>
        <p:nvSpPr>
          <p:cNvPr id="8" name="1 Título"/>
          <p:cNvSpPr txBox="1">
            <a:spLocks/>
          </p:cNvSpPr>
          <p:nvPr/>
        </p:nvSpPr>
        <p:spPr>
          <a:xfrm>
            <a:off x="421724"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Tabla 2">
            <a:extLst>
              <a:ext uri="{FF2B5EF4-FFF2-40B4-BE49-F238E27FC236}">
                <a16:creationId xmlns:a16="http://schemas.microsoft.com/office/drawing/2014/main" id="{7241BC48-0FD8-4039-847B-BC75BE22C487}"/>
              </a:ext>
            </a:extLst>
          </p:cNvPr>
          <p:cNvGraphicFramePr>
            <a:graphicFrameLocks noGrp="1"/>
          </p:cNvGraphicFramePr>
          <p:nvPr>
            <p:extLst>
              <p:ext uri="{D42A27DB-BD31-4B8C-83A1-F6EECF244321}">
                <p14:modId xmlns:p14="http://schemas.microsoft.com/office/powerpoint/2010/main" val="3218632930"/>
              </p:ext>
            </p:extLst>
          </p:nvPr>
        </p:nvGraphicFramePr>
        <p:xfrm>
          <a:off x="414335" y="1865812"/>
          <a:ext cx="8210797" cy="3579414"/>
        </p:xfrm>
        <a:graphic>
          <a:graphicData uri="http://schemas.openxmlformats.org/drawingml/2006/table">
            <a:tbl>
              <a:tblPr/>
              <a:tblGrid>
                <a:gridCol w="286290">
                  <a:extLst>
                    <a:ext uri="{9D8B030D-6E8A-4147-A177-3AD203B41FA5}">
                      <a16:colId xmlns:a16="http://schemas.microsoft.com/office/drawing/2014/main" val="1859099207"/>
                    </a:ext>
                  </a:extLst>
                </a:gridCol>
                <a:gridCol w="286290">
                  <a:extLst>
                    <a:ext uri="{9D8B030D-6E8A-4147-A177-3AD203B41FA5}">
                      <a16:colId xmlns:a16="http://schemas.microsoft.com/office/drawing/2014/main" val="4282004260"/>
                    </a:ext>
                  </a:extLst>
                </a:gridCol>
                <a:gridCol w="286290">
                  <a:extLst>
                    <a:ext uri="{9D8B030D-6E8A-4147-A177-3AD203B41FA5}">
                      <a16:colId xmlns:a16="http://schemas.microsoft.com/office/drawing/2014/main" val="454758178"/>
                    </a:ext>
                  </a:extLst>
                </a:gridCol>
                <a:gridCol w="2988868">
                  <a:extLst>
                    <a:ext uri="{9D8B030D-6E8A-4147-A177-3AD203B41FA5}">
                      <a16:colId xmlns:a16="http://schemas.microsoft.com/office/drawing/2014/main" val="3052331039"/>
                    </a:ext>
                  </a:extLst>
                </a:gridCol>
                <a:gridCol w="767257">
                  <a:extLst>
                    <a:ext uri="{9D8B030D-6E8A-4147-A177-3AD203B41FA5}">
                      <a16:colId xmlns:a16="http://schemas.microsoft.com/office/drawing/2014/main" val="3885973243"/>
                    </a:ext>
                  </a:extLst>
                </a:gridCol>
                <a:gridCol w="767257">
                  <a:extLst>
                    <a:ext uri="{9D8B030D-6E8A-4147-A177-3AD203B41FA5}">
                      <a16:colId xmlns:a16="http://schemas.microsoft.com/office/drawing/2014/main" val="1580032566"/>
                    </a:ext>
                  </a:extLst>
                </a:gridCol>
                <a:gridCol w="767257">
                  <a:extLst>
                    <a:ext uri="{9D8B030D-6E8A-4147-A177-3AD203B41FA5}">
                      <a16:colId xmlns:a16="http://schemas.microsoft.com/office/drawing/2014/main" val="2400315402"/>
                    </a:ext>
                  </a:extLst>
                </a:gridCol>
                <a:gridCol w="687096">
                  <a:extLst>
                    <a:ext uri="{9D8B030D-6E8A-4147-A177-3AD203B41FA5}">
                      <a16:colId xmlns:a16="http://schemas.microsoft.com/office/drawing/2014/main" val="2870503111"/>
                    </a:ext>
                  </a:extLst>
                </a:gridCol>
                <a:gridCol w="687096">
                  <a:extLst>
                    <a:ext uri="{9D8B030D-6E8A-4147-A177-3AD203B41FA5}">
                      <a16:colId xmlns:a16="http://schemas.microsoft.com/office/drawing/2014/main" val="978411504"/>
                    </a:ext>
                  </a:extLst>
                </a:gridCol>
                <a:gridCol w="687096">
                  <a:extLst>
                    <a:ext uri="{9D8B030D-6E8A-4147-A177-3AD203B41FA5}">
                      <a16:colId xmlns:a16="http://schemas.microsoft.com/office/drawing/2014/main" val="277702134"/>
                    </a:ext>
                  </a:extLst>
                </a:gridCol>
              </a:tblGrid>
              <a:tr h="173758">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713592171"/>
                  </a:ext>
                </a:extLst>
              </a:tr>
              <a:tr h="278012">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277853544"/>
                  </a:ext>
                </a:extLst>
              </a:tr>
              <a:tr h="173758">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2.229.271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2.229.271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788.632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35,4%</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9039649"/>
                  </a:ext>
                </a:extLst>
              </a:tr>
              <a:tr h="173758">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1.873.115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1.873.115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665.209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7555890"/>
                  </a:ext>
                </a:extLst>
              </a:tr>
              <a:tr h="173758">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256.287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256.287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93.989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68822926"/>
                  </a:ext>
                </a:extLst>
              </a:tr>
              <a:tr h="173758">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2701051"/>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0782315"/>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Desahucios e Indemnizaciones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8149772"/>
                  </a:ext>
                </a:extLst>
              </a:tr>
              <a:tr h="173758">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69.050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69.050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3.377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994240"/>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69.050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69.050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3.377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71771633"/>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Art.87, letra g), DFL N°2,  de 2010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69.050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69.050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3.377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21248375"/>
                  </a:ext>
                </a:extLst>
              </a:tr>
              <a:tr h="173758">
                <a:tc>
                  <a:txBody>
                    <a:bodyPr/>
                    <a:lstStyle/>
                    <a:p>
                      <a:pPr algn="ctr" fontAlgn="ctr"/>
                      <a:r>
                        <a:rPr lang="es-CL" sz="800" b="1" i="0" u="none" strike="noStrike">
                          <a:solidFill>
                            <a:srgbClr val="000000"/>
                          </a:solidFill>
                          <a:effectLst/>
                          <a:latin typeface="Calibri" panose="020F0502020204030204" pitchFamily="34" charset="0"/>
                        </a:rPr>
                        <a:t>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76715776"/>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8956856"/>
                  </a:ext>
                </a:extLst>
              </a:tr>
              <a:tr h="173758">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28.674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28.674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2.918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88396258"/>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3.755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3.755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1.059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63638983"/>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1.527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1.527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246657"/>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9.089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9.089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99633998"/>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14.303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14.303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7159716"/>
                  </a:ext>
                </a:extLst>
              </a:tr>
              <a:tr h="173758">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23.139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2313,9%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2313,9%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6505083"/>
                  </a:ext>
                </a:extLst>
              </a:tr>
              <a:tr h="17375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23.139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2313,9%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2313,9%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106946199"/>
                  </a:ext>
                </a:extLst>
              </a:tr>
            </a:tbl>
          </a:graphicData>
        </a:graphic>
      </p:graphicFrame>
    </p:spTree>
    <p:extLst>
      <p:ext uri="{BB962C8B-B14F-4D97-AF65-F5344CB8AC3E}">
        <p14:creationId xmlns:p14="http://schemas.microsoft.com/office/powerpoint/2010/main" val="853886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43</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16, Programa 01:</a:t>
            </a:r>
          </a:p>
          <a:p>
            <a:pPr algn="ctr" defTabSz="733425" fontAlgn="base">
              <a:spcAft>
                <a:spcPct val="0"/>
              </a:spcAft>
            </a:pPr>
            <a:r>
              <a:rPr lang="pt-BR" sz="1800" b="1" dirty="0">
                <a:solidFill>
                  <a:schemeClr val="tx1"/>
                </a:solidFill>
                <a:ea typeface="Verdana" pitchFamily="34" charset="0"/>
                <a:cs typeface="Verdana" pitchFamily="34" charset="0"/>
              </a:rPr>
              <a:t>CONSEJO NACIONAL DE LA CULTURA Y LAS ARTES</a:t>
            </a:r>
          </a:p>
          <a:p>
            <a:pPr algn="ctr" defTabSz="733425" fontAlgn="base">
              <a:spcAft>
                <a:spcPct val="0"/>
              </a:spcAft>
            </a:pPr>
            <a:r>
              <a:rPr lang="pt-BR" sz="1800" b="1" dirty="0">
                <a:solidFill>
                  <a:schemeClr val="tx1"/>
                </a:solidFill>
                <a:ea typeface="Verdana" pitchFamily="34" charset="0"/>
                <a:cs typeface="Verdana" pitchFamily="34" charset="0"/>
              </a:rPr>
              <a:t>a</a:t>
            </a:r>
            <a:r>
              <a:rPr lang="es-CL" sz="1800" b="1" dirty="0">
                <a:solidFill>
                  <a:schemeClr val="tx1"/>
                </a:solidFill>
                <a:ea typeface="Verdana" pitchFamily="34" charset="0"/>
                <a:cs typeface="Verdana" pitchFamily="34" charset="0"/>
              </a:rPr>
              <a:t>cumulada al mes de mayo de 2018 </a:t>
            </a:r>
          </a:p>
        </p:txBody>
      </p:sp>
      <p:sp>
        <p:nvSpPr>
          <p:cNvPr id="8" name="1 Título"/>
          <p:cNvSpPr txBox="1">
            <a:spLocks/>
          </p:cNvSpPr>
          <p:nvPr/>
        </p:nvSpPr>
        <p:spPr>
          <a:xfrm>
            <a:off x="421724"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 </a:t>
            </a:r>
            <a:r>
              <a:rPr lang="es-CL" sz="1600" b="1" i="1" dirty="0">
                <a:latin typeface="+mn-lt"/>
                <a:ea typeface="Verdana" pitchFamily="34" charset="0"/>
                <a:cs typeface="Verdana" pitchFamily="34" charset="0"/>
              </a:rPr>
              <a:t>1 de 2</a:t>
            </a:r>
          </a:p>
        </p:txBody>
      </p:sp>
      <p:graphicFrame>
        <p:nvGraphicFramePr>
          <p:cNvPr id="2" name="Tabla 1">
            <a:extLst>
              <a:ext uri="{FF2B5EF4-FFF2-40B4-BE49-F238E27FC236}">
                <a16:creationId xmlns:a16="http://schemas.microsoft.com/office/drawing/2014/main" id="{7467E34D-342B-4864-A9FA-7EEF2BE117D8}"/>
              </a:ext>
            </a:extLst>
          </p:cNvPr>
          <p:cNvGraphicFramePr>
            <a:graphicFrameLocks noGrp="1"/>
          </p:cNvGraphicFramePr>
          <p:nvPr>
            <p:extLst>
              <p:ext uri="{D42A27DB-BD31-4B8C-83A1-F6EECF244321}">
                <p14:modId xmlns:p14="http://schemas.microsoft.com/office/powerpoint/2010/main" val="3672201692"/>
              </p:ext>
            </p:extLst>
          </p:nvPr>
        </p:nvGraphicFramePr>
        <p:xfrm>
          <a:off x="414335" y="1874572"/>
          <a:ext cx="8210797" cy="4362751"/>
        </p:xfrm>
        <a:graphic>
          <a:graphicData uri="http://schemas.openxmlformats.org/drawingml/2006/table">
            <a:tbl>
              <a:tblPr/>
              <a:tblGrid>
                <a:gridCol w="286290">
                  <a:extLst>
                    <a:ext uri="{9D8B030D-6E8A-4147-A177-3AD203B41FA5}">
                      <a16:colId xmlns:a16="http://schemas.microsoft.com/office/drawing/2014/main" val="2486216665"/>
                    </a:ext>
                  </a:extLst>
                </a:gridCol>
                <a:gridCol w="286290">
                  <a:extLst>
                    <a:ext uri="{9D8B030D-6E8A-4147-A177-3AD203B41FA5}">
                      <a16:colId xmlns:a16="http://schemas.microsoft.com/office/drawing/2014/main" val="955357297"/>
                    </a:ext>
                  </a:extLst>
                </a:gridCol>
                <a:gridCol w="286290">
                  <a:extLst>
                    <a:ext uri="{9D8B030D-6E8A-4147-A177-3AD203B41FA5}">
                      <a16:colId xmlns:a16="http://schemas.microsoft.com/office/drawing/2014/main" val="3993181102"/>
                    </a:ext>
                  </a:extLst>
                </a:gridCol>
                <a:gridCol w="2988868">
                  <a:extLst>
                    <a:ext uri="{9D8B030D-6E8A-4147-A177-3AD203B41FA5}">
                      <a16:colId xmlns:a16="http://schemas.microsoft.com/office/drawing/2014/main" val="1406069245"/>
                    </a:ext>
                  </a:extLst>
                </a:gridCol>
                <a:gridCol w="767257">
                  <a:extLst>
                    <a:ext uri="{9D8B030D-6E8A-4147-A177-3AD203B41FA5}">
                      <a16:colId xmlns:a16="http://schemas.microsoft.com/office/drawing/2014/main" val="3661519259"/>
                    </a:ext>
                  </a:extLst>
                </a:gridCol>
                <a:gridCol w="767257">
                  <a:extLst>
                    <a:ext uri="{9D8B030D-6E8A-4147-A177-3AD203B41FA5}">
                      <a16:colId xmlns:a16="http://schemas.microsoft.com/office/drawing/2014/main" val="39850891"/>
                    </a:ext>
                  </a:extLst>
                </a:gridCol>
                <a:gridCol w="767257">
                  <a:extLst>
                    <a:ext uri="{9D8B030D-6E8A-4147-A177-3AD203B41FA5}">
                      <a16:colId xmlns:a16="http://schemas.microsoft.com/office/drawing/2014/main" val="3558146419"/>
                    </a:ext>
                  </a:extLst>
                </a:gridCol>
                <a:gridCol w="687096">
                  <a:extLst>
                    <a:ext uri="{9D8B030D-6E8A-4147-A177-3AD203B41FA5}">
                      <a16:colId xmlns:a16="http://schemas.microsoft.com/office/drawing/2014/main" val="346300894"/>
                    </a:ext>
                  </a:extLst>
                </a:gridCol>
                <a:gridCol w="687096">
                  <a:extLst>
                    <a:ext uri="{9D8B030D-6E8A-4147-A177-3AD203B41FA5}">
                      <a16:colId xmlns:a16="http://schemas.microsoft.com/office/drawing/2014/main" val="5532178"/>
                    </a:ext>
                  </a:extLst>
                </a:gridCol>
                <a:gridCol w="687096">
                  <a:extLst>
                    <a:ext uri="{9D8B030D-6E8A-4147-A177-3AD203B41FA5}">
                      <a16:colId xmlns:a16="http://schemas.microsoft.com/office/drawing/2014/main" val="1139678889"/>
                    </a:ext>
                  </a:extLst>
                </a:gridCol>
              </a:tblGrid>
              <a:tr h="170420">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884017051"/>
                  </a:ext>
                </a:extLst>
              </a:tr>
              <a:tr h="272671">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27844522"/>
                  </a:ext>
                </a:extLst>
              </a:tr>
              <a:tr h="170420">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84.937.594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14.792.846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-70.144.748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14.791.843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17,4%</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58504773"/>
                  </a:ext>
                </a:extLst>
              </a:tr>
              <a:tr h="170420">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15.593.003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2.112.297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-13.480.706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2.112.295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8765924"/>
                  </a:ext>
                </a:extLst>
              </a:tr>
              <a:tr h="170420">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4.180.859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253.646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-3.927.213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253.643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63874517"/>
                  </a:ext>
                </a:extLst>
              </a:tr>
              <a:tr h="170420">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17.603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-17.603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1648853"/>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17.603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-17.603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15062395"/>
                  </a:ext>
                </a:extLst>
              </a:tr>
              <a:tr h="170420">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52.061.988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10.876.706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-41.185.282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10.876.708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8564258"/>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21.519.851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8.497.634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-13.022.217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8.497.637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2189298"/>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081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Fundación Artesanías de Chile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824.064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412.032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-412.032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412.032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09063275"/>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188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Corporación Cultural Municipalidad de Santiago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2.973.435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1.486.717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-1.486.718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1.486.718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7998023"/>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Orquestas Sinfónicas Juveniles e Infantiles de Chile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3.012.813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1.506.406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-1.506.407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1.506.406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9303678"/>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269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Centro Cultural Palacio de la Moneda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2.128.999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1.064.499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-1.064.500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1.064.500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00279038"/>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279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Corporación Centro Cultural Gabriela Mistral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3.258.535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1.629.267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-1.629.268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1.629.268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5609566"/>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290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Instituciones Colaboradoras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6.609.715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1.421.013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-5.188.702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1.421.013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1141887"/>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291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Parque Cultural Valparaíso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1.198.516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599.258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-599.258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599.258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62705560"/>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292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Orquestas Regionales Profesionales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1.513.774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378.442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-1.135.332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378.442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3268541"/>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1.142.050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-1.142.050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134685"/>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Ministerio de Relaciones Exteriores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1.142.050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-1.142.050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22798773"/>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29.400.087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2.379.072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-27.021.015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2.379.071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7467408"/>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087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Actividades de Fomento y Desarrollo Cultural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13.037.034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1.428.978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-11.608.056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1.428.978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19003117"/>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098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Conjuntos Artísticos Estables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3.544.518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353.287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-3.191.231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353.287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5053583"/>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Fomento del Arte en la Educación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1.402.521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636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-1.401.885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10983382"/>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Fomento y Desarrollo del Patrimonio Nacional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484.508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24.521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-459.987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24.521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9696465"/>
                  </a:ext>
                </a:extLst>
              </a:tr>
              <a:tr h="170420">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Red Cultura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3.068.109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51.639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-3.016.470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51.639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88392242"/>
                  </a:ext>
                </a:extLst>
              </a:tr>
            </a:tbl>
          </a:graphicData>
        </a:graphic>
      </p:graphicFrame>
    </p:spTree>
    <p:extLst>
      <p:ext uri="{BB962C8B-B14F-4D97-AF65-F5344CB8AC3E}">
        <p14:creationId xmlns:p14="http://schemas.microsoft.com/office/powerpoint/2010/main" val="37671855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44</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16, Programa 01:</a:t>
            </a:r>
          </a:p>
          <a:p>
            <a:pPr algn="ctr" defTabSz="733425" fontAlgn="base">
              <a:spcAft>
                <a:spcPct val="0"/>
              </a:spcAft>
            </a:pPr>
            <a:r>
              <a:rPr lang="pt-BR" sz="1800" b="1" dirty="0">
                <a:solidFill>
                  <a:schemeClr val="tx1"/>
                </a:solidFill>
                <a:ea typeface="Verdana" pitchFamily="34" charset="0"/>
                <a:cs typeface="Verdana" pitchFamily="34" charset="0"/>
              </a:rPr>
              <a:t>CONSEJO NACIONAL DE LA CULTURA Y LAS ARTES</a:t>
            </a:r>
          </a:p>
          <a:p>
            <a:pPr algn="ctr" defTabSz="733425" fontAlgn="base">
              <a:spcAft>
                <a:spcPct val="0"/>
              </a:spcAft>
            </a:pPr>
            <a:r>
              <a:rPr lang="pt-BR" sz="1800" b="1" dirty="0">
                <a:solidFill>
                  <a:schemeClr val="tx1"/>
                </a:solidFill>
                <a:ea typeface="Verdana" pitchFamily="34" charset="0"/>
                <a:cs typeface="Verdana" pitchFamily="34" charset="0"/>
              </a:rPr>
              <a:t>a</a:t>
            </a:r>
            <a:r>
              <a:rPr lang="es-CL" sz="1800" b="1" dirty="0">
                <a:solidFill>
                  <a:schemeClr val="tx1"/>
                </a:solidFill>
                <a:ea typeface="Verdana" pitchFamily="34" charset="0"/>
                <a:cs typeface="Verdana" pitchFamily="34" charset="0"/>
              </a:rPr>
              <a:t>cumulada al mes de mayo de 2018 </a:t>
            </a:r>
          </a:p>
        </p:txBody>
      </p:sp>
      <p:sp>
        <p:nvSpPr>
          <p:cNvPr id="8" name="1 Título"/>
          <p:cNvSpPr txBox="1">
            <a:spLocks/>
          </p:cNvSpPr>
          <p:nvPr/>
        </p:nvSpPr>
        <p:spPr>
          <a:xfrm>
            <a:off x="421724"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 </a:t>
            </a:r>
            <a:r>
              <a:rPr lang="es-CL" sz="1600" b="1" i="1" dirty="0">
                <a:latin typeface="+mn-lt"/>
                <a:ea typeface="Verdana" pitchFamily="34" charset="0"/>
                <a:cs typeface="Verdana" pitchFamily="34" charset="0"/>
              </a:rPr>
              <a:t>2 de 2</a:t>
            </a:r>
          </a:p>
        </p:txBody>
      </p:sp>
      <p:graphicFrame>
        <p:nvGraphicFramePr>
          <p:cNvPr id="2" name="Tabla 1">
            <a:extLst>
              <a:ext uri="{FF2B5EF4-FFF2-40B4-BE49-F238E27FC236}">
                <a16:creationId xmlns:a16="http://schemas.microsoft.com/office/drawing/2014/main" id="{3646D676-F4AE-4957-8FB2-41A8D9E404B6}"/>
              </a:ext>
            </a:extLst>
          </p:cNvPr>
          <p:cNvGraphicFramePr>
            <a:graphicFrameLocks noGrp="1"/>
          </p:cNvGraphicFramePr>
          <p:nvPr>
            <p:extLst>
              <p:ext uri="{D42A27DB-BD31-4B8C-83A1-F6EECF244321}">
                <p14:modId xmlns:p14="http://schemas.microsoft.com/office/powerpoint/2010/main" val="179302997"/>
              </p:ext>
            </p:extLst>
          </p:nvPr>
        </p:nvGraphicFramePr>
        <p:xfrm>
          <a:off x="414335" y="1868116"/>
          <a:ext cx="8210797" cy="4409026"/>
        </p:xfrm>
        <a:graphic>
          <a:graphicData uri="http://schemas.openxmlformats.org/drawingml/2006/table">
            <a:tbl>
              <a:tblPr/>
              <a:tblGrid>
                <a:gridCol w="286290">
                  <a:extLst>
                    <a:ext uri="{9D8B030D-6E8A-4147-A177-3AD203B41FA5}">
                      <a16:colId xmlns:a16="http://schemas.microsoft.com/office/drawing/2014/main" val="1108163734"/>
                    </a:ext>
                  </a:extLst>
                </a:gridCol>
                <a:gridCol w="286290">
                  <a:extLst>
                    <a:ext uri="{9D8B030D-6E8A-4147-A177-3AD203B41FA5}">
                      <a16:colId xmlns:a16="http://schemas.microsoft.com/office/drawing/2014/main" val="112201017"/>
                    </a:ext>
                  </a:extLst>
                </a:gridCol>
                <a:gridCol w="286290">
                  <a:extLst>
                    <a:ext uri="{9D8B030D-6E8A-4147-A177-3AD203B41FA5}">
                      <a16:colId xmlns:a16="http://schemas.microsoft.com/office/drawing/2014/main" val="4240138629"/>
                    </a:ext>
                  </a:extLst>
                </a:gridCol>
                <a:gridCol w="2988868">
                  <a:extLst>
                    <a:ext uri="{9D8B030D-6E8A-4147-A177-3AD203B41FA5}">
                      <a16:colId xmlns:a16="http://schemas.microsoft.com/office/drawing/2014/main" val="243316807"/>
                    </a:ext>
                  </a:extLst>
                </a:gridCol>
                <a:gridCol w="767257">
                  <a:extLst>
                    <a:ext uri="{9D8B030D-6E8A-4147-A177-3AD203B41FA5}">
                      <a16:colId xmlns:a16="http://schemas.microsoft.com/office/drawing/2014/main" val="1541431280"/>
                    </a:ext>
                  </a:extLst>
                </a:gridCol>
                <a:gridCol w="767257">
                  <a:extLst>
                    <a:ext uri="{9D8B030D-6E8A-4147-A177-3AD203B41FA5}">
                      <a16:colId xmlns:a16="http://schemas.microsoft.com/office/drawing/2014/main" val="3904717653"/>
                    </a:ext>
                  </a:extLst>
                </a:gridCol>
                <a:gridCol w="767257">
                  <a:extLst>
                    <a:ext uri="{9D8B030D-6E8A-4147-A177-3AD203B41FA5}">
                      <a16:colId xmlns:a16="http://schemas.microsoft.com/office/drawing/2014/main" val="124530677"/>
                    </a:ext>
                  </a:extLst>
                </a:gridCol>
                <a:gridCol w="687096">
                  <a:extLst>
                    <a:ext uri="{9D8B030D-6E8A-4147-A177-3AD203B41FA5}">
                      <a16:colId xmlns:a16="http://schemas.microsoft.com/office/drawing/2014/main" val="2795123987"/>
                    </a:ext>
                  </a:extLst>
                </a:gridCol>
                <a:gridCol w="687096">
                  <a:extLst>
                    <a:ext uri="{9D8B030D-6E8A-4147-A177-3AD203B41FA5}">
                      <a16:colId xmlns:a16="http://schemas.microsoft.com/office/drawing/2014/main" val="1622455800"/>
                    </a:ext>
                  </a:extLst>
                </a:gridCol>
                <a:gridCol w="687096">
                  <a:extLst>
                    <a:ext uri="{9D8B030D-6E8A-4147-A177-3AD203B41FA5}">
                      <a16:colId xmlns:a16="http://schemas.microsoft.com/office/drawing/2014/main" val="3690611089"/>
                    </a:ext>
                  </a:extLst>
                </a:gridCol>
              </a:tblGrid>
              <a:tr h="170009">
                <a:tc>
                  <a:txBody>
                    <a:bodyPr/>
                    <a:lstStyle/>
                    <a:p>
                      <a:pPr algn="l" fontAlgn="ctr"/>
                      <a:r>
                        <a:rPr lang="es-CL" sz="800" b="1" i="0" u="none" strike="noStrike">
                          <a:solidFill>
                            <a:srgbClr val="FFFFFF"/>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41" marR="8241" marT="8241"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41" marR="8241" marT="8241"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41" marR="8241" marT="82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41" marR="8241" marT="82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539899676"/>
                  </a:ext>
                </a:extLst>
              </a:tr>
              <a:tr h="272014">
                <a:tc>
                  <a:txBody>
                    <a:bodyPr/>
                    <a:lstStyle/>
                    <a:p>
                      <a:pPr algn="l" fontAlgn="ctr"/>
                      <a:r>
                        <a:rPr lang="es-CL" sz="800" b="1" i="0" u="none" strike="noStrike">
                          <a:solidFill>
                            <a:srgbClr val="FFFFFF"/>
                          </a:solidFill>
                          <a:effectLst/>
                          <a:latin typeface="Calibri" panose="020F0502020204030204" pitchFamily="34" charset="0"/>
                        </a:rPr>
                        <a:t>Subt.</a:t>
                      </a:r>
                    </a:p>
                  </a:txBody>
                  <a:tcPr marL="8241" marR="8241" marT="8241"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41" marR="8241" marT="8241"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41" marR="8241" marT="8241"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41" marR="8241" marT="8241"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41" marR="8241" marT="8241"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41" marR="8241" marT="8241"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41" marR="8241" marT="8241"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41" marR="8241" marT="8241"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41" marR="8241" marT="8241"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41" marR="8241" marT="8241"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530211766"/>
                  </a:ext>
                </a:extLst>
              </a:tr>
              <a:tr h="272014">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Centros de Creación y Desarrollo Artístico para Niños y Jóvenes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1.814.684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147.189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-1.667.495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147.189</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8,1%</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5615688"/>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Nacional de Patrimonio Material e Inmaterial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896.086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57.632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-838.454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57.632</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16893765"/>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Intermediación Cultural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2.608.345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13.680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-2.594.665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13.679</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0,5%</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37509421"/>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139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Nacional de Desarrollo Artístico en la Educación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1.313.894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184.014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-1.129.880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184.014</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8614731"/>
                  </a:ext>
                </a:extLst>
              </a:tr>
              <a:tr h="192804">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143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Fomento y Difusión del Arte y las Culturas de Pueblos Indígenas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1.071.316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117.496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-953.820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117.496</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3901649"/>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145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Exportación de Servicios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159.072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-159.072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25672093"/>
                  </a:ext>
                </a:extLst>
              </a:tr>
              <a:tr h="170009">
                <a:tc>
                  <a:txBody>
                    <a:bodyPr/>
                    <a:lstStyle/>
                    <a:p>
                      <a:pPr algn="ctr" fontAlgn="ctr"/>
                      <a:r>
                        <a:rPr lang="es-CL" sz="800" b="1" i="0" u="none" strike="noStrike">
                          <a:solidFill>
                            <a:srgbClr val="000000"/>
                          </a:solidFill>
                          <a:effectLst/>
                          <a:latin typeface="Calibri" panose="020F0502020204030204" pitchFamily="34" charset="0"/>
                        </a:rPr>
                        <a:t>25</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708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-708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56059645"/>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708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-708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9565788"/>
                  </a:ext>
                </a:extLst>
              </a:tr>
              <a:tr h="170009">
                <a:tc>
                  <a:txBody>
                    <a:bodyPr/>
                    <a:lstStyle/>
                    <a:p>
                      <a:pPr algn="ctr" fontAlgn="ctr"/>
                      <a:r>
                        <a:rPr lang="es-CL" sz="800" b="1" i="0" u="none" strike="noStrike">
                          <a:solidFill>
                            <a:srgbClr val="000000"/>
                          </a:solidFill>
                          <a:effectLst/>
                          <a:latin typeface="Calibri" panose="020F0502020204030204" pitchFamily="34" charset="0"/>
                        </a:rPr>
                        <a:t>29</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1.049.574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1.740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-1.047.834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1.740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0,2%</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3893614"/>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42.821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-42.821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25466175"/>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265.981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1.628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-264.353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1.628</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98757864"/>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401.166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-401.166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20030504"/>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339.606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112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-339.494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60630956"/>
                  </a:ext>
                </a:extLst>
              </a:tr>
              <a:tr h="170009">
                <a:tc>
                  <a:txBody>
                    <a:bodyPr/>
                    <a:lstStyle/>
                    <a:p>
                      <a:pPr algn="ctr" fontAlgn="ctr"/>
                      <a:r>
                        <a:rPr lang="es-CL" sz="800" b="1" i="0" u="none" strike="noStrike">
                          <a:solidFill>
                            <a:srgbClr val="000000"/>
                          </a:solidFill>
                          <a:effectLst/>
                          <a:latin typeface="Calibri" panose="020F0502020204030204" pitchFamily="34" charset="0"/>
                        </a:rPr>
                        <a:t>31</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7.442.712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-7.442.712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61256763"/>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7.442.712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-7.442.712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3999218"/>
                  </a:ext>
                </a:extLst>
              </a:tr>
              <a:tr h="170009">
                <a:tc>
                  <a:txBody>
                    <a:bodyPr/>
                    <a:lstStyle/>
                    <a:p>
                      <a:pPr algn="ctr" fontAlgn="ctr"/>
                      <a:r>
                        <a:rPr lang="es-CL" sz="800" b="1" i="0" u="none" strike="noStrike">
                          <a:solidFill>
                            <a:srgbClr val="000000"/>
                          </a:solidFill>
                          <a:effectLst/>
                          <a:latin typeface="Calibri" panose="020F0502020204030204" pitchFamily="34" charset="0"/>
                        </a:rPr>
                        <a:t>33</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4.589.147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-4.589.147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80414201"/>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2.113.560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-2.113.560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9404497"/>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del Patrimonio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2.113.560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-2.113.560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5984008"/>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2.475.587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-2.475.587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09046982"/>
                  </a:ext>
                </a:extLst>
              </a:tr>
              <a:tr h="272014">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Financiamiento de Infraestructura Cultural Pública y/o Privada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2.475.587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-2.475.587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5450567"/>
                  </a:ext>
                </a:extLst>
              </a:tr>
              <a:tr h="170009">
                <a:tc>
                  <a:txBody>
                    <a:bodyPr/>
                    <a:lstStyle/>
                    <a:p>
                      <a:pPr algn="ctr" fontAlgn="ctr"/>
                      <a:r>
                        <a:rPr lang="es-CL" sz="800" b="1" i="0" u="none" strike="noStrike">
                          <a:solidFill>
                            <a:srgbClr val="000000"/>
                          </a:solidFill>
                          <a:effectLst/>
                          <a:latin typeface="Calibri" panose="020F0502020204030204" pitchFamily="34" charset="0"/>
                        </a:rPr>
                        <a:t>34</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1.547.457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1.546.457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1.547.457</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154745,7%</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30224092"/>
                  </a:ext>
                </a:extLst>
              </a:tr>
              <a:tr h="170009">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1.547.457 </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1.546.457 </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1.547.457</a:t>
                      </a:r>
                    </a:p>
                  </a:txBody>
                  <a:tcPr marL="8241" marR="8241" marT="8241"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154745,7%</a:t>
                      </a:r>
                    </a:p>
                  </a:txBody>
                  <a:tcPr marL="8241" marR="8241" marT="8241"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41" marR="8241" marT="8241"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566784226"/>
                  </a:ext>
                </a:extLst>
              </a:tr>
            </a:tbl>
          </a:graphicData>
        </a:graphic>
      </p:graphicFrame>
    </p:spTree>
    <p:extLst>
      <p:ext uri="{BB962C8B-B14F-4D97-AF65-F5344CB8AC3E}">
        <p14:creationId xmlns:p14="http://schemas.microsoft.com/office/powerpoint/2010/main" val="2699212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45</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16, Programa 02:</a:t>
            </a:r>
          </a:p>
          <a:p>
            <a:pPr algn="ctr" defTabSz="733425" fontAlgn="base">
              <a:spcAft>
                <a:spcPct val="0"/>
              </a:spcAft>
            </a:pPr>
            <a:r>
              <a:rPr lang="pt-BR" sz="1800" b="1" dirty="0">
                <a:solidFill>
                  <a:schemeClr val="tx1"/>
                </a:solidFill>
                <a:ea typeface="Verdana" pitchFamily="34" charset="0"/>
                <a:cs typeface="Verdana" pitchFamily="34" charset="0"/>
              </a:rPr>
              <a:t>FONDOS CULTURALES Y ARTÍSTICOS</a:t>
            </a:r>
          </a:p>
          <a:p>
            <a:pPr algn="ctr" defTabSz="733425" fontAlgn="base">
              <a:spcAft>
                <a:spcPct val="0"/>
              </a:spcAft>
            </a:pPr>
            <a:r>
              <a:rPr lang="pt-BR" sz="1800" b="1" dirty="0">
                <a:solidFill>
                  <a:schemeClr val="tx1"/>
                </a:solidFill>
                <a:ea typeface="Verdana" pitchFamily="34" charset="0"/>
                <a:cs typeface="Verdana" pitchFamily="34" charset="0"/>
              </a:rPr>
              <a:t>a</a:t>
            </a:r>
            <a:r>
              <a:rPr lang="es-CL" sz="1800" b="1" dirty="0">
                <a:solidFill>
                  <a:schemeClr val="tx1"/>
                </a:solidFill>
                <a:ea typeface="Verdana" pitchFamily="34" charset="0"/>
                <a:cs typeface="Verdana" pitchFamily="34" charset="0"/>
              </a:rPr>
              <a:t>cumulada al mes de mayo de 2018 </a:t>
            </a:r>
          </a:p>
        </p:txBody>
      </p:sp>
      <p:sp>
        <p:nvSpPr>
          <p:cNvPr id="8" name="1 Título"/>
          <p:cNvSpPr txBox="1">
            <a:spLocks/>
          </p:cNvSpPr>
          <p:nvPr/>
        </p:nvSpPr>
        <p:spPr>
          <a:xfrm>
            <a:off x="421724"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2" name="Tabla 1">
            <a:extLst>
              <a:ext uri="{FF2B5EF4-FFF2-40B4-BE49-F238E27FC236}">
                <a16:creationId xmlns:a16="http://schemas.microsoft.com/office/drawing/2014/main" id="{5C37B8D1-F1A5-498C-AD64-63517B307C90}"/>
              </a:ext>
            </a:extLst>
          </p:cNvPr>
          <p:cNvGraphicFramePr>
            <a:graphicFrameLocks noGrp="1"/>
          </p:cNvGraphicFramePr>
          <p:nvPr>
            <p:extLst>
              <p:ext uri="{D42A27DB-BD31-4B8C-83A1-F6EECF244321}">
                <p14:modId xmlns:p14="http://schemas.microsoft.com/office/powerpoint/2010/main" val="3169221195"/>
              </p:ext>
            </p:extLst>
          </p:nvPr>
        </p:nvGraphicFramePr>
        <p:xfrm>
          <a:off x="414336" y="1874572"/>
          <a:ext cx="8210796" cy="2778566"/>
        </p:xfrm>
        <a:graphic>
          <a:graphicData uri="http://schemas.openxmlformats.org/drawingml/2006/table">
            <a:tbl>
              <a:tblPr/>
              <a:tblGrid>
                <a:gridCol w="286290">
                  <a:extLst>
                    <a:ext uri="{9D8B030D-6E8A-4147-A177-3AD203B41FA5}">
                      <a16:colId xmlns:a16="http://schemas.microsoft.com/office/drawing/2014/main" val="2642570100"/>
                    </a:ext>
                  </a:extLst>
                </a:gridCol>
                <a:gridCol w="286290">
                  <a:extLst>
                    <a:ext uri="{9D8B030D-6E8A-4147-A177-3AD203B41FA5}">
                      <a16:colId xmlns:a16="http://schemas.microsoft.com/office/drawing/2014/main" val="4206833148"/>
                    </a:ext>
                  </a:extLst>
                </a:gridCol>
                <a:gridCol w="286290">
                  <a:extLst>
                    <a:ext uri="{9D8B030D-6E8A-4147-A177-3AD203B41FA5}">
                      <a16:colId xmlns:a16="http://schemas.microsoft.com/office/drawing/2014/main" val="2668532341"/>
                    </a:ext>
                  </a:extLst>
                </a:gridCol>
                <a:gridCol w="2988867">
                  <a:extLst>
                    <a:ext uri="{9D8B030D-6E8A-4147-A177-3AD203B41FA5}">
                      <a16:colId xmlns:a16="http://schemas.microsoft.com/office/drawing/2014/main" val="2762849340"/>
                    </a:ext>
                  </a:extLst>
                </a:gridCol>
                <a:gridCol w="767257">
                  <a:extLst>
                    <a:ext uri="{9D8B030D-6E8A-4147-A177-3AD203B41FA5}">
                      <a16:colId xmlns:a16="http://schemas.microsoft.com/office/drawing/2014/main" val="3176577762"/>
                    </a:ext>
                  </a:extLst>
                </a:gridCol>
                <a:gridCol w="767257">
                  <a:extLst>
                    <a:ext uri="{9D8B030D-6E8A-4147-A177-3AD203B41FA5}">
                      <a16:colId xmlns:a16="http://schemas.microsoft.com/office/drawing/2014/main" val="587114271"/>
                    </a:ext>
                  </a:extLst>
                </a:gridCol>
                <a:gridCol w="767257">
                  <a:extLst>
                    <a:ext uri="{9D8B030D-6E8A-4147-A177-3AD203B41FA5}">
                      <a16:colId xmlns:a16="http://schemas.microsoft.com/office/drawing/2014/main" val="284044200"/>
                    </a:ext>
                  </a:extLst>
                </a:gridCol>
                <a:gridCol w="687096">
                  <a:extLst>
                    <a:ext uri="{9D8B030D-6E8A-4147-A177-3AD203B41FA5}">
                      <a16:colId xmlns:a16="http://schemas.microsoft.com/office/drawing/2014/main" val="3560063816"/>
                    </a:ext>
                  </a:extLst>
                </a:gridCol>
                <a:gridCol w="687096">
                  <a:extLst>
                    <a:ext uri="{9D8B030D-6E8A-4147-A177-3AD203B41FA5}">
                      <a16:colId xmlns:a16="http://schemas.microsoft.com/office/drawing/2014/main" val="806369705"/>
                    </a:ext>
                  </a:extLst>
                </a:gridCol>
                <a:gridCol w="687096">
                  <a:extLst>
                    <a:ext uri="{9D8B030D-6E8A-4147-A177-3AD203B41FA5}">
                      <a16:colId xmlns:a16="http://schemas.microsoft.com/office/drawing/2014/main" val="1703257428"/>
                    </a:ext>
                  </a:extLst>
                </a:gridCol>
              </a:tblGrid>
              <a:tr h="197412">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84466378"/>
                  </a:ext>
                </a:extLst>
              </a:tr>
              <a:tr h="315858">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393605479"/>
                  </a:ext>
                </a:extLst>
              </a:tr>
              <a:tr h="197412">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37.589.076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19.049.784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-18.539.292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11.633.650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30,9%</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63598059"/>
                  </a:ext>
                </a:extLst>
              </a:tr>
              <a:tr h="197412">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2.388.926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235.183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-2.153.743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235.183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41104373"/>
                  </a:ext>
                </a:extLst>
              </a:tr>
              <a:tr h="197412">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531.610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5.704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-525.906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5.703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3304742"/>
                  </a:ext>
                </a:extLst>
              </a:tr>
              <a:tr h="197412">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34.666.540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11.277.566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-23.388.974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11.277.564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40996907"/>
                  </a:ext>
                </a:extLst>
              </a:tr>
              <a:tr h="197412">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34.666.540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11.277.566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-23.388.974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11.277.564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00550280"/>
                  </a:ext>
                </a:extLst>
              </a:tr>
              <a:tr h="255392">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094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Nacional de Fomento del Libro y la Lectura, Ley N° 19.227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6.992.399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2.627.990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-4.364.409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2.627.989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37717046"/>
                  </a:ext>
                </a:extLst>
              </a:tr>
              <a:tr h="233196">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097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Nacional de Desarrollo Cultural y las Artes, Ley N° 19.891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14.124.604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5.487.716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-8.636.888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5.487.716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0345497"/>
                  </a:ext>
                </a:extLst>
              </a:tr>
              <a:tr h="197412">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520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para el Fomento de la Música Nacional, Ley N° 19.928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5.182.212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1.195.479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-3.986.733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1.195.478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9185457"/>
                  </a:ext>
                </a:extLst>
              </a:tr>
              <a:tr h="197412">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521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Fomento Audiovisual, Ley N° 19.981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8.367.325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1.966.381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-6.400.944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1.966.381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6879507"/>
                  </a:ext>
                </a:extLst>
              </a:tr>
              <a:tr h="197412">
                <a:tc>
                  <a:txBody>
                    <a:bodyPr/>
                    <a:lstStyle/>
                    <a:p>
                      <a:pPr algn="ctr" fontAlgn="ctr"/>
                      <a:r>
                        <a:rPr lang="es-CL" sz="800" b="1" i="0" u="none" strike="noStrike">
                          <a:solidFill>
                            <a:srgbClr val="000000"/>
                          </a:solidFill>
                          <a:effectLst/>
                          <a:latin typeface="Calibri" panose="020F0502020204030204" pitchFamily="34" charset="0"/>
                        </a:rPr>
                        <a:t>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115.955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114.955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115.200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11520,0%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6793647"/>
                  </a:ext>
                </a:extLst>
              </a:tr>
              <a:tr h="197412">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115.955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114.955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115.200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11520,0%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99,3%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706197893"/>
                  </a:ext>
                </a:extLst>
              </a:tr>
            </a:tbl>
          </a:graphicData>
        </a:graphic>
      </p:graphicFrame>
    </p:spTree>
    <p:extLst>
      <p:ext uri="{BB962C8B-B14F-4D97-AF65-F5344CB8AC3E}">
        <p14:creationId xmlns:p14="http://schemas.microsoft.com/office/powerpoint/2010/main" val="5104548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46</a:t>
            </a:fld>
            <a:endParaRPr lang="es-CL"/>
          </a:p>
        </p:txBody>
      </p:sp>
      <p:sp>
        <p:nvSpPr>
          <p:cNvPr id="6"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17, Programa 01:</a:t>
            </a:r>
          </a:p>
          <a:p>
            <a:pPr algn="ctr" defTabSz="733425" fontAlgn="base">
              <a:spcAft>
                <a:spcPct val="0"/>
              </a:spcAft>
            </a:pPr>
            <a:r>
              <a:rPr lang="pt-BR" sz="1800" b="1" dirty="0">
                <a:solidFill>
                  <a:schemeClr val="tx1"/>
                </a:solidFill>
                <a:ea typeface="Verdana" pitchFamily="34" charset="0"/>
                <a:cs typeface="Verdana" pitchFamily="34" charset="0"/>
              </a:rPr>
              <a:t>DIRECCIÓN DE EDUCACIÓN PÚBLICA</a:t>
            </a:r>
          </a:p>
          <a:p>
            <a:pPr algn="ctr" defTabSz="733425" fontAlgn="base">
              <a:spcAft>
                <a:spcPct val="0"/>
              </a:spcAft>
            </a:pPr>
            <a:r>
              <a:rPr lang="pt-BR" sz="1800" b="1" dirty="0">
                <a:solidFill>
                  <a:schemeClr val="tx1"/>
                </a:solidFill>
                <a:ea typeface="Verdana" pitchFamily="34" charset="0"/>
                <a:cs typeface="Verdana" pitchFamily="34" charset="0"/>
              </a:rPr>
              <a:t>a</a:t>
            </a:r>
            <a:r>
              <a:rPr lang="es-CL" sz="1800" b="1" dirty="0">
                <a:solidFill>
                  <a:schemeClr val="tx1"/>
                </a:solidFill>
                <a:ea typeface="Verdana" pitchFamily="34" charset="0"/>
                <a:cs typeface="Verdana" pitchFamily="34" charset="0"/>
              </a:rPr>
              <a:t>cumulada al mes de mayo de 2018</a:t>
            </a:r>
          </a:p>
        </p:txBody>
      </p:sp>
      <p:sp>
        <p:nvSpPr>
          <p:cNvPr id="8" name="1 Título"/>
          <p:cNvSpPr txBox="1">
            <a:spLocks/>
          </p:cNvSpPr>
          <p:nvPr/>
        </p:nvSpPr>
        <p:spPr>
          <a:xfrm>
            <a:off x="414336" y="1389484"/>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Tabla 2">
            <a:extLst>
              <a:ext uri="{FF2B5EF4-FFF2-40B4-BE49-F238E27FC236}">
                <a16:creationId xmlns:a16="http://schemas.microsoft.com/office/drawing/2014/main" id="{DC3322A0-6969-4F46-B792-BC87D3EF1F7A}"/>
              </a:ext>
            </a:extLst>
          </p:cNvPr>
          <p:cNvGraphicFramePr>
            <a:graphicFrameLocks noGrp="1"/>
          </p:cNvGraphicFramePr>
          <p:nvPr>
            <p:extLst>
              <p:ext uri="{D42A27DB-BD31-4B8C-83A1-F6EECF244321}">
                <p14:modId xmlns:p14="http://schemas.microsoft.com/office/powerpoint/2010/main" val="695797081"/>
              </p:ext>
            </p:extLst>
          </p:nvPr>
        </p:nvGraphicFramePr>
        <p:xfrm>
          <a:off x="414335" y="1844824"/>
          <a:ext cx="8210797" cy="2664293"/>
        </p:xfrm>
        <a:graphic>
          <a:graphicData uri="http://schemas.openxmlformats.org/drawingml/2006/table">
            <a:tbl>
              <a:tblPr/>
              <a:tblGrid>
                <a:gridCol w="286290">
                  <a:extLst>
                    <a:ext uri="{9D8B030D-6E8A-4147-A177-3AD203B41FA5}">
                      <a16:colId xmlns:a16="http://schemas.microsoft.com/office/drawing/2014/main" val="3520583830"/>
                    </a:ext>
                  </a:extLst>
                </a:gridCol>
                <a:gridCol w="286290">
                  <a:extLst>
                    <a:ext uri="{9D8B030D-6E8A-4147-A177-3AD203B41FA5}">
                      <a16:colId xmlns:a16="http://schemas.microsoft.com/office/drawing/2014/main" val="789403329"/>
                    </a:ext>
                  </a:extLst>
                </a:gridCol>
                <a:gridCol w="286290">
                  <a:extLst>
                    <a:ext uri="{9D8B030D-6E8A-4147-A177-3AD203B41FA5}">
                      <a16:colId xmlns:a16="http://schemas.microsoft.com/office/drawing/2014/main" val="3990411576"/>
                    </a:ext>
                  </a:extLst>
                </a:gridCol>
                <a:gridCol w="2988868">
                  <a:extLst>
                    <a:ext uri="{9D8B030D-6E8A-4147-A177-3AD203B41FA5}">
                      <a16:colId xmlns:a16="http://schemas.microsoft.com/office/drawing/2014/main" val="3763902648"/>
                    </a:ext>
                  </a:extLst>
                </a:gridCol>
                <a:gridCol w="767257">
                  <a:extLst>
                    <a:ext uri="{9D8B030D-6E8A-4147-A177-3AD203B41FA5}">
                      <a16:colId xmlns:a16="http://schemas.microsoft.com/office/drawing/2014/main" val="1531936065"/>
                    </a:ext>
                  </a:extLst>
                </a:gridCol>
                <a:gridCol w="767257">
                  <a:extLst>
                    <a:ext uri="{9D8B030D-6E8A-4147-A177-3AD203B41FA5}">
                      <a16:colId xmlns:a16="http://schemas.microsoft.com/office/drawing/2014/main" val="6505985"/>
                    </a:ext>
                  </a:extLst>
                </a:gridCol>
                <a:gridCol w="767257">
                  <a:extLst>
                    <a:ext uri="{9D8B030D-6E8A-4147-A177-3AD203B41FA5}">
                      <a16:colId xmlns:a16="http://schemas.microsoft.com/office/drawing/2014/main" val="3102240490"/>
                    </a:ext>
                  </a:extLst>
                </a:gridCol>
                <a:gridCol w="687096">
                  <a:extLst>
                    <a:ext uri="{9D8B030D-6E8A-4147-A177-3AD203B41FA5}">
                      <a16:colId xmlns:a16="http://schemas.microsoft.com/office/drawing/2014/main" val="2393578735"/>
                    </a:ext>
                  </a:extLst>
                </a:gridCol>
                <a:gridCol w="687096">
                  <a:extLst>
                    <a:ext uri="{9D8B030D-6E8A-4147-A177-3AD203B41FA5}">
                      <a16:colId xmlns:a16="http://schemas.microsoft.com/office/drawing/2014/main" val="1127498315"/>
                    </a:ext>
                  </a:extLst>
                </a:gridCol>
                <a:gridCol w="687096">
                  <a:extLst>
                    <a:ext uri="{9D8B030D-6E8A-4147-A177-3AD203B41FA5}">
                      <a16:colId xmlns:a16="http://schemas.microsoft.com/office/drawing/2014/main" val="1129245699"/>
                    </a:ext>
                  </a:extLst>
                </a:gridCol>
              </a:tblGrid>
              <a:tr h="170788">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766783811"/>
                  </a:ext>
                </a:extLst>
              </a:tr>
              <a:tr h="273261">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696324434"/>
                  </a:ext>
                </a:extLst>
              </a:tr>
              <a:tr h="170788">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7.146.037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7.151.037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1.235.712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17,3%</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72149"/>
                  </a:ext>
                </a:extLst>
              </a:tr>
              <a:tr h="170788">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3.296.466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3.296.466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810.999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58424776"/>
                  </a:ext>
                </a:extLst>
              </a:tr>
              <a:tr h="17078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de Planta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1.029.022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1.029.022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50.186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74924406"/>
                  </a:ext>
                </a:extLst>
              </a:tr>
              <a:tr h="17078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a Contrata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1.826.285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1.826.285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433.317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46216450"/>
                  </a:ext>
                </a:extLst>
              </a:tr>
              <a:tr h="17078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Remuneraciones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441.159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441.159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327.496</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27230239"/>
                  </a:ext>
                </a:extLst>
              </a:tr>
              <a:tr h="170788">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3.047.955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3.047.955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371.318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3749918"/>
                  </a:ext>
                </a:extLst>
              </a:tr>
              <a:tr h="170788">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801.616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801.616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53.395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71472122"/>
                  </a:ext>
                </a:extLst>
              </a:tr>
              <a:tr h="17078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17.757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0793379"/>
                  </a:ext>
                </a:extLst>
              </a:tr>
              <a:tr h="17078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09750708"/>
                  </a:ext>
                </a:extLst>
              </a:tr>
              <a:tr h="17078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3435875"/>
                  </a:ext>
                </a:extLst>
              </a:tr>
              <a:tr h="17078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85.920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85.920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20.639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3971068"/>
                  </a:ext>
                </a:extLst>
              </a:tr>
              <a:tr h="170788">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608.696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608.696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8.314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288437"/>
                  </a:ext>
                </a:extLst>
              </a:tr>
              <a:tr h="170788">
                <a:tc>
                  <a:txBody>
                    <a:bodyPr/>
                    <a:lstStyle/>
                    <a:p>
                      <a:pPr algn="ctr" fontAlgn="ctr"/>
                      <a:r>
                        <a:rPr lang="es-CL" sz="800" b="1" i="0" u="none" strike="noStrike">
                          <a:solidFill>
                            <a:srgbClr val="000000"/>
                          </a:solidFill>
                          <a:effectLst/>
                          <a:latin typeface="Calibri" panose="020F0502020204030204" pitchFamily="34" charset="0"/>
                        </a:rPr>
                        <a:t>35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SALDO FINAL DE CAJA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5.000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49134929"/>
                  </a:ext>
                </a:extLst>
              </a:tr>
            </a:tbl>
          </a:graphicData>
        </a:graphic>
      </p:graphicFrame>
    </p:spTree>
    <p:extLst>
      <p:ext uri="{BB962C8B-B14F-4D97-AF65-F5344CB8AC3E}">
        <p14:creationId xmlns:p14="http://schemas.microsoft.com/office/powerpoint/2010/main" val="7486666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47</a:t>
            </a:fld>
            <a:endParaRPr lang="es-CL"/>
          </a:p>
        </p:txBody>
      </p:sp>
      <p:sp>
        <p:nvSpPr>
          <p:cNvPr id="6" name="1 Título"/>
          <p:cNvSpPr txBox="1">
            <a:spLocks/>
          </p:cNvSpPr>
          <p:nvPr/>
        </p:nvSpPr>
        <p:spPr>
          <a:xfrm>
            <a:off x="414336" y="555137"/>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17, Programa 02: FORTALECIMIENTO DE LA EDUCACIÓN ESCOLAR PÚBLICA</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26404" y="1484784"/>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Tabla 2">
            <a:extLst>
              <a:ext uri="{FF2B5EF4-FFF2-40B4-BE49-F238E27FC236}">
                <a16:creationId xmlns:a16="http://schemas.microsoft.com/office/drawing/2014/main" id="{93161C64-EF61-49FF-A6C0-565587EFAA8F}"/>
              </a:ext>
            </a:extLst>
          </p:cNvPr>
          <p:cNvGraphicFramePr>
            <a:graphicFrameLocks noGrp="1"/>
          </p:cNvGraphicFramePr>
          <p:nvPr>
            <p:extLst>
              <p:ext uri="{D42A27DB-BD31-4B8C-83A1-F6EECF244321}">
                <p14:modId xmlns:p14="http://schemas.microsoft.com/office/powerpoint/2010/main" val="1194782298"/>
              </p:ext>
            </p:extLst>
          </p:nvPr>
        </p:nvGraphicFramePr>
        <p:xfrm>
          <a:off x="409924" y="1940124"/>
          <a:ext cx="8210796" cy="1488877"/>
        </p:xfrm>
        <a:graphic>
          <a:graphicData uri="http://schemas.openxmlformats.org/drawingml/2006/table">
            <a:tbl>
              <a:tblPr/>
              <a:tblGrid>
                <a:gridCol w="286290">
                  <a:extLst>
                    <a:ext uri="{9D8B030D-6E8A-4147-A177-3AD203B41FA5}">
                      <a16:colId xmlns:a16="http://schemas.microsoft.com/office/drawing/2014/main" val="4025585822"/>
                    </a:ext>
                  </a:extLst>
                </a:gridCol>
                <a:gridCol w="286290">
                  <a:extLst>
                    <a:ext uri="{9D8B030D-6E8A-4147-A177-3AD203B41FA5}">
                      <a16:colId xmlns:a16="http://schemas.microsoft.com/office/drawing/2014/main" val="4054812719"/>
                    </a:ext>
                  </a:extLst>
                </a:gridCol>
                <a:gridCol w="286290">
                  <a:extLst>
                    <a:ext uri="{9D8B030D-6E8A-4147-A177-3AD203B41FA5}">
                      <a16:colId xmlns:a16="http://schemas.microsoft.com/office/drawing/2014/main" val="1819224061"/>
                    </a:ext>
                  </a:extLst>
                </a:gridCol>
                <a:gridCol w="2988867">
                  <a:extLst>
                    <a:ext uri="{9D8B030D-6E8A-4147-A177-3AD203B41FA5}">
                      <a16:colId xmlns:a16="http://schemas.microsoft.com/office/drawing/2014/main" val="75977324"/>
                    </a:ext>
                  </a:extLst>
                </a:gridCol>
                <a:gridCol w="767257">
                  <a:extLst>
                    <a:ext uri="{9D8B030D-6E8A-4147-A177-3AD203B41FA5}">
                      <a16:colId xmlns:a16="http://schemas.microsoft.com/office/drawing/2014/main" val="3948633221"/>
                    </a:ext>
                  </a:extLst>
                </a:gridCol>
                <a:gridCol w="767257">
                  <a:extLst>
                    <a:ext uri="{9D8B030D-6E8A-4147-A177-3AD203B41FA5}">
                      <a16:colId xmlns:a16="http://schemas.microsoft.com/office/drawing/2014/main" val="3742544303"/>
                    </a:ext>
                  </a:extLst>
                </a:gridCol>
                <a:gridCol w="767257">
                  <a:extLst>
                    <a:ext uri="{9D8B030D-6E8A-4147-A177-3AD203B41FA5}">
                      <a16:colId xmlns:a16="http://schemas.microsoft.com/office/drawing/2014/main" val="2581006627"/>
                    </a:ext>
                  </a:extLst>
                </a:gridCol>
                <a:gridCol w="687096">
                  <a:extLst>
                    <a:ext uri="{9D8B030D-6E8A-4147-A177-3AD203B41FA5}">
                      <a16:colId xmlns:a16="http://schemas.microsoft.com/office/drawing/2014/main" val="937912342"/>
                    </a:ext>
                  </a:extLst>
                </a:gridCol>
                <a:gridCol w="687096">
                  <a:extLst>
                    <a:ext uri="{9D8B030D-6E8A-4147-A177-3AD203B41FA5}">
                      <a16:colId xmlns:a16="http://schemas.microsoft.com/office/drawing/2014/main" val="1583752142"/>
                    </a:ext>
                  </a:extLst>
                </a:gridCol>
                <a:gridCol w="687096">
                  <a:extLst>
                    <a:ext uri="{9D8B030D-6E8A-4147-A177-3AD203B41FA5}">
                      <a16:colId xmlns:a16="http://schemas.microsoft.com/office/drawing/2014/main" val="951658020"/>
                    </a:ext>
                  </a:extLst>
                </a:gridCol>
              </a:tblGrid>
              <a:tr h="195905">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17685683"/>
                  </a:ext>
                </a:extLst>
              </a:tr>
              <a:tr h="313447">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328001264"/>
                  </a:ext>
                </a:extLst>
              </a:tr>
              <a:tr h="195905">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420.063.628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420.063.628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64.277.064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1720220"/>
                  </a:ext>
                </a:extLst>
              </a:tr>
              <a:tr h="195905">
                <a:tc>
                  <a:txBody>
                    <a:bodyPr/>
                    <a:lstStyle/>
                    <a:p>
                      <a:pPr algn="ctr" fontAlgn="ctr"/>
                      <a:r>
                        <a:rPr lang="es-CL" sz="800" b="1" i="0" u="none" strike="noStrike">
                          <a:solidFill>
                            <a:srgbClr val="000000"/>
                          </a:solidFill>
                          <a:effectLst/>
                          <a:latin typeface="Calibri" panose="020F0502020204030204" pitchFamily="34" charset="0"/>
                        </a:rPr>
                        <a:t>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301.694.919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301.694.919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10.779.931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38243485"/>
                  </a:ext>
                </a:extLst>
              </a:tr>
              <a:tr h="195905">
                <a:tc>
                  <a:txBody>
                    <a:bodyPr/>
                    <a:lstStyle/>
                    <a:p>
                      <a:pPr algn="ctr" fontAlgn="ctr"/>
                      <a:r>
                        <a:rPr lang="es-CL" sz="800" b="1" i="0" u="none" strike="noStrike">
                          <a:solidFill>
                            <a:srgbClr val="000000"/>
                          </a:solidFill>
                          <a:effectLst/>
                          <a:latin typeface="Calibri" panose="020F0502020204030204" pitchFamily="34" charset="0"/>
                        </a:rPr>
                        <a:t>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118.367.719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118.367.719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53.497.133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0764780"/>
                  </a:ext>
                </a:extLst>
              </a:tr>
              <a:tr h="19590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63.805.084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63.805.084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39.203.118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88792701"/>
                  </a:ext>
                </a:extLst>
              </a:tr>
              <a:tr h="195905">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54.562.635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54.562.635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14.294.015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26,2%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730096041"/>
                  </a:ext>
                </a:extLst>
              </a:tr>
            </a:tbl>
          </a:graphicData>
        </a:graphic>
      </p:graphicFrame>
    </p:spTree>
    <p:extLst>
      <p:ext uri="{BB962C8B-B14F-4D97-AF65-F5344CB8AC3E}">
        <p14:creationId xmlns:p14="http://schemas.microsoft.com/office/powerpoint/2010/main" val="23960904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48</a:t>
            </a:fld>
            <a:endParaRPr lang="es-CL"/>
          </a:p>
        </p:txBody>
      </p:sp>
      <p:sp>
        <p:nvSpPr>
          <p:cNvPr id="6" name="1 Título"/>
          <p:cNvSpPr txBox="1">
            <a:spLocks/>
          </p:cNvSpPr>
          <p:nvPr/>
        </p:nvSpPr>
        <p:spPr>
          <a:xfrm>
            <a:off x="414336" y="555136"/>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17, Programa 03: APOYO A LA IMPLEMENTACIÓN DE LOS SERVICIOS LOCALES DE EDUCACIÓN</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14336" y="1484784"/>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4" name="Tabla 3">
            <a:extLst>
              <a:ext uri="{FF2B5EF4-FFF2-40B4-BE49-F238E27FC236}">
                <a16:creationId xmlns:a16="http://schemas.microsoft.com/office/drawing/2014/main" id="{6AF4DE5B-2C97-4FCB-8E2D-82253694DD24}"/>
              </a:ext>
            </a:extLst>
          </p:cNvPr>
          <p:cNvGraphicFramePr>
            <a:graphicFrameLocks noGrp="1"/>
          </p:cNvGraphicFramePr>
          <p:nvPr>
            <p:extLst>
              <p:ext uri="{D42A27DB-BD31-4B8C-83A1-F6EECF244321}">
                <p14:modId xmlns:p14="http://schemas.microsoft.com/office/powerpoint/2010/main" val="1098989049"/>
              </p:ext>
            </p:extLst>
          </p:nvPr>
        </p:nvGraphicFramePr>
        <p:xfrm>
          <a:off x="414335" y="1940124"/>
          <a:ext cx="8210797" cy="1344861"/>
        </p:xfrm>
        <a:graphic>
          <a:graphicData uri="http://schemas.openxmlformats.org/drawingml/2006/table">
            <a:tbl>
              <a:tblPr/>
              <a:tblGrid>
                <a:gridCol w="286290">
                  <a:extLst>
                    <a:ext uri="{9D8B030D-6E8A-4147-A177-3AD203B41FA5}">
                      <a16:colId xmlns:a16="http://schemas.microsoft.com/office/drawing/2014/main" val="1396758468"/>
                    </a:ext>
                  </a:extLst>
                </a:gridCol>
                <a:gridCol w="286290">
                  <a:extLst>
                    <a:ext uri="{9D8B030D-6E8A-4147-A177-3AD203B41FA5}">
                      <a16:colId xmlns:a16="http://schemas.microsoft.com/office/drawing/2014/main" val="15429909"/>
                    </a:ext>
                  </a:extLst>
                </a:gridCol>
                <a:gridCol w="286290">
                  <a:extLst>
                    <a:ext uri="{9D8B030D-6E8A-4147-A177-3AD203B41FA5}">
                      <a16:colId xmlns:a16="http://schemas.microsoft.com/office/drawing/2014/main" val="3521776947"/>
                    </a:ext>
                  </a:extLst>
                </a:gridCol>
                <a:gridCol w="2988868">
                  <a:extLst>
                    <a:ext uri="{9D8B030D-6E8A-4147-A177-3AD203B41FA5}">
                      <a16:colId xmlns:a16="http://schemas.microsoft.com/office/drawing/2014/main" val="3651814715"/>
                    </a:ext>
                  </a:extLst>
                </a:gridCol>
                <a:gridCol w="767257">
                  <a:extLst>
                    <a:ext uri="{9D8B030D-6E8A-4147-A177-3AD203B41FA5}">
                      <a16:colId xmlns:a16="http://schemas.microsoft.com/office/drawing/2014/main" val="1104399609"/>
                    </a:ext>
                  </a:extLst>
                </a:gridCol>
                <a:gridCol w="767257">
                  <a:extLst>
                    <a:ext uri="{9D8B030D-6E8A-4147-A177-3AD203B41FA5}">
                      <a16:colId xmlns:a16="http://schemas.microsoft.com/office/drawing/2014/main" val="1057814759"/>
                    </a:ext>
                  </a:extLst>
                </a:gridCol>
                <a:gridCol w="767257">
                  <a:extLst>
                    <a:ext uri="{9D8B030D-6E8A-4147-A177-3AD203B41FA5}">
                      <a16:colId xmlns:a16="http://schemas.microsoft.com/office/drawing/2014/main" val="722834012"/>
                    </a:ext>
                  </a:extLst>
                </a:gridCol>
                <a:gridCol w="687096">
                  <a:extLst>
                    <a:ext uri="{9D8B030D-6E8A-4147-A177-3AD203B41FA5}">
                      <a16:colId xmlns:a16="http://schemas.microsoft.com/office/drawing/2014/main" val="2004270532"/>
                    </a:ext>
                  </a:extLst>
                </a:gridCol>
                <a:gridCol w="687096">
                  <a:extLst>
                    <a:ext uri="{9D8B030D-6E8A-4147-A177-3AD203B41FA5}">
                      <a16:colId xmlns:a16="http://schemas.microsoft.com/office/drawing/2014/main" val="116403512"/>
                    </a:ext>
                  </a:extLst>
                </a:gridCol>
                <a:gridCol w="687096">
                  <a:extLst>
                    <a:ext uri="{9D8B030D-6E8A-4147-A177-3AD203B41FA5}">
                      <a16:colId xmlns:a16="http://schemas.microsoft.com/office/drawing/2014/main" val="1971336610"/>
                    </a:ext>
                  </a:extLst>
                </a:gridCol>
              </a:tblGrid>
              <a:tr h="203767">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618201266"/>
                  </a:ext>
                </a:extLst>
              </a:tr>
              <a:tr h="326026">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336246139"/>
                  </a:ext>
                </a:extLst>
              </a:tr>
              <a:tr h="203767">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500.000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9.015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1764814"/>
                  </a:ext>
                </a:extLst>
              </a:tr>
              <a:tr h="203767">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28413871"/>
                  </a:ext>
                </a:extLst>
              </a:tr>
              <a:tr h="20376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Remuneraciones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2912549"/>
                  </a:ext>
                </a:extLst>
              </a:tr>
              <a:tr h="203767">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9.015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2,3%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644976735"/>
                  </a:ext>
                </a:extLst>
              </a:tr>
            </a:tbl>
          </a:graphicData>
        </a:graphic>
      </p:graphicFrame>
    </p:spTree>
    <p:extLst>
      <p:ext uri="{BB962C8B-B14F-4D97-AF65-F5344CB8AC3E}">
        <p14:creationId xmlns:p14="http://schemas.microsoft.com/office/powerpoint/2010/main" val="17204821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49</a:t>
            </a:fld>
            <a:endParaRPr lang="es-CL"/>
          </a:p>
        </p:txBody>
      </p:sp>
      <p:sp>
        <p:nvSpPr>
          <p:cNvPr id="6" name="1 Título"/>
          <p:cNvSpPr txBox="1">
            <a:spLocks/>
          </p:cNvSpPr>
          <p:nvPr/>
        </p:nvSpPr>
        <p:spPr>
          <a:xfrm>
            <a:off x="414336" y="555136"/>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18, Programa 01: SERVICIO LOCAL DE EDUCACIÓN BARRANCAS, GASTOS ADMINISTRATIVOS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a:t>
            </a:r>
          </a:p>
        </p:txBody>
      </p:sp>
      <p:sp>
        <p:nvSpPr>
          <p:cNvPr id="8" name="1 Título"/>
          <p:cNvSpPr txBox="1">
            <a:spLocks/>
          </p:cNvSpPr>
          <p:nvPr/>
        </p:nvSpPr>
        <p:spPr>
          <a:xfrm>
            <a:off x="425912" y="1500808"/>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Tabla 2">
            <a:extLst>
              <a:ext uri="{FF2B5EF4-FFF2-40B4-BE49-F238E27FC236}">
                <a16:creationId xmlns:a16="http://schemas.microsoft.com/office/drawing/2014/main" id="{D305535A-E6EA-4D77-BCE6-2D412C308A06}"/>
              </a:ext>
            </a:extLst>
          </p:cNvPr>
          <p:cNvGraphicFramePr>
            <a:graphicFrameLocks noGrp="1"/>
          </p:cNvGraphicFramePr>
          <p:nvPr>
            <p:extLst>
              <p:ext uri="{D42A27DB-BD31-4B8C-83A1-F6EECF244321}">
                <p14:modId xmlns:p14="http://schemas.microsoft.com/office/powerpoint/2010/main" val="2499163990"/>
              </p:ext>
            </p:extLst>
          </p:nvPr>
        </p:nvGraphicFramePr>
        <p:xfrm>
          <a:off x="414336" y="1845058"/>
          <a:ext cx="8210796" cy="1871971"/>
        </p:xfrm>
        <a:graphic>
          <a:graphicData uri="http://schemas.openxmlformats.org/drawingml/2006/table">
            <a:tbl>
              <a:tblPr/>
              <a:tblGrid>
                <a:gridCol w="286290">
                  <a:extLst>
                    <a:ext uri="{9D8B030D-6E8A-4147-A177-3AD203B41FA5}">
                      <a16:colId xmlns:a16="http://schemas.microsoft.com/office/drawing/2014/main" val="3906953442"/>
                    </a:ext>
                  </a:extLst>
                </a:gridCol>
                <a:gridCol w="286290">
                  <a:extLst>
                    <a:ext uri="{9D8B030D-6E8A-4147-A177-3AD203B41FA5}">
                      <a16:colId xmlns:a16="http://schemas.microsoft.com/office/drawing/2014/main" val="4096028516"/>
                    </a:ext>
                  </a:extLst>
                </a:gridCol>
                <a:gridCol w="286290">
                  <a:extLst>
                    <a:ext uri="{9D8B030D-6E8A-4147-A177-3AD203B41FA5}">
                      <a16:colId xmlns:a16="http://schemas.microsoft.com/office/drawing/2014/main" val="1137145623"/>
                    </a:ext>
                  </a:extLst>
                </a:gridCol>
                <a:gridCol w="2988867">
                  <a:extLst>
                    <a:ext uri="{9D8B030D-6E8A-4147-A177-3AD203B41FA5}">
                      <a16:colId xmlns:a16="http://schemas.microsoft.com/office/drawing/2014/main" val="3451244000"/>
                    </a:ext>
                  </a:extLst>
                </a:gridCol>
                <a:gridCol w="767257">
                  <a:extLst>
                    <a:ext uri="{9D8B030D-6E8A-4147-A177-3AD203B41FA5}">
                      <a16:colId xmlns:a16="http://schemas.microsoft.com/office/drawing/2014/main" val="1376756451"/>
                    </a:ext>
                  </a:extLst>
                </a:gridCol>
                <a:gridCol w="767257">
                  <a:extLst>
                    <a:ext uri="{9D8B030D-6E8A-4147-A177-3AD203B41FA5}">
                      <a16:colId xmlns:a16="http://schemas.microsoft.com/office/drawing/2014/main" val="363144044"/>
                    </a:ext>
                  </a:extLst>
                </a:gridCol>
                <a:gridCol w="767257">
                  <a:extLst>
                    <a:ext uri="{9D8B030D-6E8A-4147-A177-3AD203B41FA5}">
                      <a16:colId xmlns:a16="http://schemas.microsoft.com/office/drawing/2014/main" val="1500920890"/>
                    </a:ext>
                  </a:extLst>
                </a:gridCol>
                <a:gridCol w="687096">
                  <a:extLst>
                    <a:ext uri="{9D8B030D-6E8A-4147-A177-3AD203B41FA5}">
                      <a16:colId xmlns:a16="http://schemas.microsoft.com/office/drawing/2014/main" val="1443678987"/>
                    </a:ext>
                  </a:extLst>
                </a:gridCol>
                <a:gridCol w="687096">
                  <a:extLst>
                    <a:ext uri="{9D8B030D-6E8A-4147-A177-3AD203B41FA5}">
                      <a16:colId xmlns:a16="http://schemas.microsoft.com/office/drawing/2014/main" val="3600592521"/>
                    </a:ext>
                  </a:extLst>
                </a:gridCol>
                <a:gridCol w="687096">
                  <a:extLst>
                    <a:ext uri="{9D8B030D-6E8A-4147-A177-3AD203B41FA5}">
                      <a16:colId xmlns:a16="http://schemas.microsoft.com/office/drawing/2014/main" val="1106878850"/>
                    </a:ext>
                  </a:extLst>
                </a:gridCol>
              </a:tblGrid>
              <a:tr h="194997">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168325382"/>
                  </a:ext>
                </a:extLst>
              </a:tr>
              <a:tr h="311995">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54667689"/>
                  </a:ext>
                </a:extLst>
              </a:tr>
              <a:tr h="194997">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2.283.200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2.283.200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238.355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4252323"/>
                  </a:ext>
                </a:extLst>
              </a:tr>
              <a:tr h="194997">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1.714.803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1.714.803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99.531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4028611"/>
                  </a:ext>
                </a:extLst>
              </a:tr>
              <a:tr h="19499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de Planta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1.661.303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1.661.303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41.990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9536092"/>
                  </a:ext>
                </a:extLst>
              </a:tr>
              <a:tr h="19499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a Contrata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57.541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1644,0%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1644,0%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52942161"/>
                  </a:ext>
                </a:extLst>
              </a:tr>
              <a:tr h="19499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Remuneraciones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3211397"/>
                  </a:ext>
                </a:extLst>
              </a:tr>
              <a:tr h="194997">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376.924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376.924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51.795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6957999"/>
                  </a:ext>
                </a:extLst>
              </a:tr>
              <a:tr h="194997">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191.473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191.473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87.029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45,5%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131174064"/>
                  </a:ext>
                </a:extLst>
              </a:tr>
            </a:tbl>
          </a:graphicData>
        </a:graphic>
      </p:graphicFrame>
    </p:spTree>
    <p:extLst>
      <p:ext uri="{BB962C8B-B14F-4D97-AF65-F5344CB8AC3E}">
        <p14:creationId xmlns:p14="http://schemas.microsoft.com/office/powerpoint/2010/main" val="3484931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476672"/>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del Ministerio de Educación</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7" name="1 Título"/>
          <p:cNvSpPr txBox="1">
            <a:spLocks/>
          </p:cNvSpPr>
          <p:nvPr/>
        </p:nvSpPr>
        <p:spPr>
          <a:xfrm>
            <a:off x="395536"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Comportamiento de la Ejecución Presupuestaria de la Partida 2017 - 2018</a:t>
            </a:r>
          </a:p>
        </p:txBody>
      </p:sp>
      <p:pic>
        <p:nvPicPr>
          <p:cNvPr id="3" name="Imagen 2">
            <a:extLst>
              <a:ext uri="{FF2B5EF4-FFF2-40B4-BE49-F238E27FC236}">
                <a16:creationId xmlns:a16="http://schemas.microsoft.com/office/drawing/2014/main" id="{19C50DD7-FF33-458D-AA16-5F6DCDDEB93D}"/>
              </a:ext>
            </a:extLst>
          </p:cNvPr>
          <p:cNvPicPr>
            <a:picLocks noChangeAspect="1"/>
          </p:cNvPicPr>
          <p:nvPr/>
        </p:nvPicPr>
        <p:blipFill>
          <a:blip r:embed="rId2"/>
          <a:stretch>
            <a:fillRect/>
          </a:stretch>
        </p:blipFill>
        <p:spPr>
          <a:xfrm>
            <a:off x="372796" y="1791261"/>
            <a:ext cx="4049703" cy="2495622"/>
          </a:xfrm>
          <a:prstGeom prst="rect">
            <a:avLst/>
          </a:prstGeom>
        </p:spPr>
      </p:pic>
      <p:pic>
        <p:nvPicPr>
          <p:cNvPr id="6" name="Imagen 5">
            <a:extLst>
              <a:ext uri="{FF2B5EF4-FFF2-40B4-BE49-F238E27FC236}">
                <a16:creationId xmlns:a16="http://schemas.microsoft.com/office/drawing/2014/main" id="{D6AB2C36-7DE9-43A6-8D37-0F68D04F5437}"/>
              </a:ext>
            </a:extLst>
          </p:cNvPr>
          <p:cNvPicPr>
            <a:picLocks noChangeAspect="1"/>
          </p:cNvPicPr>
          <p:nvPr/>
        </p:nvPicPr>
        <p:blipFill>
          <a:blip r:embed="rId3"/>
          <a:stretch>
            <a:fillRect/>
          </a:stretch>
        </p:blipFill>
        <p:spPr>
          <a:xfrm>
            <a:off x="4676109" y="1791260"/>
            <a:ext cx="4067988" cy="2495622"/>
          </a:xfrm>
          <a:prstGeom prst="rect">
            <a:avLst/>
          </a:prstGeom>
        </p:spPr>
      </p:pic>
    </p:spTree>
    <p:extLst>
      <p:ext uri="{BB962C8B-B14F-4D97-AF65-F5344CB8AC3E}">
        <p14:creationId xmlns:p14="http://schemas.microsoft.com/office/powerpoint/2010/main" val="1099651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50</a:t>
            </a:fld>
            <a:endParaRPr lang="es-CL"/>
          </a:p>
        </p:txBody>
      </p:sp>
      <p:sp>
        <p:nvSpPr>
          <p:cNvPr id="6" name="1 Título"/>
          <p:cNvSpPr txBox="1">
            <a:spLocks/>
          </p:cNvSpPr>
          <p:nvPr/>
        </p:nvSpPr>
        <p:spPr>
          <a:xfrm>
            <a:off x="414336" y="555136"/>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18, Programa 02: SERVICIO LOCAL DE EDUCACIÓN BARRANCAS, SERVICIO EDUCATIVO</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a:t>
            </a:r>
          </a:p>
        </p:txBody>
      </p:sp>
      <p:sp>
        <p:nvSpPr>
          <p:cNvPr id="8" name="1 Título"/>
          <p:cNvSpPr txBox="1">
            <a:spLocks/>
          </p:cNvSpPr>
          <p:nvPr/>
        </p:nvSpPr>
        <p:spPr>
          <a:xfrm>
            <a:off x="414336" y="1484784"/>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Tabla 2">
            <a:extLst>
              <a:ext uri="{FF2B5EF4-FFF2-40B4-BE49-F238E27FC236}">
                <a16:creationId xmlns:a16="http://schemas.microsoft.com/office/drawing/2014/main" id="{63CA813D-5FC1-441B-BCA3-4335B9073115}"/>
              </a:ext>
            </a:extLst>
          </p:cNvPr>
          <p:cNvGraphicFramePr>
            <a:graphicFrameLocks noGrp="1"/>
          </p:cNvGraphicFramePr>
          <p:nvPr>
            <p:extLst>
              <p:ext uri="{D42A27DB-BD31-4B8C-83A1-F6EECF244321}">
                <p14:modId xmlns:p14="http://schemas.microsoft.com/office/powerpoint/2010/main" val="2645690635"/>
              </p:ext>
            </p:extLst>
          </p:nvPr>
        </p:nvGraphicFramePr>
        <p:xfrm>
          <a:off x="414336" y="1940124"/>
          <a:ext cx="8210796" cy="2424975"/>
        </p:xfrm>
        <a:graphic>
          <a:graphicData uri="http://schemas.openxmlformats.org/drawingml/2006/table">
            <a:tbl>
              <a:tblPr/>
              <a:tblGrid>
                <a:gridCol w="286290">
                  <a:extLst>
                    <a:ext uri="{9D8B030D-6E8A-4147-A177-3AD203B41FA5}">
                      <a16:colId xmlns:a16="http://schemas.microsoft.com/office/drawing/2014/main" val="1701516383"/>
                    </a:ext>
                  </a:extLst>
                </a:gridCol>
                <a:gridCol w="286290">
                  <a:extLst>
                    <a:ext uri="{9D8B030D-6E8A-4147-A177-3AD203B41FA5}">
                      <a16:colId xmlns:a16="http://schemas.microsoft.com/office/drawing/2014/main" val="1621055496"/>
                    </a:ext>
                  </a:extLst>
                </a:gridCol>
                <a:gridCol w="286290">
                  <a:extLst>
                    <a:ext uri="{9D8B030D-6E8A-4147-A177-3AD203B41FA5}">
                      <a16:colId xmlns:a16="http://schemas.microsoft.com/office/drawing/2014/main" val="3144841993"/>
                    </a:ext>
                  </a:extLst>
                </a:gridCol>
                <a:gridCol w="2988867">
                  <a:extLst>
                    <a:ext uri="{9D8B030D-6E8A-4147-A177-3AD203B41FA5}">
                      <a16:colId xmlns:a16="http://schemas.microsoft.com/office/drawing/2014/main" val="2518291501"/>
                    </a:ext>
                  </a:extLst>
                </a:gridCol>
                <a:gridCol w="767257">
                  <a:extLst>
                    <a:ext uri="{9D8B030D-6E8A-4147-A177-3AD203B41FA5}">
                      <a16:colId xmlns:a16="http://schemas.microsoft.com/office/drawing/2014/main" val="1166996061"/>
                    </a:ext>
                  </a:extLst>
                </a:gridCol>
                <a:gridCol w="767257">
                  <a:extLst>
                    <a:ext uri="{9D8B030D-6E8A-4147-A177-3AD203B41FA5}">
                      <a16:colId xmlns:a16="http://schemas.microsoft.com/office/drawing/2014/main" val="3339170022"/>
                    </a:ext>
                  </a:extLst>
                </a:gridCol>
                <a:gridCol w="767257">
                  <a:extLst>
                    <a:ext uri="{9D8B030D-6E8A-4147-A177-3AD203B41FA5}">
                      <a16:colId xmlns:a16="http://schemas.microsoft.com/office/drawing/2014/main" val="757014983"/>
                    </a:ext>
                  </a:extLst>
                </a:gridCol>
                <a:gridCol w="687096">
                  <a:extLst>
                    <a:ext uri="{9D8B030D-6E8A-4147-A177-3AD203B41FA5}">
                      <a16:colId xmlns:a16="http://schemas.microsoft.com/office/drawing/2014/main" val="66942929"/>
                    </a:ext>
                  </a:extLst>
                </a:gridCol>
                <a:gridCol w="687096">
                  <a:extLst>
                    <a:ext uri="{9D8B030D-6E8A-4147-A177-3AD203B41FA5}">
                      <a16:colId xmlns:a16="http://schemas.microsoft.com/office/drawing/2014/main" val="3433067041"/>
                    </a:ext>
                  </a:extLst>
                </a:gridCol>
                <a:gridCol w="687096">
                  <a:extLst>
                    <a:ext uri="{9D8B030D-6E8A-4147-A177-3AD203B41FA5}">
                      <a16:colId xmlns:a16="http://schemas.microsoft.com/office/drawing/2014/main" val="619130367"/>
                    </a:ext>
                  </a:extLst>
                </a:gridCol>
              </a:tblGrid>
              <a:tr h="178307">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877051459"/>
                  </a:ext>
                </a:extLst>
              </a:tr>
              <a:tr h="285291">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296674633"/>
                  </a:ext>
                </a:extLst>
              </a:tr>
              <a:tr h="178307">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31.405.269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31.246.527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-158.742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1.959.389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10438366"/>
                  </a:ext>
                </a:extLst>
              </a:tr>
              <a:tr h="178307">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21.605.951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21.605.951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1.958.865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0843078"/>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de Planta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21.592.571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21.592.571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511.772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4242789"/>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a Contrata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874.534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76046,4%</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76046,4%</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19353383"/>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Remuneraciones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12.230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12.230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572.559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4681,6%</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4681,6%</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1225533"/>
                  </a:ext>
                </a:extLst>
              </a:tr>
              <a:tr h="178307">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8.127.456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8.127.456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76291711"/>
                  </a:ext>
                </a:extLst>
              </a:tr>
              <a:tr h="178307">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38238658"/>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4932260"/>
                  </a:ext>
                </a:extLst>
              </a:tr>
              <a:tr h="178307">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670.862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512.120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-158.742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9006880"/>
                  </a:ext>
                </a:extLst>
              </a:tr>
              <a:tr h="178307">
                <a:tc>
                  <a:txBody>
                    <a:bodyPr/>
                    <a:lstStyle/>
                    <a:p>
                      <a:pPr algn="ctr" fontAlgn="ctr"/>
                      <a:r>
                        <a:rPr lang="es-CL" sz="800" b="1" i="0" u="none" strike="noStrike">
                          <a:solidFill>
                            <a:srgbClr val="000000"/>
                          </a:solidFill>
                          <a:effectLst/>
                          <a:latin typeface="Calibri" panose="020F0502020204030204" pitchFamily="34" charset="0"/>
                        </a:rPr>
                        <a:t>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83287760"/>
                  </a:ext>
                </a:extLst>
              </a:tr>
              <a:tr h="178307">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57095441"/>
                  </a:ext>
                </a:extLst>
              </a:tr>
            </a:tbl>
          </a:graphicData>
        </a:graphic>
      </p:graphicFrame>
    </p:spTree>
    <p:extLst>
      <p:ext uri="{BB962C8B-B14F-4D97-AF65-F5344CB8AC3E}">
        <p14:creationId xmlns:p14="http://schemas.microsoft.com/office/powerpoint/2010/main" val="36291908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51</a:t>
            </a:fld>
            <a:endParaRPr lang="es-CL"/>
          </a:p>
        </p:txBody>
      </p:sp>
      <p:sp>
        <p:nvSpPr>
          <p:cNvPr id="6" name="1 Título"/>
          <p:cNvSpPr txBox="1">
            <a:spLocks/>
          </p:cNvSpPr>
          <p:nvPr/>
        </p:nvSpPr>
        <p:spPr>
          <a:xfrm>
            <a:off x="414336" y="555136"/>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19, Programa 01: SERVICIO LOCAL DE EDUCACIÓN PUERTO CORDILLERA, GASTOS ADMINISTRATIVOS</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a:t>
            </a:r>
          </a:p>
        </p:txBody>
      </p:sp>
      <p:sp>
        <p:nvSpPr>
          <p:cNvPr id="8" name="1 Título"/>
          <p:cNvSpPr txBox="1">
            <a:spLocks/>
          </p:cNvSpPr>
          <p:nvPr/>
        </p:nvSpPr>
        <p:spPr>
          <a:xfrm>
            <a:off x="419848" y="1484784"/>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2" name="Tabla 1">
            <a:extLst>
              <a:ext uri="{FF2B5EF4-FFF2-40B4-BE49-F238E27FC236}">
                <a16:creationId xmlns:a16="http://schemas.microsoft.com/office/drawing/2014/main" id="{BA8E47FC-B2C6-466A-96B3-FAF8E9F57635}"/>
              </a:ext>
            </a:extLst>
          </p:cNvPr>
          <p:cNvGraphicFramePr>
            <a:graphicFrameLocks noGrp="1"/>
          </p:cNvGraphicFramePr>
          <p:nvPr>
            <p:extLst>
              <p:ext uri="{D42A27DB-BD31-4B8C-83A1-F6EECF244321}">
                <p14:modId xmlns:p14="http://schemas.microsoft.com/office/powerpoint/2010/main" val="617784887"/>
              </p:ext>
            </p:extLst>
          </p:nvPr>
        </p:nvGraphicFramePr>
        <p:xfrm>
          <a:off x="415639" y="1940124"/>
          <a:ext cx="8209494" cy="2569000"/>
        </p:xfrm>
        <a:graphic>
          <a:graphicData uri="http://schemas.openxmlformats.org/drawingml/2006/table">
            <a:tbl>
              <a:tblPr/>
              <a:tblGrid>
                <a:gridCol w="286245">
                  <a:extLst>
                    <a:ext uri="{9D8B030D-6E8A-4147-A177-3AD203B41FA5}">
                      <a16:colId xmlns:a16="http://schemas.microsoft.com/office/drawing/2014/main" val="747265259"/>
                    </a:ext>
                  </a:extLst>
                </a:gridCol>
                <a:gridCol w="286245">
                  <a:extLst>
                    <a:ext uri="{9D8B030D-6E8A-4147-A177-3AD203B41FA5}">
                      <a16:colId xmlns:a16="http://schemas.microsoft.com/office/drawing/2014/main" val="2488229805"/>
                    </a:ext>
                  </a:extLst>
                </a:gridCol>
                <a:gridCol w="286245">
                  <a:extLst>
                    <a:ext uri="{9D8B030D-6E8A-4147-A177-3AD203B41FA5}">
                      <a16:colId xmlns:a16="http://schemas.microsoft.com/office/drawing/2014/main" val="657870020"/>
                    </a:ext>
                  </a:extLst>
                </a:gridCol>
                <a:gridCol w="2988393">
                  <a:extLst>
                    <a:ext uri="{9D8B030D-6E8A-4147-A177-3AD203B41FA5}">
                      <a16:colId xmlns:a16="http://schemas.microsoft.com/office/drawing/2014/main" val="3588267179"/>
                    </a:ext>
                  </a:extLst>
                </a:gridCol>
                <a:gridCol w="767135">
                  <a:extLst>
                    <a:ext uri="{9D8B030D-6E8A-4147-A177-3AD203B41FA5}">
                      <a16:colId xmlns:a16="http://schemas.microsoft.com/office/drawing/2014/main" val="483965601"/>
                    </a:ext>
                  </a:extLst>
                </a:gridCol>
                <a:gridCol w="767135">
                  <a:extLst>
                    <a:ext uri="{9D8B030D-6E8A-4147-A177-3AD203B41FA5}">
                      <a16:colId xmlns:a16="http://schemas.microsoft.com/office/drawing/2014/main" val="2502122710"/>
                    </a:ext>
                  </a:extLst>
                </a:gridCol>
                <a:gridCol w="767135">
                  <a:extLst>
                    <a:ext uri="{9D8B030D-6E8A-4147-A177-3AD203B41FA5}">
                      <a16:colId xmlns:a16="http://schemas.microsoft.com/office/drawing/2014/main" val="655803837"/>
                    </a:ext>
                  </a:extLst>
                </a:gridCol>
                <a:gridCol w="686987">
                  <a:extLst>
                    <a:ext uri="{9D8B030D-6E8A-4147-A177-3AD203B41FA5}">
                      <a16:colId xmlns:a16="http://schemas.microsoft.com/office/drawing/2014/main" val="271329268"/>
                    </a:ext>
                  </a:extLst>
                </a:gridCol>
                <a:gridCol w="686987">
                  <a:extLst>
                    <a:ext uri="{9D8B030D-6E8A-4147-A177-3AD203B41FA5}">
                      <a16:colId xmlns:a16="http://schemas.microsoft.com/office/drawing/2014/main" val="512910550"/>
                    </a:ext>
                  </a:extLst>
                </a:gridCol>
                <a:gridCol w="686987">
                  <a:extLst>
                    <a:ext uri="{9D8B030D-6E8A-4147-A177-3AD203B41FA5}">
                      <a16:colId xmlns:a16="http://schemas.microsoft.com/office/drawing/2014/main" val="776342426"/>
                    </a:ext>
                  </a:extLst>
                </a:gridCol>
              </a:tblGrid>
              <a:tr h="175959">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905786446"/>
                  </a:ext>
                </a:extLst>
              </a:tr>
              <a:tr h="281533">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311604869"/>
                  </a:ext>
                </a:extLst>
              </a:tr>
              <a:tr h="175959">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2.965.771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2.965.771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539.029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18,2%</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40478901"/>
                  </a:ext>
                </a:extLst>
              </a:tr>
              <a:tr h="175959">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2.152.838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2.152.838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323.024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8681661"/>
                  </a:ext>
                </a:extLst>
              </a:tr>
              <a:tr h="17595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de Planta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2.100.488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2.100.488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36.690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20105184"/>
                  </a:ext>
                </a:extLst>
              </a:tr>
              <a:tr h="17595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a Contrata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249.813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10630,3%</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10630,3%</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3607704"/>
                  </a:ext>
                </a:extLst>
              </a:tr>
              <a:tr h="17595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Remuneraciones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36.521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81534352"/>
                  </a:ext>
                </a:extLst>
              </a:tr>
              <a:tr h="175959">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563.673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563.673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88.681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3044200"/>
                  </a:ext>
                </a:extLst>
              </a:tr>
              <a:tr h="175959">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249.260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249.260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127.324</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46488000"/>
                  </a:ext>
                </a:extLst>
              </a:tr>
              <a:tr h="17595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70.912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70.912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49.251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47752257"/>
                  </a:ext>
                </a:extLst>
              </a:tr>
              <a:tr h="17595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52.571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52.571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5.169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95707894"/>
                  </a:ext>
                </a:extLst>
              </a:tr>
              <a:tr h="17595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21.438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21.438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2.577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4030229"/>
                  </a:ext>
                </a:extLst>
              </a:tr>
              <a:tr h="17595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76.438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76.438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65.925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86,2%</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86,2%</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763956"/>
                  </a:ext>
                </a:extLst>
              </a:tr>
              <a:tr h="175959">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27.901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27.901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4.402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15,8%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41496830"/>
                  </a:ext>
                </a:extLst>
              </a:tr>
            </a:tbl>
          </a:graphicData>
        </a:graphic>
      </p:graphicFrame>
    </p:spTree>
    <p:extLst>
      <p:ext uri="{BB962C8B-B14F-4D97-AF65-F5344CB8AC3E}">
        <p14:creationId xmlns:p14="http://schemas.microsoft.com/office/powerpoint/2010/main" val="4286918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52</a:t>
            </a:fld>
            <a:endParaRPr lang="es-CL"/>
          </a:p>
        </p:txBody>
      </p:sp>
      <p:sp>
        <p:nvSpPr>
          <p:cNvPr id="6" name="1 Título"/>
          <p:cNvSpPr txBox="1">
            <a:spLocks/>
          </p:cNvSpPr>
          <p:nvPr/>
        </p:nvSpPr>
        <p:spPr>
          <a:xfrm>
            <a:off x="414336" y="555136"/>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19, Programa 02: SERVICIO LOCAL DE EDUCACIÓN PUERTO CORDILLERA, SERVICIO EDUCATIVO</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8" name="1 Título"/>
          <p:cNvSpPr txBox="1">
            <a:spLocks/>
          </p:cNvSpPr>
          <p:nvPr/>
        </p:nvSpPr>
        <p:spPr>
          <a:xfrm>
            <a:off x="430173" y="1484784"/>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a:t>
            </a:r>
          </a:p>
        </p:txBody>
      </p:sp>
      <p:graphicFrame>
        <p:nvGraphicFramePr>
          <p:cNvPr id="3" name="Tabla 2">
            <a:extLst>
              <a:ext uri="{FF2B5EF4-FFF2-40B4-BE49-F238E27FC236}">
                <a16:creationId xmlns:a16="http://schemas.microsoft.com/office/drawing/2014/main" id="{73DC5870-2CA1-4A0F-BD32-3F52419970D9}"/>
              </a:ext>
            </a:extLst>
          </p:cNvPr>
          <p:cNvGraphicFramePr>
            <a:graphicFrameLocks noGrp="1"/>
          </p:cNvGraphicFramePr>
          <p:nvPr>
            <p:extLst>
              <p:ext uri="{D42A27DB-BD31-4B8C-83A1-F6EECF244321}">
                <p14:modId xmlns:p14="http://schemas.microsoft.com/office/powerpoint/2010/main" val="363957537"/>
              </p:ext>
            </p:extLst>
          </p:nvPr>
        </p:nvGraphicFramePr>
        <p:xfrm>
          <a:off x="414336" y="1940124"/>
          <a:ext cx="8210796" cy="2352976"/>
        </p:xfrm>
        <a:graphic>
          <a:graphicData uri="http://schemas.openxmlformats.org/drawingml/2006/table">
            <a:tbl>
              <a:tblPr/>
              <a:tblGrid>
                <a:gridCol w="286290">
                  <a:extLst>
                    <a:ext uri="{9D8B030D-6E8A-4147-A177-3AD203B41FA5}">
                      <a16:colId xmlns:a16="http://schemas.microsoft.com/office/drawing/2014/main" val="341134290"/>
                    </a:ext>
                  </a:extLst>
                </a:gridCol>
                <a:gridCol w="286290">
                  <a:extLst>
                    <a:ext uri="{9D8B030D-6E8A-4147-A177-3AD203B41FA5}">
                      <a16:colId xmlns:a16="http://schemas.microsoft.com/office/drawing/2014/main" val="3226707385"/>
                    </a:ext>
                  </a:extLst>
                </a:gridCol>
                <a:gridCol w="286290">
                  <a:extLst>
                    <a:ext uri="{9D8B030D-6E8A-4147-A177-3AD203B41FA5}">
                      <a16:colId xmlns:a16="http://schemas.microsoft.com/office/drawing/2014/main" val="128401365"/>
                    </a:ext>
                  </a:extLst>
                </a:gridCol>
                <a:gridCol w="2988867">
                  <a:extLst>
                    <a:ext uri="{9D8B030D-6E8A-4147-A177-3AD203B41FA5}">
                      <a16:colId xmlns:a16="http://schemas.microsoft.com/office/drawing/2014/main" val="3633041754"/>
                    </a:ext>
                  </a:extLst>
                </a:gridCol>
                <a:gridCol w="767257">
                  <a:extLst>
                    <a:ext uri="{9D8B030D-6E8A-4147-A177-3AD203B41FA5}">
                      <a16:colId xmlns:a16="http://schemas.microsoft.com/office/drawing/2014/main" val="3270276273"/>
                    </a:ext>
                  </a:extLst>
                </a:gridCol>
                <a:gridCol w="767257">
                  <a:extLst>
                    <a:ext uri="{9D8B030D-6E8A-4147-A177-3AD203B41FA5}">
                      <a16:colId xmlns:a16="http://schemas.microsoft.com/office/drawing/2014/main" val="2625420215"/>
                    </a:ext>
                  </a:extLst>
                </a:gridCol>
                <a:gridCol w="767257">
                  <a:extLst>
                    <a:ext uri="{9D8B030D-6E8A-4147-A177-3AD203B41FA5}">
                      <a16:colId xmlns:a16="http://schemas.microsoft.com/office/drawing/2014/main" val="1312297133"/>
                    </a:ext>
                  </a:extLst>
                </a:gridCol>
                <a:gridCol w="687096">
                  <a:extLst>
                    <a:ext uri="{9D8B030D-6E8A-4147-A177-3AD203B41FA5}">
                      <a16:colId xmlns:a16="http://schemas.microsoft.com/office/drawing/2014/main" val="1659939536"/>
                    </a:ext>
                  </a:extLst>
                </a:gridCol>
                <a:gridCol w="687096">
                  <a:extLst>
                    <a:ext uri="{9D8B030D-6E8A-4147-A177-3AD203B41FA5}">
                      <a16:colId xmlns:a16="http://schemas.microsoft.com/office/drawing/2014/main" val="2208662199"/>
                    </a:ext>
                  </a:extLst>
                </a:gridCol>
                <a:gridCol w="687096">
                  <a:extLst>
                    <a:ext uri="{9D8B030D-6E8A-4147-A177-3AD203B41FA5}">
                      <a16:colId xmlns:a16="http://schemas.microsoft.com/office/drawing/2014/main" val="2859183013"/>
                    </a:ext>
                  </a:extLst>
                </a:gridCol>
              </a:tblGrid>
              <a:tr h="173013">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50" marR="8250" marT="82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936750853"/>
                  </a:ext>
                </a:extLst>
              </a:tr>
              <a:tr h="276820">
                <a:tc>
                  <a:txBody>
                    <a:bodyPr/>
                    <a:lstStyle/>
                    <a:p>
                      <a:pPr algn="l" fontAlgn="ctr"/>
                      <a:r>
                        <a:rPr lang="es-CL" sz="800" b="1" i="0" u="none" strike="noStrike">
                          <a:solidFill>
                            <a:srgbClr val="FFFFFF"/>
                          </a:solidFill>
                          <a:effectLst/>
                          <a:latin typeface="Calibri" panose="020F0502020204030204" pitchFamily="34" charset="0"/>
                        </a:rPr>
                        <a:t>Subt.</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50" marR="8250" marT="82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50" marR="8250" marT="82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50" marR="8250" marT="82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494904366"/>
                  </a:ext>
                </a:extLst>
              </a:tr>
              <a:tr h="173013">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45.152.402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44.853.842 </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-298.560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9.855.043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21,8%</a:t>
                      </a:r>
                    </a:p>
                  </a:txBody>
                  <a:tcPr marL="8250" marR="8250" marT="82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617216"/>
                  </a:ext>
                </a:extLst>
              </a:tr>
              <a:tr h="173013">
                <a:tc>
                  <a:txBody>
                    <a:bodyPr/>
                    <a:lstStyle/>
                    <a:p>
                      <a:pPr algn="ctr" fontAlgn="ctr"/>
                      <a:r>
                        <a:rPr lang="es-CL" sz="800" b="1" i="0" u="none" strike="noStrike">
                          <a:solidFill>
                            <a:srgbClr val="000000"/>
                          </a:solidFill>
                          <a:effectLst/>
                          <a:latin typeface="Calibri" panose="020F0502020204030204" pitchFamily="34" charset="0"/>
                        </a:rPr>
                        <a:t>21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35.776.233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35.776.233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9.697.305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8923129"/>
                  </a:ext>
                </a:extLst>
              </a:tr>
              <a:tr h="17301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de Planta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35.764.070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35.764.070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3.959.877</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11,1%</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11,1%</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4940133"/>
                  </a:ext>
                </a:extLst>
              </a:tr>
              <a:tr h="17301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Personal a Contrata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1.150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1.150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2.292.063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199309,8%</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199309,8%</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0893612"/>
                  </a:ext>
                </a:extLst>
              </a:tr>
              <a:tr h="17301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Remuneraciones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11.013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11.013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3.445.365</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31284,5%</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31284,5%</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1604936"/>
                  </a:ext>
                </a:extLst>
              </a:tr>
              <a:tr h="173013">
                <a:tc>
                  <a:txBody>
                    <a:bodyPr/>
                    <a:lstStyle/>
                    <a:p>
                      <a:pPr algn="ctr" fontAlgn="ctr"/>
                      <a:r>
                        <a:rPr lang="es-CL" sz="800" b="1" i="0" u="none" strike="noStrike">
                          <a:solidFill>
                            <a:srgbClr val="000000"/>
                          </a:solidFill>
                          <a:effectLst/>
                          <a:latin typeface="Calibri" panose="020F0502020204030204" pitchFamily="34" charset="0"/>
                        </a:rPr>
                        <a:t>22</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7.703.180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7.703.180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157.738</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2104079"/>
                  </a:ext>
                </a:extLst>
              </a:tr>
              <a:tr h="173013">
                <a:tc>
                  <a:txBody>
                    <a:bodyPr/>
                    <a:lstStyle/>
                    <a:p>
                      <a:pPr algn="ctr" fontAlgn="ctr"/>
                      <a:r>
                        <a:rPr lang="es-CL" sz="800" b="1" i="0" u="none" strike="noStrike">
                          <a:solidFill>
                            <a:srgbClr val="000000"/>
                          </a:solidFill>
                          <a:effectLst/>
                          <a:latin typeface="Calibri" panose="020F0502020204030204" pitchFamily="34" charset="0"/>
                        </a:rPr>
                        <a:t>23</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2227981"/>
                  </a:ext>
                </a:extLst>
              </a:tr>
              <a:tr h="17301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6058552"/>
                  </a:ext>
                </a:extLst>
              </a:tr>
              <a:tr h="173013">
                <a:tc>
                  <a:txBody>
                    <a:bodyPr/>
                    <a:lstStyle/>
                    <a:p>
                      <a:pPr algn="ctr" fontAlgn="ctr"/>
                      <a:r>
                        <a:rPr lang="es-CL" sz="800" b="1" i="0" u="none" strike="noStrike">
                          <a:solidFill>
                            <a:srgbClr val="000000"/>
                          </a:solidFill>
                          <a:effectLst/>
                          <a:latin typeface="Calibri" panose="020F0502020204030204" pitchFamily="34" charset="0"/>
                        </a:rPr>
                        <a:t>29</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671.989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373.429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-298.560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8750812"/>
                  </a:ext>
                </a:extLst>
              </a:tr>
              <a:tr h="173013">
                <a:tc>
                  <a:txBody>
                    <a:bodyPr/>
                    <a:lstStyle/>
                    <a:p>
                      <a:pPr algn="ctr" fontAlgn="ctr"/>
                      <a:r>
                        <a:rPr lang="es-CL" sz="800" b="1" i="0" u="none" strike="noStrike">
                          <a:solidFill>
                            <a:srgbClr val="000000"/>
                          </a:solidFill>
                          <a:effectLst/>
                          <a:latin typeface="Calibri" panose="020F0502020204030204" pitchFamily="34" charset="0"/>
                        </a:rPr>
                        <a:t>31</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94417127"/>
                  </a:ext>
                </a:extLst>
              </a:tr>
              <a:tr h="173013">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1.000.000 </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1.000.000 </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50" marR="8250" marT="82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50" marR="8250" marT="82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250" marR="8250" marT="82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451523179"/>
                  </a:ext>
                </a:extLst>
              </a:tr>
            </a:tbl>
          </a:graphicData>
        </a:graphic>
      </p:graphicFrame>
    </p:spTree>
    <p:extLst>
      <p:ext uri="{BB962C8B-B14F-4D97-AF65-F5344CB8AC3E}">
        <p14:creationId xmlns:p14="http://schemas.microsoft.com/office/powerpoint/2010/main" val="2757418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6" y="476672"/>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Resumen por Capítulos</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p:cNvSpPr txBox="1">
            <a:spLocks/>
          </p:cNvSpPr>
          <p:nvPr/>
        </p:nvSpPr>
        <p:spPr>
          <a:xfrm>
            <a:off x="395535" y="112932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1 de 2</a:t>
            </a:r>
          </a:p>
        </p:txBody>
      </p:sp>
      <p:graphicFrame>
        <p:nvGraphicFramePr>
          <p:cNvPr id="9" name="Tabla 8">
            <a:extLst>
              <a:ext uri="{FF2B5EF4-FFF2-40B4-BE49-F238E27FC236}">
                <a16:creationId xmlns:a16="http://schemas.microsoft.com/office/drawing/2014/main" id="{4F48C6C5-B387-4298-B45A-13F47776658D}"/>
              </a:ext>
            </a:extLst>
          </p:cNvPr>
          <p:cNvGraphicFramePr>
            <a:graphicFrameLocks noGrp="1"/>
          </p:cNvGraphicFramePr>
          <p:nvPr>
            <p:extLst>
              <p:ext uri="{D42A27DB-BD31-4B8C-83A1-F6EECF244321}">
                <p14:modId xmlns:p14="http://schemas.microsoft.com/office/powerpoint/2010/main" val="1543011699"/>
              </p:ext>
            </p:extLst>
          </p:nvPr>
        </p:nvGraphicFramePr>
        <p:xfrm>
          <a:off x="414335" y="1584660"/>
          <a:ext cx="8210800" cy="3624068"/>
        </p:xfrm>
        <a:graphic>
          <a:graphicData uri="http://schemas.openxmlformats.org/drawingml/2006/table">
            <a:tbl>
              <a:tblPr/>
              <a:tblGrid>
                <a:gridCol w="237844">
                  <a:extLst>
                    <a:ext uri="{9D8B030D-6E8A-4147-A177-3AD203B41FA5}">
                      <a16:colId xmlns:a16="http://schemas.microsoft.com/office/drawing/2014/main" val="2613320941"/>
                    </a:ext>
                  </a:extLst>
                </a:gridCol>
                <a:gridCol w="237844">
                  <a:extLst>
                    <a:ext uri="{9D8B030D-6E8A-4147-A177-3AD203B41FA5}">
                      <a16:colId xmlns:a16="http://schemas.microsoft.com/office/drawing/2014/main" val="3960723839"/>
                    </a:ext>
                  </a:extLst>
                </a:gridCol>
                <a:gridCol w="3609029">
                  <a:extLst>
                    <a:ext uri="{9D8B030D-6E8A-4147-A177-3AD203B41FA5}">
                      <a16:colId xmlns:a16="http://schemas.microsoft.com/office/drawing/2014/main" val="3676402664"/>
                    </a:ext>
                  </a:extLst>
                </a:gridCol>
                <a:gridCol w="754898">
                  <a:extLst>
                    <a:ext uri="{9D8B030D-6E8A-4147-A177-3AD203B41FA5}">
                      <a16:colId xmlns:a16="http://schemas.microsoft.com/office/drawing/2014/main" val="3288961801"/>
                    </a:ext>
                  </a:extLst>
                </a:gridCol>
                <a:gridCol w="754898">
                  <a:extLst>
                    <a:ext uri="{9D8B030D-6E8A-4147-A177-3AD203B41FA5}">
                      <a16:colId xmlns:a16="http://schemas.microsoft.com/office/drawing/2014/main" val="2906664181"/>
                    </a:ext>
                  </a:extLst>
                </a:gridCol>
                <a:gridCol w="754898">
                  <a:extLst>
                    <a:ext uri="{9D8B030D-6E8A-4147-A177-3AD203B41FA5}">
                      <a16:colId xmlns:a16="http://schemas.microsoft.com/office/drawing/2014/main" val="307306642"/>
                    </a:ext>
                  </a:extLst>
                </a:gridCol>
                <a:gridCol w="620463">
                  <a:extLst>
                    <a:ext uri="{9D8B030D-6E8A-4147-A177-3AD203B41FA5}">
                      <a16:colId xmlns:a16="http://schemas.microsoft.com/office/drawing/2014/main" val="2509045804"/>
                    </a:ext>
                  </a:extLst>
                </a:gridCol>
                <a:gridCol w="620463">
                  <a:extLst>
                    <a:ext uri="{9D8B030D-6E8A-4147-A177-3AD203B41FA5}">
                      <a16:colId xmlns:a16="http://schemas.microsoft.com/office/drawing/2014/main" val="1131392206"/>
                    </a:ext>
                  </a:extLst>
                </a:gridCol>
                <a:gridCol w="620463">
                  <a:extLst>
                    <a:ext uri="{9D8B030D-6E8A-4147-A177-3AD203B41FA5}">
                      <a16:colId xmlns:a16="http://schemas.microsoft.com/office/drawing/2014/main" val="1764721402"/>
                    </a:ext>
                  </a:extLst>
                </a:gridCol>
              </a:tblGrid>
              <a:tr h="160357">
                <a:tc>
                  <a:txBody>
                    <a:bodyPr/>
                    <a:lstStyle/>
                    <a:p>
                      <a:pPr algn="l" fontAlgn="ctr"/>
                      <a:r>
                        <a:rPr lang="es-CL" sz="700" b="1" i="0" u="none" strike="noStrike">
                          <a:solidFill>
                            <a:srgbClr val="FFFFFF"/>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450" marR="7450" marT="74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panose="020F0502020204030204" pitchFamily="34" charset="0"/>
                        </a:rPr>
                        <a:t>Presupuesto 2018</a:t>
                      </a:r>
                    </a:p>
                  </a:txBody>
                  <a:tcPr marL="7450" marR="7450" marT="7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panose="020F0502020204030204" pitchFamily="34" charset="0"/>
                        </a:rPr>
                        <a:t>Ejecución</a:t>
                      </a:r>
                    </a:p>
                  </a:txBody>
                  <a:tcPr marL="7450" marR="7450" marT="7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12326110"/>
                  </a:ext>
                </a:extLst>
              </a:tr>
              <a:tr h="256571">
                <a:tc>
                  <a:txBody>
                    <a:bodyPr/>
                    <a:lstStyle/>
                    <a:p>
                      <a:pPr algn="ctr" fontAlgn="ctr"/>
                      <a:r>
                        <a:rPr lang="es-CL" sz="700" b="1" i="0" u="none" strike="noStrike">
                          <a:solidFill>
                            <a:srgbClr val="FFFFFF"/>
                          </a:solidFill>
                          <a:effectLst/>
                          <a:latin typeface="Calibri" panose="020F0502020204030204" pitchFamily="34" charset="0"/>
                        </a:rPr>
                        <a:t>Cap.</a:t>
                      </a:r>
                    </a:p>
                  </a:txBody>
                  <a:tcPr marL="7450" marR="7450" marT="74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Prog.</a:t>
                      </a:r>
                    </a:p>
                  </a:txBody>
                  <a:tcPr marL="7450" marR="7450" marT="74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Programa Presupuestario</a:t>
                      </a:r>
                    </a:p>
                  </a:txBody>
                  <a:tcPr marL="7450" marR="7450" marT="74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Ley 2018</a:t>
                      </a:r>
                    </a:p>
                  </a:txBody>
                  <a:tcPr marL="7450" marR="7450" marT="74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450" marR="7450" marT="74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450" marR="7450" marT="74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450" marR="7450" marT="74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de Ejecución Ley 2018</a:t>
                      </a:r>
                    </a:p>
                  </a:txBody>
                  <a:tcPr marL="7450" marR="7450" marT="745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de Ejecución Ppto. Vigente</a:t>
                      </a:r>
                    </a:p>
                  </a:txBody>
                  <a:tcPr marL="7450" marR="7450" marT="74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015565890"/>
                  </a:ext>
                </a:extLst>
              </a:tr>
              <a:tr h="160357">
                <a:tc>
                  <a:txBody>
                    <a:bodyPr/>
                    <a:lstStyle/>
                    <a:p>
                      <a:pPr algn="ctr" fontAlgn="ctr"/>
                      <a:r>
                        <a:rPr lang="es-CL" sz="700" b="1" i="0" u="none" strike="noStrike">
                          <a:solidFill>
                            <a:srgbClr val="000000"/>
                          </a:solidFill>
                          <a:effectLst/>
                          <a:latin typeface="Calibri" panose="020F0502020204030204" pitchFamily="34" charset="0"/>
                        </a:rPr>
                        <a:t>01</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Subsecretaría de Educación</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8.088.867.950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8.181.912.326 </a:t>
                      </a:r>
                    </a:p>
                  </a:txBody>
                  <a:tcPr marL="7450" marR="7450" marT="74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93.044.376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2.999.475.837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37,1%</a:t>
                      </a:r>
                    </a:p>
                  </a:txBody>
                  <a:tcPr marL="7450" marR="7450" marT="74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36,7%</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27019119"/>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Subsecretaría de Educación</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125.303.440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130.235.524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4.932.084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46.594.230</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37,2%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35,8%</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28090642"/>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Programa de Infraestructura Educacional</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584.573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584.573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584.572</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100,0%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48600074"/>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Mejoramiento de la Calidad de la Educación</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27.393.457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57.161.063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29.767.606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7.197.558</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26,3%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12,6%</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150906"/>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04</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Desarrollo Curricular y Evaluación</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22.950.811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29.903.926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6.953.115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4.456.449</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19,4%</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14,9%</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06646581"/>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08</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Apoyo y Supervisión de Establecimientos Educacionales Subvencionados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59.083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59.083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59.082</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100,0%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85681918"/>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11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Recursos Educativos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50.179.377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53.371.916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3.192.539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33.139.653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66,0%</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62,1%</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89403996"/>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12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Fortalecimiento de la Educación Escolar Pública</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1.041.571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1.041.571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1.041.570</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100,0%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829413"/>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20</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Subvenciones a los Establecimientos Educacionales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5.507.788.912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5.537.402.745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29.613.833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2.214.581.754</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40,2%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40,0%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86262697"/>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21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Gestión de Subvenciones a Establecimientos Educacionales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4.288.812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4.366.300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77.488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1.700.984</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39,7%</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39,0%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8545636"/>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29</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Fortalecimiento de la Educación Superior Pública</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271.092.092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282.616.177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11.524.085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98.897.683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36,5%</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35,0%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1385999"/>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30</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Educación Superior</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2.073.138.073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2.078.286.882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5.148.809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586.953.017</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28,3%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28,2%</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07483998"/>
                  </a:ext>
                </a:extLst>
              </a:tr>
              <a:tr h="160357">
                <a:tc>
                  <a:txBody>
                    <a:bodyPr/>
                    <a:lstStyle/>
                    <a:p>
                      <a:pPr algn="ctr" fontAlgn="ctr"/>
                      <a:r>
                        <a:rPr lang="es-CL" sz="700" b="0" i="0"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31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Gastos de Operación de Educación Superior</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6.732.976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6.882.566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149.590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4.269.285</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63,4%</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62,0%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2149115"/>
                  </a:ext>
                </a:extLst>
              </a:tr>
              <a:tr h="160357">
                <a:tc>
                  <a:txBody>
                    <a:bodyPr/>
                    <a:lstStyle/>
                    <a:p>
                      <a:pPr algn="ctr" fontAlgn="ctr"/>
                      <a:r>
                        <a:rPr lang="es-CL" sz="700" b="1" i="0" u="none" strike="noStrike">
                          <a:solidFill>
                            <a:srgbClr val="000000"/>
                          </a:solidFill>
                          <a:effectLst/>
                          <a:latin typeface="Calibri" panose="020F0502020204030204" pitchFamily="34" charset="0"/>
                        </a:rPr>
                        <a:t>02</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Superintendencia de Educación</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31.832.259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32.339.167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506.908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11.738.028</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36,9%</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36,3%</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8278283"/>
                  </a:ext>
                </a:extLst>
              </a:tr>
              <a:tr h="160357">
                <a:tc>
                  <a:txBody>
                    <a:bodyPr/>
                    <a:lstStyle/>
                    <a:p>
                      <a:pPr algn="ctr" fontAlgn="ctr"/>
                      <a:r>
                        <a:rPr lang="es-CL" sz="700" b="1" i="0" u="none" strike="noStrike">
                          <a:solidFill>
                            <a:srgbClr val="000000"/>
                          </a:solidFill>
                          <a:effectLst/>
                          <a:latin typeface="Calibri" panose="020F0502020204030204" pitchFamily="34" charset="0"/>
                        </a:rPr>
                        <a:t>03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Agencia de Calidad de la Educación</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36.575.043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37.952.030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1.376.987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8.602.673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23,5%</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22,7%</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86067861"/>
                  </a:ext>
                </a:extLst>
              </a:tr>
              <a:tr h="160357">
                <a:tc>
                  <a:txBody>
                    <a:bodyPr/>
                    <a:lstStyle/>
                    <a:p>
                      <a:pPr algn="ctr" fontAlgn="ctr"/>
                      <a:r>
                        <a:rPr lang="es-CL" sz="700" b="1" i="0" u="none" strike="noStrike">
                          <a:solidFill>
                            <a:srgbClr val="000000"/>
                          </a:solidFill>
                          <a:effectLst/>
                          <a:latin typeface="Calibri" panose="020F0502020204030204" pitchFamily="34" charset="0"/>
                        </a:rPr>
                        <a:t>04</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Subsecretaría de Educación Parvularia</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307.069.007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307.115.016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46.009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123.696.101</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40,3%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40,3%</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19698808"/>
                  </a:ext>
                </a:extLst>
              </a:tr>
              <a:tr h="160357">
                <a:tc>
                  <a:txBody>
                    <a:bodyPr/>
                    <a:lstStyle/>
                    <a:p>
                      <a:pPr algn="ctr" fontAlgn="ctr"/>
                      <a:r>
                        <a:rPr lang="es-CL" sz="700" b="1" i="0" u="none" strike="noStrike">
                          <a:solidFill>
                            <a:srgbClr val="000000"/>
                          </a:solidFill>
                          <a:effectLst/>
                          <a:latin typeface="Calibri" panose="020F0502020204030204" pitchFamily="34" charset="0"/>
                        </a:rPr>
                        <a:t>05</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Dirección de Bibliotecas, Archivos y Museos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54.870.428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8.778.144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-46.092.284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7.392.751</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13,5%</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84,2%</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96348974"/>
                  </a:ext>
                </a:extLst>
              </a:tr>
              <a:tr h="160357">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Dirección de Bibliotecas, Archivos y Museos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45.443.554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6.694.456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-38.749.098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5.881.416</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12,9%</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87,9%</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8923318"/>
                  </a:ext>
                </a:extLst>
              </a:tr>
              <a:tr h="160357">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Red de Bibliotecas Públicas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6.457.451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1.561.077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-4.896.374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1.106.472</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17,1%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70,9%</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4091411"/>
                  </a:ext>
                </a:extLst>
              </a:tr>
              <a:tr h="160357">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Consejo de Monumentos Nacionales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2.969.423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522.611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-2.446.812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404.863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13,6%</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dirty="0">
                          <a:solidFill>
                            <a:srgbClr val="000000"/>
                          </a:solidFill>
                          <a:effectLst/>
                          <a:latin typeface="Calibri" panose="020F0502020204030204" pitchFamily="34" charset="0"/>
                        </a:rPr>
                        <a:t>77,5%</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40106856"/>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6" y="476672"/>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Resumen por Capítulos</a:t>
            </a:r>
            <a:br>
              <a:rPr lang="es-CL" sz="1800" b="1" dirty="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acumulada al mes de mayo de 2018 </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6" name="1 Título"/>
          <p:cNvSpPr txBox="1">
            <a:spLocks/>
          </p:cNvSpPr>
          <p:nvPr/>
        </p:nvSpPr>
        <p:spPr>
          <a:xfrm>
            <a:off x="395535" y="112932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2 de 2</a:t>
            </a:r>
          </a:p>
        </p:txBody>
      </p:sp>
      <p:graphicFrame>
        <p:nvGraphicFramePr>
          <p:cNvPr id="8" name="Tabla 7">
            <a:extLst>
              <a:ext uri="{FF2B5EF4-FFF2-40B4-BE49-F238E27FC236}">
                <a16:creationId xmlns:a16="http://schemas.microsoft.com/office/drawing/2014/main" id="{BCA457F1-A460-4231-B616-530FECE6C70B}"/>
              </a:ext>
            </a:extLst>
          </p:cNvPr>
          <p:cNvGraphicFramePr>
            <a:graphicFrameLocks noGrp="1"/>
          </p:cNvGraphicFramePr>
          <p:nvPr>
            <p:extLst>
              <p:ext uri="{D42A27DB-BD31-4B8C-83A1-F6EECF244321}">
                <p14:modId xmlns:p14="http://schemas.microsoft.com/office/powerpoint/2010/main" val="2608913756"/>
              </p:ext>
            </p:extLst>
          </p:nvPr>
        </p:nvGraphicFramePr>
        <p:xfrm>
          <a:off x="414335" y="1584660"/>
          <a:ext cx="8229600" cy="4004583"/>
        </p:xfrm>
        <a:graphic>
          <a:graphicData uri="http://schemas.openxmlformats.org/drawingml/2006/table">
            <a:tbl>
              <a:tblPr/>
              <a:tblGrid>
                <a:gridCol w="238389">
                  <a:extLst>
                    <a:ext uri="{9D8B030D-6E8A-4147-A177-3AD203B41FA5}">
                      <a16:colId xmlns:a16="http://schemas.microsoft.com/office/drawing/2014/main" val="637364921"/>
                    </a:ext>
                  </a:extLst>
                </a:gridCol>
                <a:gridCol w="238389">
                  <a:extLst>
                    <a:ext uri="{9D8B030D-6E8A-4147-A177-3AD203B41FA5}">
                      <a16:colId xmlns:a16="http://schemas.microsoft.com/office/drawing/2014/main" val="3260012850"/>
                    </a:ext>
                  </a:extLst>
                </a:gridCol>
                <a:gridCol w="3617292">
                  <a:extLst>
                    <a:ext uri="{9D8B030D-6E8A-4147-A177-3AD203B41FA5}">
                      <a16:colId xmlns:a16="http://schemas.microsoft.com/office/drawing/2014/main" val="439895047"/>
                    </a:ext>
                  </a:extLst>
                </a:gridCol>
                <a:gridCol w="756626">
                  <a:extLst>
                    <a:ext uri="{9D8B030D-6E8A-4147-A177-3AD203B41FA5}">
                      <a16:colId xmlns:a16="http://schemas.microsoft.com/office/drawing/2014/main" val="1758164726"/>
                    </a:ext>
                  </a:extLst>
                </a:gridCol>
                <a:gridCol w="756626">
                  <a:extLst>
                    <a:ext uri="{9D8B030D-6E8A-4147-A177-3AD203B41FA5}">
                      <a16:colId xmlns:a16="http://schemas.microsoft.com/office/drawing/2014/main" val="2127806026"/>
                    </a:ext>
                  </a:extLst>
                </a:gridCol>
                <a:gridCol w="756626">
                  <a:extLst>
                    <a:ext uri="{9D8B030D-6E8A-4147-A177-3AD203B41FA5}">
                      <a16:colId xmlns:a16="http://schemas.microsoft.com/office/drawing/2014/main" val="1343954770"/>
                    </a:ext>
                  </a:extLst>
                </a:gridCol>
                <a:gridCol w="621884">
                  <a:extLst>
                    <a:ext uri="{9D8B030D-6E8A-4147-A177-3AD203B41FA5}">
                      <a16:colId xmlns:a16="http://schemas.microsoft.com/office/drawing/2014/main" val="1830203874"/>
                    </a:ext>
                  </a:extLst>
                </a:gridCol>
                <a:gridCol w="621884">
                  <a:extLst>
                    <a:ext uri="{9D8B030D-6E8A-4147-A177-3AD203B41FA5}">
                      <a16:colId xmlns:a16="http://schemas.microsoft.com/office/drawing/2014/main" val="2335196309"/>
                    </a:ext>
                  </a:extLst>
                </a:gridCol>
                <a:gridCol w="621884">
                  <a:extLst>
                    <a:ext uri="{9D8B030D-6E8A-4147-A177-3AD203B41FA5}">
                      <a16:colId xmlns:a16="http://schemas.microsoft.com/office/drawing/2014/main" val="3490788873"/>
                    </a:ext>
                  </a:extLst>
                </a:gridCol>
              </a:tblGrid>
              <a:tr h="156429">
                <a:tc>
                  <a:txBody>
                    <a:bodyPr/>
                    <a:lstStyle/>
                    <a:p>
                      <a:pPr algn="l" fontAlgn="ctr"/>
                      <a:r>
                        <a:rPr lang="es-CL" sz="700" b="1" i="0" u="none" strike="noStrike">
                          <a:solidFill>
                            <a:srgbClr val="FFFFFF"/>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450" marR="7450" marT="745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700" b="1" i="0" u="none" strike="noStrike">
                          <a:solidFill>
                            <a:srgbClr val="FFFFFF"/>
                          </a:solidFill>
                          <a:effectLst/>
                          <a:latin typeface="Calibri" panose="020F0502020204030204" pitchFamily="34" charset="0"/>
                        </a:rPr>
                        <a:t>Presupuesto 2018</a:t>
                      </a:r>
                    </a:p>
                  </a:txBody>
                  <a:tcPr marL="7450" marR="7450" marT="7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700" b="1" i="0" u="none" strike="noStrike">
                          <a:solidFill>
                            <a:srgbClr val="FFFFFF"/>
                          </a:solidFill>
                          <a:effectLst/>
                          <a:latin typeface="Calibri" panose="020F0502020204030204" pitchFamily="34" charset="0"/>
                        </a:rPr>
                        <a:t>Ejecución</a:t>
                      </a:r>
                    </a:p>
                  </a:txBody>
                  <a:tcPr marL="7450" marR="7450" marT="74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64896250"/>
                  </a:ext>
                </a:extLst>
              </a:tr>
              <a:tr h="250287">
                <a:tc>
                  <a:txBody>
                    <a:bodyPr/>
                    <a:lstStyle/>
                    <a:p>
                      <a:pPr algn="ctr" fontAlgn="ctr"/>
                      <a:r>
                        <a:rPr lang="es-CL" sz="700" b="1" i="0" u="none" strike="noStrike">
                          <a:solidFill>
                            <a:srgbClr val="FFFFFF"/>
                          </a:solidFill>
                          <a:effectLst/>
                          <a:latin typeface="Calibri" panose="020F0502020204030204" pitchFamily="34" charset="0"/>
                        </a:rPr>
                        <a:t>Cap.</a:t>
                      </a:r>
                    </a:p>
                  </a:txBody>
                  <a:tcPr marL="7450" marR="7450" marT="74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Prog.</a:t>
                      </a:r>
                    </a:p>
                  </a:txBody>
                  <a:tcPr marL="7450" marR="7450" marT="74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700" b="1" i="0" u="none" strike="noStrike">
                          <a:solidFill>
                            <a:srgbClr val="FFFFFF"/>
                          </a:solidFill>
                          <a:effectLst/>
                          <a:latin typeface="Calibri" panose="020F0502020204030204" pitchFamily="34" charset="0"/>
                        </a:rPr>
                        <a:t>Programa Presupuestario</a:t>
                      </a:r>
                    </a:p>
                  </a:txBody>
                  <a:tcPr marL="7450" marR="7450" marT="74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Ley 2018</a:t>
                      </a:r>
                    </a:p>
                  </a:txBody>
                  <a:tcPr marL="7450" marR="7450" marT="74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450" marR="7450" marT="74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450" marR="7450" marT="74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450" marR="7450" marT="745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de Ejecución Ley 2018</a:t>
                      </a:r>
                    </a:p>
                  </a:txBody>
                  <a:tcPr marL="7450" marR="7450" marT="745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de Ejecución Ppto. Vigente</a:t>
                      </a:r>
                    </a:p>
                  </a:txBody>
                  <a:tcPr marL="7450" marR="7450" marT="745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446862650"/>
                  </a:ext>
                </a:extLst>
              </a:tr>
              <a:tr h="156429">
                <a:tc>
                  <a:txBody>
                    <a:bodyPr/>
                    <a:lstStyle/>
                    <a:p>
                      <a:pPr algn="ctr" fontAlgn="ctr"/>
                      <a:r>
                        <a:rPr lang="es-CL" sz="700" b="1" i="0" u="none" strike="noStrike">
                          <a:solidFill>
                            <a:srgbClr val="000000"/>
                          </a:solidFill>
                          <a:effectLst/>
                          <a:latin typeface="Calibri" panose="020F0502020204030204" pitchFamily="34" charset="0"/>
                        </a:rPr>
                        <a:t>08</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Comisión Nacional de Investigación Científica y Tecnológica</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328.150.693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348.328.292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20.177.599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114.680.839</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34,9%</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32,9%</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38079844"/>
                  </a:ext>
                </a:extLst>
              </a:tr>
              <a:tr h="156429">
                <a:tc>
                  <a:txBody>
                    <a:bodyPr/>
                    <a:lstStyle/>
                    <a:p>
                      <a:pPr algn="ctr" fontAlgn="ctr"/>
                      <a:r>
                        <a:rPr lang="es-CL" sz="700" b="1" i="0" u="none" strike="noStrike">
                          <a:solidFill>
                            <a:srgbClr val="000000"/>
                          </a:solidFill>
                          <a:effectLst/>
                          <a:latin typeface="Calibri" panose="020F0502020204030204" pitchFamily="34" charset="0"/>
                        </a:rPr>
                        <a:t>09</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Junta Nacional de Auxilio Escolar y Becas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1.050.557.141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1.223.030.146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172.473.005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339.793.625</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27,8%</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81175962"/>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Junta Nacional de Auxilio Escolar y Becas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651.974.907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800.058.381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148.083.474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200.351.328</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30,7%</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25,0%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44482833"/>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Salud Escolar</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31.369.346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34.112.171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2.742.825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9.151.934</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29,2%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26,8%</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2560970"/>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Becas y Asistencialidad Estudiantil</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367.212.888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388.859.594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21.646.706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130.290.363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35,5%</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33,5%</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679754"/>
                  </a:ext>
                </a:extLst>
              </a:tr>
              <a:tr h="156429">
                <a:tc>
                  <a:txBody>
                    <a:bodyPr/>
                    <a:lstStyle/>
                    <a:p>
                      <a:pPr algn="ctr" fontAlgn="ctr"/>
                      <a:r>
                        <a:rPr lang="es-CL" sz="700" b="1" i="0" u="none" strike="noStrike">
                          <a:solidFill>
                            <a:srgbClr val="000000"/>
                          </a:solidFill>
                          <a:effectLst/>
                          <a:latin typeface="Calibri" panose="020F0502020204030204" pitchFamily="34" charset="0"/>
                        </a:rPr>
                        <a:t>11</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pt-BR" sz="700" b="1" i="0" u="none" strike="noStrike">
                          <a:solidFill>
                            <a:srgbClr val="000000"/>
                          </a:solidFill>
                          <a:effectLst/>
                          <a:latin typeface="Calibri" panose="020F0502020204030204" pitchFamily="34" charset="0"/>
                        </a:rPr>
                        <a:t>Junta Nacional de Jardines Infantiles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640.014.649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638.106.829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-1.907.820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237.199.747</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37,2%</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75926584"/>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pt-BR" sz="700" b="0" i="1" u="none" strike="noStrike">
                          <a:solidFill>
                            <a:srgbClr val="000000"/>
                          </a:solidFill>
                          <a:effectLst/>
                          <a:latin typeface="Calibri" panose="020F0502020204030204" pitchFamily="34" charset="0"/>
                        </a:rPr>
                        <a:t>    Junta Nacional de Jardines Infantiles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624.297.018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622.173.241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-2.123.777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231.333.350</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37,1%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37,2%</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51196"/>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Programas Alternativos de Enseñanza Pre-escolar</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15.717.631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15.933.588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215.957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5.866.397</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37,3%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36,8%</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30943350"/>
                  </a:ext>
                </a:extLst>
              </a:tr>
              <a:tr h="156429">
                <a:tc>
                  <a:txBody>
                    <a:bodyPr/>
                    <a:lstStyle/>
                    <a:p>
                      <a:pPr algn="ctr" fontAlgn="ctr"/>
                      <a:r>
                        <a:rPr lang="es-CL" sz="700" b="1" i="0" u="none" strike="noStrike">
                          <a:solidFill>
                            <a:srgbClr val="000000"/>
                          </a:solidFill>
                          <a:effectLst/>
                          <a:latin typeface="Calibri" panose="020F0502020204030204" pitchFamily="34" charset="0"/>
                        </a:rPr>
                        <a:t>13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Consejo de Rectores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691.350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729.512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38.162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294.880</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42,7%</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40,4%</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0680142"/>
                  </a:ext>
                </a:extLst>
              </a:tr>
              <a:tr h="156429">
                <a:tc>
                  <a:txBody>
                    <a:bodyPr/>
                    <a:lstStyle/>
                    <a:p>
                      <a:pPr algn="ctr" fontAlgn="ctr"/>
                      <a:r>
                        <a:rPr lang="es-CL" sz="700" b="1" i="0" u="none" strike="noStrike">
                          <a:solidFill>
                            <a:srgbClr val="000000"/>
                          </a:solidFill>
                          <a:effectLst/>
                          <a:latin typeface="Calibri" panose="020F0502020204030204" pitchFamily="34" charset="0"/>
                        </a:rPr>
                        <a:t>15</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Consejo Nacional de Educación</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2.229.271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2.229.271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788.632</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35,4%</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35,4%</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7807504"/>
                  </a:ext>
                </a:extLst>
              </a:tr>
              <a:tr h="156429">
                <a:tc>
                  <a:txBody>
                    <a:bodyPr/>
                    <a:lstStyle/>
                    <a:p>
                      <a:pPr algn="ctr" fontAlgn="ctr"/>
                      <a:r>
                        <a:rPr lang="es-CL" sz="700" b="1" i="0" u="none" strike="noStrike">
                          <a:solidFill>
                            <a:srgbClr val="000000"/>
                          </a:solidFill>
                          <a:effectLst/>
                          <a:latin typeface="Calibri" panose="020F0502020204030204" pitchFamily="34" charset="0"/>
                        </a:rPr>
                        <a:t>16</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Consejo Nacional de la Cultura y las Artes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122.526.670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33.842.630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-88.684.040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26.425.493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21,6%</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78,1%</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7727980"/>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Consejo Nacional de la Cultura y las Artes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84.937.594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14.792.846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-70.144.748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14.791.843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17,4%</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100,0%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7518272"/>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Fondos Culturales y Artísticos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37.589.076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19.049.784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-18.539.292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11.633.650</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30,9%</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61,1%</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0932706"/>
                  </a:ext>
                </a:extLst>
              </a:tr>
              <a:tr h="156429">
                <a:tc>
                  <a:txBody>
                    <a:bodyPr/>
                    <a:lstStyle/>
                    <a:p>
                      <a:pPr algn="ctr" fontAlgn="ctr"/>
                      <a:r>
                        <a:rPr lang="es-CL" sz="700" b="1" i="0" u="none" strike="noStrike">
                          <a:solidFill>
                            <a:srgbClr val="000000"/>
                          </a:solidFill>
                          <a:effectLst/>
                          <a:latin typeface="Calibri" panose="020F0502020204030204" pitchFamily="34" charset="0"/>
                        </a:rPr>
                        <a:t>17</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Dirección de Educación Pública</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427.709.665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427.714.665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5.000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65.521.791</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15,3%</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90323218"/>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Dirección de Educación Pública</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7.146.037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7.151.037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5.000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1.235.712</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17,3%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17,3%</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5920791"/>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Fortalecimiento de la Educación Escolar Pública</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420.063.628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420.063.628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64.277.064</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15,3%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15,3%</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3288933"/>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03</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Apoyo a la Implementación de los Servicios Locales de Educación</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500.000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500.000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9.015</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1,8%</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1,8%</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6949177"/>
                  </a:ext>
                </a:extLst>
              </a:tr>
              <a:tr h="156429">
                <a:tc>
                  <a:txBody>
                    <a:bodyPr/>
                    <a:lstStyle/>
                    <a:p>
                      <a:pPr algn="ctr" fontAlgn="ctr"/>
                      <a:r>
                        <a:rPr lang="es-CL" sz="700" b="1" i="0" u="none" strike="noStrike">
                          <a:solidFill>
                            <a:srgbClr val="000000"/>
                          </a:solidFill>
                          <a:effectLst/>
                          <a:latin typeface="Calibri" panose="020F0502020204030204" pitchFamily="34" charset="0"/>
                        </a:rPr>
                        <a:t>18</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Local de Educación Barrancas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33.688.469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33.529.727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-158.742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2.197.744</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6,5%</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6,6%</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22939784"/>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Gastos Administrativos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2.283.200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2.283.200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238.355</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10,4%</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10,4%</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9225276"/>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Servicio Educativo</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31.405.269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31.246.527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-158.742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1.959.389</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6,3%</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95919096"/>
                  </a:ext>
                </a:extLst>
              </a:tr>
              <a:tr h="156429">
                <a:tc>
                  <a:txBody>
                    <a:bodyPr/>
                    <a:lstStyle/>
                    <a:p>
                      <a:pPr algn="ctr" fontAlgn="ctr"/>
                      <a:r>
                        <a:rPr lang="es-CL" sz="700" b="1" i="0" u="none" strike="noStrike">
                          <a:solidFill>
                            <a:srgbClr val="000000"/>
                          </a:solidFill>
                          <a:effectLst/>
                          <a:latin typeface="Calibri" panose="020F0502020204030204" pitchFamily="34" charset="0"/>
                        </a:rPr>
                        <a:t>19</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Local de Educación Puerto Cordillera</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48.118.173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47.819.613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-298.560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10.394.072</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21,6%</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21,7%</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1902850"/>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01</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1" u="none" strike="noStrike">
                          <a:solidFill>
                            <a:srgbClr val="000000"/>
                          </a:solidFill>
                          <a:effectLst/>
                          <a:latin typeface="Calibri" panose="020F0502020204030204" pitchFamily="34" charset="0"/>
                        </a:rPr>
                        <a:t>    Gastos Administrativos</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2.965.771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2.965.771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539.029</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18,2%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18,2%</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31732437"/>
                  </a:ext>
                </a:extLst>
              </a:tr>
              <a:tr h="156429">
                <a:tc>
                  <a:txBody>
                    <a:bodyPr/>
                    <a:lstStyle/>
                    <a:p>
                      <a:pPr algn="ctr" fontAlgn="ctr"/>
                      <a:r>
                        <a:rPr lang="es-CL" sz="700" b="0" i="1" u="none" strike="noStrike">
                          <a:solidFill>
                            <a:srgbClr val="000000"/>
                          </a:solidFill>
                          <a:effectLst/>
                          <a:latin typeface="Calibri" panose="020F0502020204030204" pitchFamily="34" charset="0"/>
                        </a:rPr>
                        <a:t>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1" u="none" strike="noStrike">
                          <a:solidFill>
                            <a:srgbClr val="000000"/>
                          </a:solidFill>
                          <a:effectLst/>
                          <a:latin typeface="Calibri" panose="020F0502020204030204" pitchFamily="34" charset="0"/>
                        </a:rPr>
                        <a:t>02</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1" u="none" strike="noStrike" dirty="0">
                          <a:solidFill>
                            <a:srgbClr val="000000"/>
                          </a:solidFill>
                          <a:effectLst/>
                          <a:latin typeface="Calibri" panose="020F0502020204030204" pitchFamily="34" charset="0"/>
                        </a:rPr>
                        <a:t>    Servicio Educativo</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FFFFFF"/>
                          </a:solidFill>
                          <a:effectLst/>
                          <a:latin typeface="Calibri" panose="020F0502020204030204" pitchFamily="34" charset="0"/>
                        </a:rPr>
                        <a:t>45.152.402 </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1" u="none" strike="noStrike">
                          <a:solidFill>
                            <a:srgbClr val="000000"/>
                          </a:solidFill>
                          <a:effectLst/>
                          <a:latin typeface="Calibri" panose="020F0502020204030204" pitchFamily="34" charset="0"/>
                        </a:rPr>
                        <a:t>44.853.842 </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-298.560 </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9.855.043</a:t>
                      </a:r>
                    </a:p>
                  </a:txBody>
                  <a:tcPr marL="7450" marR="7450" marT="745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a:solidFill>
                            <a:srgbClr val="000000"/>
                          </a:solidFill>
                          <a:effectLst/>
                          <a:latin typeface="Calibri" panose="020F0502020204030204" pitchFamily="34" charset="0"/>
                        </a:rPr>
                        <a:t>21,8%</a:t>
                      </a:r>
                    </a:p>
                  </a:txBody>
                  <a:tcPr marL="7450" marR="7450" marT="74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1" u="none" strike="noStrike" dirty="0">
                          <a:solidFill>
                            <a:srgbClr val="000000"/>
                          </a:solidFill>
                          <a:effectLst/>
                          <a:latin typeface="Calibri" panose="020F0502020204030204" pitchFamily="34" charset="0"/>
                        </a:rPr>
                        <a:t>22,0%</a:t>
                      </a:r>
                    </a:p>
                  </a:txBody>
                  <a:tcPr marL="7450" marR="7450" marT="745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20535897"/>
                  </a:ext>
                </a:extLst>
              </a:tr>
            </a:tbl>
          </a:graphicData>
        </a:graphic>
      </p:graphicFrame>
    </p:spTree>
    <p:extLst>
      <p:ext uri="{BB962C8B-B14F-4D97-AF65-F5344CB8AC3E}">
        <p14:creationId xmlns:p14="http://schemas.microsoft.com/office/powerpoint/2010/main" val="1150609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01:</a:t>
            </a:r>
          </a:p>
          <a:p>
            <a:pPr algn="ctr" defTabSz="733425" fontAlgn="base">
              <a:spcAft>
                <a:spcPct val="0"/>
              </a:spcAft>
            </a:pPr>
            <a:r>
              <a:rPr lang="es-CL" sz="1800" b="1" dirty="0">
                <a:solidFill>
                  <a:schemeClr val="tx1"/>
                </a:solidFill>
                <a:ea typeface="Verdana" pitchFamily="34" charset="0"/>
                <a:cs typeface="Verdana" pitchFamily="34" charset="0"/>
              </a:rPr>
              <a:t>SUBSECRETARÍA DE EDUCACIÓN</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9" name="1 Título"/>
          <p:cNvSpPr txBox="1">
            <a:spLocks/>
          </p:cNvSpPr>
          <p:nvPr/>
        </p:nvSpPr>
        <p:spPr>
          <a:xfrm>
            <a:off x="377476"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1 de 2</a:t>
            </a:r>
          </a:p>
        </p:txBody>
      </p:sp>
      <p:graphicFrame>
        <p:nvGraphicFramePr>
          <p:cNvPr id="4" name="Tabla 3">
            <a:extLst>
              <a:ext uri="{FF2B5EF4-FFF2-40B4-BE49-F238E27FC236}">
                <a16:creationId xmlns:a16="http://schemas.microsoft.com/office/drawing/2014/main" id="{3B190B58-533F-4DED-8571-D06650410F31}"/>
              </a:ext>
            </a:extLst>
          </p:cNvPr>
          <p:cNvGraphicFramePr>
            <a:graphicFrameLocks noGrp="1"/>
          </p:cNvGraphicFramePr>
          <p:nvPr>
            <p:extLst>
              <p:ext uri="{D42A27DB-BD31-4B8C-83A1-F6EECF244321}">
                <p14:modId xmlns:p14="http://schemas.microsoft.com/office/powerpoint/2010/main" val="200233835"/>
              </p:ext>
            </p:extLst>
          </p:nvPr>
        </p:nvGraphicFramePr>
        <p:xfrm>
          <a:off x="414336" y="1874572"/>
          <a:ext cx="8192742" cy="4123944"/>
        </p:xfrm>
        <a:graphic>
          <a:graphicData uri="http://schemas.openxmlformats.org/drawingml/2006/table">
            <a:tbl>
              <a:tblPr/>
              <a:tblGrid>
                <a:gridCol w="339791">
                  <a:extLst>
                    <a:ext uri="{9D8B030D-6E8A-4147-A177-3AD203B41FA5}">
                      <a16:colId xmlns:a16="http://schemas.microsoft.com/office/drawing/2014/main" val="1584736273"/>
                    </a:ext>
                  </a:extLst>
                </a:gridCol>
                <a:gridCol w="313652">
                  <a:extLst>
                    <a:ext uri="{9D8B030D-6E8A-4147-A177-3AD203B41FA5}">
                      <a16:colId xmlns:a16="http://schemas.microsoft.com/office/drawing/2014/main" val="3702915072"/>
                    </a:ext>
                  </a:extLst>
                </a:gridCol>
                <a:gridCol w="325270">
                  <a:extLst>
                    <a:ext uri="{9D8B030D-6E8A-4147-A177-3AD203B41FA5}">
                      <a16:colId xmlns:a16="http://schemas.microsoft.com/office/drawing/2014/main" val="1227009363"/>
                    </a:ext>
                  </a:extLst>
                </a:gridCol>
                <a:gridCol w="3031981">
                  <a:extLst>
                    <a:ext uri="{9D8B030D-6E8A-4147-A177-3AD203B41FA5}">
                      <a16:colId xmlns:a16="http://schemas.microsoft.com/office/drawing/2014/main" val="1434799356"/>
                    </a:ext>
                  </a:extLst>
                </a:gridCol>
                <a:gridCol w="697008">
                  <a:extLst>
                    <a:ext uri="{9D8B030D-6E8A-4147-A177-3AD203B41FA5}">
                      <a16:colId xmlns:a16="http://schemas.microsoft.com/office/drawing/2014/main" val="4287108590"/>
                    </a:ext>
                  </a:extLst>
                </a:gridCol>
                <a:gridCol w="697008">
                  <a:extLst>
                    <a:ext uri="{9D8B030D-6E8A-4147-A177-3AD203B41FA5}">
                      <a16:colId xmlns:a16="http://schemas.microsoft.com/office/drawing/2014/main" val="1030878695"/>
                    </a:ext>
                  </a:extLst>
                </a:gridCol>
                <a:gridCol w="697008">
                  <a:extLst>
                    <a:ext uri="{9D8B030D-6E8A-4147-A177-3AD203B41FA5}">
                      <a16:colId xmlns:a16="http://schemas.microsoft.com/office/drawing/2014/main" val="1324183495"/>
                    </a:ext>
                  </a:extLst>
                </a:gridCol>
                <a:gridCol w="697008">
                  <a:extLst>
                    <a:ext uri="{9D8B030D-6E8A-4147-A177-3AD203B41FA5}">
                      <a16:colId xmlns:a16="http://schemas.microsoft.com/office/drawing/2014/main" val="1827706473"/>
                    </a:ext>
                  </a:extLst>
                </a:gridCol>
                <a:gridCol w="697008">
                  <a:extLst>
                    <a:ext uri="{9D8B030D-6E8A-4147-A177-3AD203B41FA5}">
                      <a16:colId xmlns:a16="http://schemas.microsoft.com/office/drawing/2014/main" val="3556202185"/>
                    </a:ext>
                  </a:extLst>
                </a:gridCol>
                <a:gridCol w="697008">
                  <a:extLst>
                    <a:ext uri="{9D8B030D-6E8A-4147-A177-3AD203B41FA5}">
                      <a16:colId xmlns:a16="http://schemas.microsoft.com/office/drawing/2014/main" val="212734035"/>
                    </a:ext>
                  </a:extLst>
                </a:gridCol>
              </a:tblGrid>
              <a:tr h="174327">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94988594"/>
                  </a:ext>
                </a:extLst>
              </a:tr>
              <a:tr h="278924">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656053591"/>
                  </a:ext>
                </a:extLst>
              </a:tr>
              <a:tr h="174327">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125.303.440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130.235.524 </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4.932.084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46.594.230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37,2%</a:t>
                      </a:r>
                    </a:p>
                  </a:txBody>
                  <a:tcPr marL="8390" marR="8390" marT="8390"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3885043"/>
                  </a:ext>
                </a:extLst>
              </a:tr>
              <a:tr h="174327">
                <a:tc>
                  <a:txBody>
                    <a:bodyPr/>
                    <a:lstStyle/>
                    <a:p>
                      <a:pPr algn="ctr" fontAlgn="ctr"/>
                      <a:r>
                        <a:rPr lang="es-CL" sz="800" b="1" i="0" u="none" strike="noStrike">
                          <a:solidFill>
                            <a:srgbClr val="000000"/>
                          </a:solidFill>
                          <a:effectLst/>
                          <a:latin typeface="Calibri" panose="020F0502020204030204" pitchFamily="34" charset="0"/>
                        </a:rPr>
                        <a:t>21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89.284.011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89.310.111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26.100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33.000.424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6633716"/>
                  </a:ext>
                </a:extLst>
              </a:tr>
              <a:tr h="174327">
                <a:tc>
                  <a:txBody>
                    <a:bodyPr/>
                    <a:lstStyle/>
                    <a:p>
                      <a:pPr algn="ctr" fontAlgn="ctr"/>
                      <a:r>
                        <a:rPr lang="es-CL" sz="800" b="1" i="0" u="none" strike="noStrike">
                          <a:solidFill>
                            <a:srgbClr val="000000"/>
                          </a:solidFill>
                          <a:effectLst/>
                          <a:latin typeface="Calibri" panose="020F0502020204030204" pitchFamily="34" charset="0"/>
                        </a:rPr>
                        <a:t>22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13.359.878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13.333.778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-26.100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3.435.170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25,7%</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96230946"/>
                  </a:ext>
                </a:extLst>
              </a:tr>
              <a:tr h="174327">
                <a:tc>
                  <a:txBody>
                    <a:bodyPr/>
                    <a:lstStyle/>
                    <a:p>
                      <a:pPr algn="ctr" fontAlgn="ctr"/>
                      <a:r>
                        <a:rPr lang="es-CL" sz="800" b="1" i="0" u="none" strike="noStrike">
                          <a:solidFill>
                            <a:srgbClr val="000000"/>
                          </a:solidFill>
                          <a:effectLst/>
                          <a:latin typeface="Calibri" panose="020F0502020204030204" pitchFamily="34" charset="0"/>
                        </a:rPr>
                        <a:t>23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4.622.809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4.622.809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4.622.808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67242008"/>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4.622.809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4.622.809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4.622.808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0316064"/>
                  </a:ext>
                </a:extLst>
              </a:tr>
              <a:tr h="174327">
                <a:tc>
                  <a:txBody>
                    <a:bodyPr/>
                    <a:lstStyle/>
                    <a:p>
                      <a:pPr algn="ctr" fontAlgn="ctr"/>
                      <a:r>
                        <a:rPr lang="es-CL" sz="800" b="1" i="0" u="none" strike="noStrike">
                          <a:solidFill>
                            <a:srgbClr val="000000"/>
                          </a:solidFill>
                          <a:effectLst/>
                          <a:latin typeface="Calibri" panose="020F0502020204030204" pitchFamily="34" charset="0"/>
                        </a:rPr>
                        <a:t>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11.221.027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11.221.027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4.719.858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42,1%</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6967486"/>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4.529.686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4.529.686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3.167.533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69,9%</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28241044"/>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Premio al Mérito Juan Vilches Jimenez, D.S.(Ed.) N°391/2003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1.479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1.479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4144926"/>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181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Fundación Tiempos Nuevos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3.986.893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3.986.893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2.990.169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2340412"/>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184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Instituto de Chile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425.671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425.671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177.364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41,7%</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41,7%</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850896"/>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185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Premios Nacionales y Premio Luis Cruz Martínez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115.643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115.643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3259114"/>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615.600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615.600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615.600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35311320"/>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Corporación de Fomento de la Producción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615.600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615.600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615.600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64149617"/>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6.075.741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6.075.741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936.725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726798"/>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Aporte Establecimientos DFL (Ed.) N°2, de 1998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913.872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913.872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114.826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13387292"/>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090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Consejo de Calificación Cinematográfica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3.872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3.872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3.872</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0265167"/>
                  </a:ext>
                </a:extLst>
              </a:tr>
              <a:tr h="184153">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Desarrollo de Capacidades para el Estudio e Investigaciones Pedagógicas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1.384.382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1.384.382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158.009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35131594"/>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381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Intercambios Docentes, Cultural y de Asistencia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263.138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263.138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40.110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15,2%</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5104092"/>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532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de Información y Gestión Escolar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3.510.477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3.510.477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619.908</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89935559"/>
                  </a:ext>
                </a:extLst>
              </a:tr>
              <a:tr h="174327">
                <a:tc>
                  <a:txBody>
                    <a:bodyPr/>
                    <a:lstStyle/>
                    <a:p>
                      <a:pPr algn="ctr" fontAlgn="ctr"/>
                      <a:r>
                        <a:rPr lang="es-CL" sz="800" b="1" i="0" u="none" strike="noStrike">
                          <a:solidFill>
                            <a:srgbClr val="000000"/>
                          </a:solidFill>
                          <a:effectLst/>
                          <a:latin typeface="Calibri" panose="020F0502020204030204" pitchFamily="34" charset="0"/>
                        </a:rPr>
                        <a:t>25</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102.600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102.600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8.014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7494241"/>
                  </a:ext>
                </a:extLst>
              </a:tr>
              <a:tr h="174327">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102.600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102.600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8.014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7,8%</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473584827"/>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476672"/>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Partida 09, Capítulo 01, Programa 01:</a:t>
            </a:r>
          </a:p>
          <a:p>
            <a:pPr algn="ctr" defTabSz="733425" fontAlgn="base">
              <a:spcAft>
                <a:spcPct val="0"/>
              </a:spcAft>
            </a:pPr>
            <a:r>
              <a:rPr lang="es-CL" sz="1800" b="1" dirty="0">
                <a:solidFill>
                  <a:schemeClr val="tx1"/>
                </a:solidFill>
                <a:ea typeface="Verdana" pitchFamily="34" charset="0"/>
                <a:cs typeface="Verdana" pitchFamily="34" charset="0"/>
              </a:rPr>
              <a:t>SUBSECRETARÍA DE EDUCACIÓN</a:t>
            </a:r>
          </a:p>
          <a:p>
            <a:pPr algn="ctr" defTabSz="733425" fontAlgn="base">
              <a:spcAft>
                <a:spcPct val="0"/>
              </a:spcAft>
            </a:pPr>
            <a:r>
              <a:rPr lang="es-CL" sz="1800" b="1" dirty="0">
                <a:solidFill>
                  <a:schemeClr val="tx1"/>
                </a:solidFill>
                <a:ea typeface="Verdana" pitchFamily="34" charset="0"/>
                <a:cs typeface="Verdana" pitchFamily="34" charset="0"/>
              </a:rPr>
              <a:t>acumulada al mes de mayo de 2018 </a:t>
            </a:r>
          </a:p>
        </p:txBody>
      </p:sp>
      <p:sp>
        <p:nvSpPr>
          <p:cNvPr id="9" name="1 Título"/>
          <p:cNvSpPr txBox="1">
            <a:spLocks/>
          </p:cNvSpPr>
          <p:nvPr/>
        </p:nvSpPr>
        <p:spPr>
          <a:xfrm>
            <a:off x="377476" y="1438493"/>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a:latin typeface="+mn-lt"/>
                <a:ea typeface="Verdana" pitchFamily="34" charset="0"/>
                <a:cs typeface="Verdana" pitchFamily="34" charset="0"/>
              </a:rPr>
              <a:t>en miles de pesos 2018                                                                                                                     </a:t>
            </a:r>
            <a:r>
              <a:rPr lang="es-CL" sz="1600" b="1" i="1" dirty="0">
                <a:latin typeface="+mn-lt"/>
                <a:ea typeface="Verdana" pitchFamily="34" charset="0"/>
                <a:cs typeface="Verdana" pitchFamily="34" charset="0"/>
              </a:rPr>
              <a:t>… 2 de 2</a:t>
            </a:r>
          </a:p>
        </p:txBody>
      </p:sp>
      <p:graphicFrame>
        <p:nvGraphicFramePr>
          <p:cNvPr id="4" name="Tabla 3">
            <a:extLst>
              <a:ext uri="{FF2B5EF4-FFF2-40B4-BE49-F238E27FC236}">
                <a16:creationId xmlns:a16="http://schemas.microsoft.com/office/drawing/2014/main" id="{87E4EED4-5698-4052-BA1E-4AE4324B29A9}"/>
              </a:ext>
            </a:extLst>
          </p:cNvPr>
          <p:cNvGraphicFramePr>
            <a:graphicFrameLocks noGrp="1"/>
          </p:cNvGraphicFramePr>
          <p:nvPr>
            <p:extLst>
              <p:ext uri="{D42A27DB-BD31-4B8C-83A1-F6EECF244321}">
                <p14:modId xmlns:p14="http://schemas.microsoft.com/office/powerpoint/2010/main" val="2408875862"/>
              </p:ext>
            </p:extLst>
          </p:nvPr>
        </p:nvGraphicFramePr>
        <p:xfrm>
          <a:off x="414336" y="1919023"/>
          <a:ext cx="8192742" cy="2734118"/>
        </p:xfrm>
        <a:graphic>
          <a:graphicData uri="http://schemas.openxmlformats.org/drawingml/2006/table">
            <a:tbl>
              <a:tblPr/>
              <a:tblGrid>
                <a:gridCol w="339791">
                  <a:extLst>
                    <a:ext uri="{9D8B030D-6E8A-4147-A177-3AD203B41FA5}">
                      <a16:colId xmlns:a16="http://schemas.microsoft.com/office/drawing/2014/main" val="3825002476"/>
                    </a:ext>
                  </a:extLst>
                </a:gridCol>
                <a:gridCol w="313652">
                  <a:extLst>
                    <a:ext uri="{9D8B030D-6E8A-4147-A177-3AD203B41FA5}">
                      <a16:colId xmlns:a16="http://schemas.microsoft.com/office/drawing/2014/main" val="241698212"/>
                    </a:ext>
                  </a:extLst>
                </a:gridCol>
                <a:gridCol w="325270">
                  <a:extLst>
                    <a:ext uri="{9D8B030D-6E8A-4147-A177-3AD203B41FA5}">
                      <a16:colId xmlns:a16="http://schemas.microsoft.com/office/drawing/2014/main" val="42600005"/>
                    </a:ext>
                  </a:extLst>
                </a:gridCol>
                <a:gridCol w="3031981">
                  <a:extLst>
                    <a:ext uri="{9D8B030D-6E8A-4147-A177-3AD203B41FA5}">
                      <a16:colId xmlns:a16="http://schemas.microsoft.com/office/drawing/2014/main" val="1273931162"/>
                    </a:ext>
                  </a:extLst>
                </a:gridCol>
                <a:gridCol w="697008">
                  <a:extLst>
                    <a:ext uri="{9D8B030D-6E8A-4147-A177-3AD203B41FA5}">
                      <a16:colId xmlns:a16="http://schemas.microsoft.com/office/drawing/2014/main" val="1201446645"/>
                    </a:ext>
                  </a:extLst>
                </a:gridCol>
                <a:gridCol w="697008">
                  <a:extLst>
                    <a:ext uri="{9D8B030D-6E8A-4147-A177-3AD203B41FA5}">
                      <a16:colId xmlns:a16="http://schemas.microsoft.com/office/drawing/2014/main" val="3983685685"/>
                    </a:ext>
                  </a:extLst>
                </a:gridCol>
                <a:gridCol w="697008">
                  <a:extLst>
                    <a:ext uri="{9D8B030D-6E8A-4147-A177-3AD203B41FA5}">
                      <a16:colId xmlns:a16="http://schemas.microsoft.com/office/drawing/2014/main" val="2107638217"/>
                    </a:ext>
                  </a:extLst>
                </a:gridCol>
                <a:gridCol w="697008">
                  <a:extLst>
                    <a:ext uri="{9D8B030D-6E8A-4147-A177-3AD203B41FA5}">
                      <a16:colId xmlns:a16="http://schemas.microsoft.com/office/drawing/2014/main" val="2205054689"/>
                    </a:ext>
                  </a:extLst>
                </a:gridCol>
                <a:gridCol w="697008">
                  <a:extLst>
                    <a:ext uri="{9D8B030D-6E8A-4147-A177-3AD203B41FA5}">
                      <a16:colId xmlns:a16="http://schemas.microsoft.com/office/drawing/2014/main" val="4088628384"/>
                    </a:ext>
                  </a:extLst>
                </a:gridCol>
                <a:gridCol w="697008">
                  <a:extLst>
                    <a:ext uri="{9D8B030D-6E8A-4147-A177-3AD203B41FA5}">
                      <a16:colId xmlns:a16="http://schemas.microsoft.com/office/drawing/2014/main" val="184723260"/>
                    </a:ext>
                  </a:extLst>
                </a:gridCol>
              </a:tblGrid>
              <a:tr h="175264">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390" marR="8390" marT="83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327819421"/>
                  </a:ext>
                </a:extLst>
              </a:tr>
              <a:tr h="280422">
                <a:tc>
                  <a:txBody>
                    <a:bodyPr/>
                    <a:lstStyle/>
                    <a:p>
                      <a:pPr algn="l" fontAlgn="ctr"/>
                      <a:r>
                        <a:rPr lang="es-CL" sz="800" b="1" i="0" u="none" strike="noStrike">
                          <a:solidFill>
                            <a:srgbClr val="FFFFFF"/>
                          </a:solidFill>
                          <a:effectLst/>
                          <a:latin typeface="Calibri" panose="020F0502020204030204" pitchFamily="34" charset="0"/>
                        </a:rPr>
                        <a:t>Subt.</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90" marR="8390" marT="8390"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390" marR="8390" marT="8390"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390" marR="8390" marT="8390"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248413106"/>
                  </a:ext>
                </a:extLst>
              </a:tr>
              <a:tr h="175264">
                <a:tc>
                  <a:txBody>
                    <a:bodyPr/>
                    <a:lstStyle/>
                    <a:p>
                      <a:pPr algn="ctr" fontAlgn="ctr"/>
                      <a:r>
                        <a:rPr lang="es-CL" sz="800" b="1" i="0" u="none" strike="noStrike">
                          <a:solidFill>
                            <a:srgbClr val="000000"/>
                          </a:solidFill>
                          <a:effectLst/>
                          <a:latin typeface="Calibri" panose="020F0502020204030204" pitchFamily="34" charset="0"/>
                        </a:rPr>
                        <a:t>29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3.483.219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3.483.219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490.789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23354932"/>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55.481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55.481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16.499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29,7%</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29,7%</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5558869"/>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128.220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128.220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27.824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21,7%</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21,7%</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5768329"/>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1.232.580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1.232.580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7.693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05837017"/>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923.400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923.400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310.564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11597009"/>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1.143.538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1.143.538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128.209</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84530636"/>
                  </a:ext>
                </a:extLst>
              </a:tr>
              <a:tr h="175264">
                <a:tc>
                  <a:txBody>
                    <a:bodyPr/>
                    <a:lstStyle/>
                    <a:p>
                      <a:pPr algn="ctr" fontAlgn="ctr"/>
                      <a:r>
                        <a:rPr lang="es-CL" sz="800" b="1" i="0" u="none" strike="noStrike">
                          <a:solidFill>
                            <a:srgbClr val="000000"/>
                          </a:solidFill>
                          <a:effectLst/>
                          <a:latin typeface="Calibri" panose="020F0502020204030204" pitchFamily="34" charset="0"/>
                        </a:rPr>
                        <a:t>31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7.549.833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7.549.833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4.806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8709554"/>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7.549.833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7.549.833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4.806</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0806659"/>
                  </a:ext>
                </a:extLst>
              </a:tr>
              <a:tr h="175264">
                <a:tc>
                  <a:txBody>
                    <a:bodyPr/>
                    <a:lstStyle/>
                    <a:p>
                      <a:pPr algn="ctr" fontAlgn="ctr"/>
                      <a:r>
                        <a:rPr lang="es-CL" sz="800" b="1" i="0" u="none" strike="noStrike">
                          <a:solidFill>
                            <a:srgbClr val="000000"/>
                          </a:solidFill>
                          <a:effectLst/>
                          <a:latin typeface="Calibri" panose="020F0502020204030204" pitchFamily="34" charset="0"/>
                        </a:rPr>
                        <a:t>33</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296.727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296.727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217234"/>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296.727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296.727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9525416"/>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024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Aporte Suplementario por Costo de Capital Adicional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296.727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296.727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5818354"/>
                  </a:ext>
                </a:extLst>
              </a:tr>
              <a:tr h="175264">
                <a:tc>
                  <a:txBody>
                    <a:bodyPr/>
                    <a:lstStyle/>
                    <a:p>
                      <a:pPr algn="ctr" fontAlgn="ctr"/>
                      <a:r>
                        <a:rPr lang="es-CL" sz="800" b="1" i="0" u="none" strike="noStrike">
                          <a:solidFill>
                            <a:srgbClr val="000000"/>
                          </a:solidFill>
                          <a:effectLst/>
                          <a:latin typeface="Calibri" panose="020F0502020204030204" pitchFamily="34" charset="0"/>
                        </a:rPr>
                        <a:t>34</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3.086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312.361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309.275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312.361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10121,9%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01012417"/>
                  </a:ext>
                </a:extLst>
              </a:tr>
              <a:tr h="175264">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3.086 </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312.361 </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309.275 </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312.361</a:t>
                      </a:r>
                    </a:p>
                  </a:txBody>
                  <a:tcPr marL="8390" marR="8390" marT="8390"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10121,9%</a:t>
                      </a:r>
                    </a:p>
                  </a:txBody>
                  <a:tcPr marL="8390" marR="8390" marT="8390"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390" marR="8390" marT="8390"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81274335"/>
                  </a:ext>
                </a:extLst>
              </a:tr>
            </a:tbl>
          </a:graphicData>
        </a:graphic>
      </p:graphicFrame>
    </p:spTree>
    <p:extLst>
      <p:ext uri="{BB962C8B-B14F-4D97-AF65-F5344CB8AC3E}">
        <p14:creationId xmlns:p14="http://schemas.microsoft.com/office/powerpoint/2010/main" val="1054653847"/>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4401</TotalTime>
  <Words>13790</Words>
  <Application>Microsoft Office PowerPoint</Application>
  <PresentationFormat>Presentación en pantalla (4:3)</PresentationFormat>
  <Paragraphs>7667</Paragraphs>
  <Slides>52</Slides>
  <Notes>4</Notes>
  <HiddenSlides>0</HiddenSlides>
  <MMClips>0</MMClips>
  <ScaleCrop>false</ScaleCrop>
  <HeadingPairs>
    <vt:vector size="8" baseType="variant">
      <vt:variant>
        <vt:lpstr>Fuentes usadas</vt:lpstr>
      </vt:variant>
      <vt:variant>
        <vt:i4>5</vt:i4>
      </vt:variant>
      <vt:variant>
        <vt:lpstr>Tema</vt:lpstr>
      </vt:variant>
      <vt:variant>
        <vt:i4>2</vt:i4>
      </vt:variant>
      <vt:variant>
        <vt:lpstr>Servidores OLE incrustados</vt:lpstr>
      </vt:variant>
      <vt:variant>
        <vt:i4>1</vt:i4>
      </vt:variant>
      <vt:variant>
        <vt:lpstr>Títulos de diapositiva</vt:lpstr>
      </vt:variant>
      <vt:variant>
        <vt:i4>52</vt:i4>
      </vt:variant>
    </vt:vector>
  </HeadingPairs>
  <TitlesOfParts>
    <vt:vector size="60" baseType="lpstr">
      <vt:lpstr>Andalus</vt:lpstr>
      <vt:lpstr>Arial</vt:lpstr>
      <vt:lpstr>Calibri</vt:lpstr>
      <vt:lpstr>Times New Roman</vt:lpstr>
      <vt:lpstr>Verdana</vt:lpstr>
      <vt:lpstr>1_Tema de Office</vt:lpstr>
      <vt:lpstr>Tema de Office</vt:lpstr>
      <vt:lpstr>Imagen de mapa de bits</vt:lpstr>
      <vt:lpstr>EJECUCIÓN PRESUPUESTARIA DE GASTOS  acumulada al mes de mayo de 2018 Partida 09: MINISTERIO DE EDUCACIÓN</vt:lpstr>
      <vt:lpstr>Ejecución Presupuestaria de Gastos del Ministerio de Educación acumulada al mes de mayo de 2018 </vt:lpstr>
      <vt:lpstr>Ejecución Presupuestaria de Gastos del Ministerio de Educación acumulada al mes de mayo de 2018 </vt:lpstr>
      <vt:lpstr>Ejecución Presupuestaria de Gastos del Ministerio de Educación acumulada al mes de mayo de 2018 </vt:lpstr>
      <vt:lpstr>Ejecución Presupuestaria de Gastos del Ministerio de Educación acumulada al mes de mayo de 2018 </vt:lpstr>
      <vt:lpstr>Ejecución Presupuestaria de Gastos Partida 09, Resumen por Capítulos acumulada al mes de mayo de 2018 </vt:lpstr>
      <vt:lpstr>Ejecución Presupuestaria de Gastos Partida 09, Resumen por Capítulos acumulada al mes de mayo de 2018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223</cp:revision>
  <cp:lastPrinted>2018-07-30T12:19:30Z</cp:lastPrinted>
  <dcterms:created xsi:type="dcterms:W3CDTF">2016-06-23T13:38:47Z</dcterms:created>
  <dcterms:modified xsi:type="dcterms:W3CDTF">2018-08-09T16:07:08Z</dcterms:modified>
</cp:coreProperties>
</file>