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5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790521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MODERNIZACIÓN SECTOR PÚBLICO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CF70FF-C315-4D46-A5C2-4FE9D00AA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57697"/>
              </p:ext>
            </p:extLst>
          </p:nvPr>
        </p:nvGraphicFramePr>
        <p:xfrm>
          <a:off x="414336" y="1916831"/>
          <a:ext cx="8201488" cy="3873686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2348121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689876394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800621813"/>
                    </a:ext>
                  </a:extLst>
                </a:gridCol>
                <a:gridCol w="2695761">
                  <a:extLst>
                    <a:ext uri="{9D8B030D-6E8A-4147-A177-3AD203B41FA5}">
                      <a16:colId xmlns:a16="http://schemas.microsoft.com/office/drawing/2014/main" val="3235351270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0588231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967420891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123856009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31362211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897795464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011077528"/>
                    </a:ext>
                  </a:extLst>
                </a:gridCol>
              </a:tblGrid>
              <a:tr h="182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211352"/>
                  </a:ext>
                </a:extLst>
              </a:tr>
              <a:tr h="292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92943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8.799.285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2.448.272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010416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752188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070957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10453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187678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05748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507690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1.442.592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306596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1.193.753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660.445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413649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494.838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068"/>
                  </a:ext>
                </a:extLst>
              </a:tr>
              <a:tr h="292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229.788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2610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993811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334496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27562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89451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126.253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957641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476215"/>
                  </a:ext>
                </a:extLst>
              </a:tr>
              <a:tr h="182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97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647" y="4945035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EXPORTACIÓN DE SERVICIOS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D030F2-2CA5-47BA-98D8-0CDBA993E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161598"/>
              </p:ext>
            </p:extLst>
          </p:nvPr>
        </p:nvGraphicFramePr>
        <p:xfrm>
          <a:off x="423647" y="1972005"/>
          <a:ext cx="8201488" cy="2969160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235398015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1325684249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539046656"/>
                    </a:ext>
                  </a:extLst>
                </a:gridCol>
                <a:gridCol w="2695761">
                  <a:extLst>
                    <a:ext uri="{9D8B030D-6E8A-4147-A177-3AD203B41FA5}">
                      <a16:colId xmlns:a16="http://schemas.microsoft.com/office/drawing/2014/main" val="168250645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65684881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77070733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97918765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401210333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313017888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546651332"/>
                    </a:ext>
                  </a:extLst>
                </a:gridCol>
              </a:tblGrid>
              <a:tr h="178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841798"/>
                  </a:ext>
                </a:extLst>
              </a:tr>
              <a:tr h="2861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44485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1.356.975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525408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783487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616346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1.319.422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27937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1.319.422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699329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314.026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788577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074104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549116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79146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92477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25967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42321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46421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71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3" y="442707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PRESUPUESTOS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94BCC2-9925-4095-874A-6C7E8EF43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19727"/>
              </p:ext>
            </p:extLst>
          </p:nvPr>
        </p:nvGraphicFramePr>
        <p:xfrm>
          <a:off x="386223" y="1868116"/>
          <a:ext cx="8229601" cy="2532531"/>
        </p:xfrm>
        <a:graphic>
          <a:graphicData uri="http://schemas.openxmlformats.org/drawingml/2006/table">
            <a:tbl>
              <a:tblPr/>
              <a:tblGrid>
                <a:gridCol w="301561">
                  <a:extLst>
                    <a:ext uri="{9D8B030D-6E8A-4147-A177-3AD203B41FA5}">
                      <a16:colId xmlns:a16="http://schemas.microsoft.com/office/drawing/2014/main" val="1424464344"/>
                    </a:ext>
                  </a:extLst>
                </a:gridCol>
                <a:gridCol w="301561">
                  <a:extLst>
                    <a:ext uri="{9D8B030D-6E8A-4147-A177-3AD203B41FA5}">
                      <a16:colId xmlns:a16="http://schemas.microsoft.com/office/drawing/2014/main" val="728416679"/>
                    </a:ext>
                  </a:extLst>
                </a:gridCol>
                <a:gridCol w="301561">
                  <a:extLst>
                    <a:ext uri="{9D8B030D-6E8A-4147-A177-3AD203B41FA5}">
                      <a16:colId xmlns:a16="http://schemas.microsoft.com/office/drawing/2014/main" val="2445736677"/>
                    </a:ext>
                  </a:extLst>
                </a:gridCol>
                <a:gridCol w="2705001">
                  <a:extLst>
                    <a:ext uri="{9D8B030D-6E8A-4147-A177-3AD203B41FA5}">
                      <a16:colId xmlns:a16="http://schemas.microsoft.com/office/drawing/2014/main" val="2538814548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2162346574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355992991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3866397395"/>
                    </a:ext>
                  </a:extLst>
                </a:gridCol>
                <a:gridCol w="723747">
                  <a:extLst>
                    <a:ext uri="{9D8B030D-6E8A-4147-A177-3AD203B41FA5}">
                      <a16:colId xmlns:a16="http://schemas.microsoft.com/office/drawing/2014/main" val="258890559"/>
                    </a:ext>
                  </a:extLst>
                </a:gridCol>
                <a:gridCol w="735809">
                  <a:extLst>
                    <a:ext uri="{9D8B030D-6E8A-4147-A177-3AD203B41FA5}">
                      <a16:colId xmlns:a16="http://schemas.microsoft.com/office/drawing/2014/main" val="3465140529"/>
                    </a:ext>
                  </a:extLst>
                </a:gridCol>
                <a:gridCol w="735809">
                  <a:extLst>
                    <a:ext uri="{9D8B030D-6E8A-4147-A177-3AD203B41FA5}">
                      <a16:colId xmlns:a16="http://schemas.microsoft.com/office/drawing/2014/main" val="3434861582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33132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20988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21.541.124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595.025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11.722.027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5532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14.209.285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14.439.015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229.730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6.339.339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21099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2.174.062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7807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793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28183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177.036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53282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87946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92491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3.006.507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3824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3357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2434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2.987.200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399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1018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IMPUESTOS INTERNOS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14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5A19B8B-90F3-489C-BEC6-E9BDA53D8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796985"/>
              </p:ext>
            </p:extLst>
          </p:nvPr>
        </p:nvGraphicFramePr>
        <p:xfrm>
          <a:off x="414336" y="1794487"/>
          <a:ext cx="8201489" cy="4585215"/>
        </p:xfrm>
        <a:graphic>
          <a:graphicData uri="http://schemas.openxmlformats.org/drawingml/2006/table">
            <a:tbl>
              <a:tblPr/>
              <a:tblGrid>
                <a:gridCol w="310075">
                  <a:extLst>
                    <a:ext uri="{9D8B030D-6E8A-4147-A177-3AD203B41FA5}">
                      <a16:colId xmlns:a16="http://schemas.microsoft.com/office/drawing/2014/main" val="2159847919"/>
                    </a:ext>
                  </a:extLst>
                </a:gridCol>
                <a:gridCol w="310075">
                  <a:extLst>
                    <a:ext uri="{9D8B030D-6E8A-4147-A177-3AD203B41FA5}">
                      <a16:colId xmlns:a16="http://schemas.microsoft.com/office/drawing/2014/main" val="4236953508"/>
                    </a:ext>
                  </a:extLst>
                </a:gridCol>
                <a:gridCol w="310075">
                  <a:extLst>
                    <a:ext uri="{9D8B030D-6E8A-4147-A177-3AD203B41FA5}">
                      <a16:colId xmlns:a16="http://schemas.microsoft.com/office/drawing/2014/main" val="688084728"/>
                    </a:ext>
                  </a:extLst>
                </a:gridCol>
                <a:gridCol w="2520910">
                  <a:extLst>
                    <a:ext uri="{9D8B030D-6E8A-4147-A177-3AD203B41FA5}">
                      <a16:colId xmlns:a16="http://schemas.microsoft.com/office/drawing/2014/main" val="117915965"/>
                    </a:ext>
                  </a:extLst>
                </a:gridCol>
                <a:gridCol w="831002">
                  <a:extLst>
                    <a:ext uri="{9D8B030D-6E8A-4147-A177-3AD203B41FA5}">
                      <a16:colId xmlns:a16="http://schemas.microsoft.com/office/drawing/2014/main" val="193541575"/>
                    </a:ext>
                  </a:extLst>
                </a:gridCol>
                <a:gridCol w="831002">
                  <a:extLst>
                    <a:ext uri="{9D8B030D-6E8A-4147-A177-3AD203B41FA5}">
                      <a16:colId xmlns:a16="http://schemas.microsoft.com/office/drawing/2014/main" val="327987927"/>
                    </a:ext>
                  </a:extLst>
                </a:gridCol>
                <a:gridCol w="831002">
                  <a:extLst>
                    <a:ext uri="{9D8B030D-6E8A-4147-A177-3AD203B41FA5}">
                      <a16:colId xmlns:a16="http://schemas.microsoft.com/office/drawing/2014/main" val="3096457192"/>
                    </a:ext>
                  </a:extLst>
                </a:gridCol>
                <a:gridCol w="744180">
                  <a:extLst>
                    <a:ext uri="{9D8B030D-6E8A-4147-A177-3AD203B41FA5}">
                      <a16:colId xmlns:a16="http://schemas.microsoft.com/office/drawing/2014/main" val="1333402092"/>
                    </a:ext>
                  </a:extLst>
                </a:gridCol>
                <a:gridCol w="756584">
                  <a:extLst>
                    <a:ext uri="{9D8B030D-6E8A-4147-A177-3AD203B41FA5}">
                      <a16:colId xmlns:a16="http://schemas.microsoft.com/office/drawing/2014/main" val="1117409942"/>
                    </a:ext>
                  </a:extLst>
                </a:gridCol>
                <a:gridCol w="756584">
                  <a:extLst>
                    <a:ext uri="{9D8B030D-6E8A-4147-A177-3AD203B41FA5}">
                      <a16:colId xmlns:a16="http://schemas.microsoft.com/office/drawing/2014/main" val="133079954"/>
                    </a:ext>
                  </a:extLst>
                </a:gridCol>
              </a:tblGrid>
              <a:tr h="171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437829"/>
                  </a:ext>
                </a:extLst>
              </a:tr>
              <a:tr h="273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851169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191.656.888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97.504.813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14038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165.454.787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162.954.787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75.079.757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02067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16.410.944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16.644.444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8.627.399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1133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4.979.325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42533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4.979.325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35852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762600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598234"/>
                  </a:ext>
                </a:extLst>
              </a:tr>
              <a:tr h="27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97094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959830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147565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058238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65708"/>
                  </a:ext>
                </a:extLst>
              </a:tr>
              <a:tr h="273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78607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3.632.783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5.899.283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2.889.894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655849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1.684.064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974380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561384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366593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309.985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321393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839.556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478522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47468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34858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243273"/>
                  </a:ext>
                </a:extLst>
              </a:tr>
              <a:tr h="171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469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706" y="50080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ADUANAS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704EC4-1664-423E-87DF-8C6D7E996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350697"/>
              </p:ext>
            </p:extLst>
          </p:nvPr>
        </p:nvGraphicFramePr>
        <p:xfrm>
          <a:off x="419973" y="1911743"/>
          <a:ext cx="8214474" cy="3096348"/>
        </p:xfrm>
        <a:graphic>
          <a:graphicData uri="http://schemas.openxmlformats.org/drawingml/2006/table">
            <a:tbl>
              <a:tblPr/>
              <a:tblGrid>
                <a:gridCol w="301007">
                  <a:extLst>
                    <a:ext uri="{9D8B030D-6E8A-4147-A177-3AD203B41FA5}">
                      <a16:colId xmlns:a16="http://schemas.microsoft.com/office/drawing/2014/main" val="279896937"/>
                    </a:ext>
                  </a:extLst>
                </a:gridCol>
                <a:gridCol w="301007">
                  <a:extLst>
                    <a:ext uri="{9D8B030D-6E8A-4147-A177-3AD203B41FA5}">
                      <a16:colId xmlns:a16="http://schemas.microsoft.com/office/drawing/2014/main" val="455025933"/>
                    </a:ext>
                  </a:extLst>
                </a:gridCol>
                <a:gridCol w="301007">
                  <a:extLst>
                    <a:ext uri="{9D8B030D-6E8A-4147-A177-3AD203B41FA5}">
                      <a16:colId xmlns:a16="http://schemas.microsoft.com/office/drawing/2014/main" val="808825898"/>
                    </a:ext>
                  </a:extLst>
                </a:gridCol>
                <a:gridCol w="2700030">
                  <a:extLst>
                    <a:ext uri="{9D8B030D-6E8A-4147-A177-3AD203B41FA5}">
                      <a16:colId xmlns:a16="http://schemas.microsoft.com/office/drawing/2014/main" val="2556491571"/>
                    </a:ext>
                  </a:extLst>
                </a:gridCol>
                <a:gridCol w="806698">
                  <a:extLst>
                    <a:ext uri="{9D8B030D-6E8A-4147-A177-3AD203B41FA5}">
                      <a16:colId xmlns:a16="http://schemas.microsoft.com/office/drawing/2014/main" val="3989506464"/>
                    </a:ext>
                  </a:extLst>
                </a:gridCol>
                <a:gridCol w="806698">
                  <a:extLst>
                    <a:ext uri="{9D8B030D-6E8A-4147-A177-3AD203B41FA5}">
                      <a16:colId xmlns:a16="http://schemas.microsoft.com/office/drawing/2014/main" val="2789308209"/>
                    </a:ext>
                  </a:extLst>
                </a:gridCol>
                <a:gridCol w="806698">
                  <a:extLst>
                    <a:ext uri="{9D8B030D-6E8A-4147-A177-3AD203B41FA5}">
                      <a16:colId xmlns:a16="http://schemas.microsoft.com/office/drawing/2014/main" val="2755997774"/>
                    </a:ext>
                  </a:extLst>
                </a:gridCol>
                <a:gridCol w="722417">
                  <a:extLst>
                    <a:ext uri="{9D8B030D-6E8A-4147-A177-3AD203B41FA5}">
                      <a16:colId xmlns:a16="http://schemas.microsoft.com/office/drawing/2014/main" val="996645184"/>
                    </a:ext>
                  </a:extLst>
                </a:gridCol>
                <a:gridCol w="734456">
                  <a:extLst>
                    <a:ext uri="{9D8B030D-6E8A-4147-A177-3AD203B41FA5}">
                      <a16:colId xmlns:a16="http://schemas.microsoft.com/office/drawing/2014/main" val="1765133313"/>
                    </a:ext>
                  </a:extLst>
                </a:gridCol>
                <a:gridCol w="734456">
                  <a:extLst>
                    <a:ext uri="{9D8B030D-6E8A-4147-A177-3AD203B41FA5}">
                      <a16:colId xmlns:a16="http://schemas.microsoft.com/office/drawing/2014/main" val="3466779904"/>
                    </a:ext>
                  </a:extLst>
                </a:gridCol>
              </a:tblGrid>
              <a:tr h="186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578146"/>
                  </a:ext>
                </a:extLst>
              </a:tr>
              <a:tr h="2984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933580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73.150.441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2.752.558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32.531.029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225377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56.271.010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-1.765.145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25.007.469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336164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8.886.250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-291.522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2.847.639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012073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1.746.941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501659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1.746.941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82566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613256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077325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636624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169.785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20549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86213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887490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75384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2.751.313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970272"/>
                  </a:ext>
                </a:extLst>
              </a:tr>
              <a:tr h="186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2.751.313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366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682" y="45040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TESORERÍAS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1C8920-D9BA-4210-B19B-6EFB5457C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28203"/>
              </p:ext>
            </p:extLst>
          </p:nvPr>
        </p:nvGraphicFramePr>
        <p:xfrm>
          <a:off x="414730" y="1935039"/>
          <a:ext cx="8210798" cy="2532531"/>
        </p:xfrm>
        <a:graphic>
          <a:graphicData uri="http://schemas.openxmlformats.org/drawingml/2006/table">
            <a:tbl>
              <a:tblPr/>
              <a:tblGrid>
                <a:gridCol w="300872">
                  <a:extLst>
                    <a:ext uri="{9D8B030D-6E8A-4147-A177-3AD203B41FA5}">
                      <a16:colId xmlns:a16="http://schemas.microsoft.com/office/drawing/2014/main" val="4010813550"/>
                    </a:ext>
                  </a:extLst>
                </a:gridCol>
                <a:gridCol w="300872">
                  <a:extLst>
                    <a:ext uri="{9D8B030D-6E8A-4147-A177-3AD203B41FA5}">
                      <a16:colId xmlns:a16="http://schemas.microsoft.com/office/drawing/2014/main" val="1702723637"/>
                    </a:ext>
                  </a:extLst>
                </a:gridCol>
                <a:gridCol w="300872">
                  <a:extLst>
                    <a:ext uri="{9D8B030D-6E8A-4147-A177-3AD203B41FA5}">
                      <a16:colId xmlns:a16="http://schemas.microsoft.com/office/drawing/2014/main" val="3570726166"/>
                    </a:ext>
                  </a:extLst>
                </a:gridCol>
                <a:gridCol w="2698821">
                  <a:extLst>
                    <a:ext uri="{9D8B030D-6E8A-4147-A177-3AD203B41FA5}">
                      <a16:colId xmlns:a16="http://schemas.microsoft.com/office/drawing/2014/main" val="3079677208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1697081735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1557872346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183168600"/>
                    </a:ext>
                  </a:extLst>
                </a:gridCol>
                <a:gridCol w="722094">
                  <a:extLst>
                    <a:ext uri="{9D8B030D-6E8A-4147-A177-3AD203B41FA5}">
                      <a16:colId xmlns:a16="http://schemas.microsoft.com/office/drawing/2014/main" val="807965728"/>
                    </a:ext>
                  </a:extLst>
                </a:gridCol>
                <a:gridCol w="734128">
                  <a:extLst>
                    <a:ext uri="{9D8B030D-6E8A-4147-A177-3AD203B41FA5}">
                      <a16:colId xmlns:a16="http://schemas.microsoft.com/office/drawing/2014/main" val="3364567868"/>
                    </a:ext>
                  </a:extLst>
                </a:gridCol>
                <a:gridCol w="734128">
                  <a:extLst>
                    <a:ext uri="{9D8B030D-6E8A-4147-A177-3AD203B41FA5}">
                      <a16:colId xmlns:a16="http://schemas.microsoft.com/office/drawing/2014/main" val="1134013425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46452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863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55.419.994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27.936.745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4218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21.629.273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0892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3.753.279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97768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1.284.096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01787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1.284.096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71033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374.857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5973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79423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8154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21752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197.998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61411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31086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79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10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COMPRAS Y CONTRATACIÓN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EBB6E86-77EA-455E-8F2E-0A9FC067B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84247"/>
              </p:ext>
            </p:extLst>
          </p:nvPr>
        </p:nvGraphicFramePr>
        <p:xfrm>
          <a:off x="414336" y="1935036"/>
          <a:ext cx="8201488" cy="3001047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2558030249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212817109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588927965"/>
                    </a:ext>
                  </a:extLst>
                </a:gridCol>
                <a:gridCol w="2695761">
                  <a:extLst>
                    <a:ext uri="{9D8B030D-6E8A-4147-A177-3AD203B41FA5}">
                      <a16:colId xmlns:a16="http://schemas.microsoft.com/office/drawing/2014/main" val="311442040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358486780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410936774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949243256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3835819463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8210859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170267460"/>
                    </a:ext>
                  </a:extLst>
                </a:gridCol>
              </a:tblGrid>
              <a:tr h="180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850043"/>
                  </a:ext>
                </a:extLst>
              </a:tr>
              <a:tr h="289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60031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10.273.506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-156.012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3.445.826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98739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1.828.587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850686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864.541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444961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379.102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77352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379.102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43118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18246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352066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1.442.592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170.368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131760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694263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800903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179.609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205416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179.609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412960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32782"/>
                  </a:ext>
                </a:extLst>
              </a:tr>
              <a:tr h="18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92558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VALORES Y SEGUROS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6BFE8C-4ECD-47FA-9526-4093AEDE1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999124"/>
              </p:ext>
            </p:extLst>
          </p:nvPr>
        </p:nvGraphicFramePr>
        <p:xfrm>
          <a:off x="414337" y="1931539"/>
          <a:ext cx="8210798" cy="2994043"/>
        </p:xfrm>
        <a:graphic>
          <a:graphicData uri="http://schemas.openxmlformats.org/drawingml/2006/table">
            <a:tbl>
              <a:tblPr/>
              <a:tblGrid>
                <a:gridCol w="298250">
                  <a:extLst>
                    <a:ext uri="{9D8B030D-6E8A-4147-A177-3AD203B41FA5}">
                      <a16:colId xmlns:a16="http://schemas.microsoft.com/office/drawing/2014/main" val="1718460364"/>
                    </a:ext>
                  </a:extLst>
                </a:gridCol>
                <a:gridCol w="298250">
                  <a:extLst>
                    <a:ext uri="{9D8B030D-6E8A-4147-A177-3AD203B41FA5}">
                      <a16:colId xmlns:a16="http://schemas.microsoft.com/office/drawing/2014/main" val="1297149834"/>
                    </a:ext>
                  </a:extLst>
                </a:gridCol>
                <a:gridCol w="298250">
                  <a:extLst>
                    <a:ext uri="{9D8B030D-6E8A-4147-A177-3AD203B41FA5}">
                      <a16:colId xmlns:a16="http://schemas.microsoft.com/office/drawing/2014/main" val="859071254"/>
                    </a:ext>
                  </a:extLst>
                </a:gridCol>
                <a:gridCol w="2746874">
                  <a:extLst>
                    <a:ext uri="{9D8B030D-6E8A-4147-A177-3AD203B41FA5}">
                      <a16:colId xmlns:a16="http://schemas.microsoft.com/office/drawing/2014/main" val="1416802155"/>
                    </a:ext>
                  </a:extLst>
                </a:gridCol>
                <a:gridCol w="799307">
                  <a:extLst>
                    <a:ext uri="{9D8B030D-6E8A-4147-A177-3AD203B41FA5}">
                      <a16:colId xmlns:a16="http://schemas.microsoft.com/office/drawing/2014/main" val="3219655220"/>
                    </a:ext>
                  </a:extLst>
                </a:gridCol>
                <a:gridCol w="799307">
                  <a:extLst>
                    <a:ext uri="{9D8B030D-6E8A-4147-A177-3AD203B41FA5}">
                      <a16:colId xmlns:a16="http://schemas.microsoft.com/office/drawing/2014/main" val="416605194"/>
                    </a:ext>
                  </a:extLst>
                </a:gridCol>
                <a:gridCol w="799307">
                  <a:extLst>
                    <a:ext uri="{9D8B030D-6E8A-4147-A177-3AD203B41FA5}">
                      <a16:colId xmlns:a16="http://schemas.microsoft.com/office/drawing/2014/main" val="3415827170"/>
                    </a:ext>
                  </a:extLst>
                </a:gridCol>
                <a:gridCol w="715797">
                  <a:extLst>
                    <a:ext uri="{9D8B030D-6E8A-4147-A177-3AD203B41FA5}">
                      <a16:colId xmlns:a16="http://schemas.microsoft.com/office/drawing/2014/main" val="3911013647"/>
                    </a:ext>
                  </a:extLst>
                </a:gridCol>
                <a:gridCol w="727728">
                  <a:extLst>
                    <a:ext uri="{9D8B030D-6E8A-4147-A177-3AD203B41FA5}">
                      <a16:colId xmlns:a16="http://schemas.microsoft.com/office/drawing/2014/main" val="884486067"/>
                    </a:ext>
                  </a:extLst>
                </a:gridCol>
                <a:gridCol w="727728">
                  <a:extLst>
                    <a:ext uri="{9D8B030D-6E8A-4147-A177-3AD203B41FA5}">
                      <a16:colId xmlns:a16="http://schemas.microsoft.com/office/drawing/2014/main" val="3989471838"/>
                    </a:ext>
                  </a:extLst>
                </a:gridCol>
              </a:tblGrid>
              <a:tr h="180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628103"/>
                  </a:ext>
                </a:extLst>
              </a:tr>
              <a:tr h="288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913667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938073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802663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14973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77885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2130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838153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47395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93084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8859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402839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08722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865175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88905"/>
                  </a:ext>
                </a:extLst>
              </a:tr>
              <a:tr h="18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291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5984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BANCOS E INSTITUCIONES FINANCIERAS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DFF9EE-3643-4E1E-90DB-111E2753F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11316"/>
              </p:ext>
            </p:extLst>
          </p:nvPr>
        </p:nvGraphicFramePr>
        <p:xfrm>
          <a:off x="414336" y="1926000"/>
          <a:ext cx="8229601" cy="3663232"/>
        </p:xfrm>
        <a:graphic>
          <a:graphicData uri="http://schemas.openxmlformats.org/drawingml/2006/table">
            <a:tbl>
              <a:tblPr/>
              <a:tblGrid>
                <a:gridCol w="301561">
                  <a:extLst>
                    <a:ext uri="{9D8B030D-6E8A-4147-A177-3AD203B41FA5}">
                      <a16:colId xmlns:a16="http://schemas.microsoft.com/office/drawing/2014/main" val="3679148576"/>
                    </a:ext>
                  </a:extLst>
                </a:gridCol>
                <a:gridCol w="301561">
                  <a:extLst>
                    <a:ext uri="{9D8B030D-6E8A-4147-A177-3AD203B41FA5}">
                      <a16:colId xmlns:a16="http://schemas.microsoft.com/office/drawing/2014/main" val="1428916620"/>
                    </a:ext>
                  </a:extLst>
                </a:gridCol>
                <a:gridCol w="301561">
                  <a:extLst>
                    <a:ext uri="{9D8B030D-6E8A-4147-A177-3AD203B41FA5}">
                      <a16:colId xmlns:a16="http://schemas.microsoft.com/office/drawing/2014/main" val="3218875547"/>
                    </a:ext>
                  </a:extLst>
                </a:gridCol>
                <a:gridCol w="2705001">
                  <a:extLst>
                    <a:ext uri="{9D8B030D-6E8A-4147-A177-3AD203B41FA5}">
                      <a16:colId xmlns:a16="http://schemas.microsoft.com/office/drawing/2014/main" val="378127152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1274046718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827515072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2921260033"/>
                    </a:ext>
                  </a:extLst>
                </a:gridCol>
                <a:gridCol w="723747">
                  <a:extLst>
                    <a:ext uri="{9D8B030D-6E8A-4147-A177-3AD203B41FA5}">
                      <a16:colId xmlns:a16="http://schemas.microsoft.com/office/drawing/2014/main" val="3834879111"/>
                    </a:ext>
                  </a:extLst>
                </a:gridCol>
                <a:gridCol w="735809">
                  <a:extLst>
                    <a:ext uri="{9D8B030D-6E8A-4147-A177-3AD203B41FA5}">
                      <a16:colId xmlns:a16="http://schemas.microsoft.com/office/drawing/2014/main" val="3902097822"/>
                    </a:ext>
                  </a:extLst>
                </a:gridCol>
                <a:gridCol w="735809">
                  <a:extLst>
                    <a:ext uri="{9D8B030D-6E8A-4147-A177-3AD203B41FA5}">
                      <a16:colId xmlns:a16="http://schemas.microsoft.com/office/drawing/2014/main" val="522039341"/>
                    </a:ext>
                  </a:extLst>
                </a:gridCol>
              </a:tblGrid>
              <a:tr h="1813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1850"/>
                  </a:ext>
                </a:extLst>
              </a:tr>
              <a:tr h="290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11673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68.401.276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26.264.008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41427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5.304.155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70249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1.460.334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419982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245064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888257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375403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50545"/>
                  </a:ext>
                </a:extLst>
              </a:tr>
              <a:tr h="29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621905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357628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181934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858891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26659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90052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067582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229438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81550"/>
                  </a:ext>
                </a:extLst>
              </a:tr>
              <a:tr h="181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587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1490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NACIONAL DEL SERVICIO CIVIL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ABB2B5-0209-48E5-85DC-7D0365E42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77248"/>
              </p:ext>
            </p:extLst>
          </p:nvPr>
        </p:nvGraphicFramePr>
        <p:xfrm>
          <a:off x="414086" y="1868115"/>
          <a:ext cx="8229601" cy="2280966"/>
        </p:xfrm>
        <a:graphic>
          <a:graphicData uri="http://schemas.openxmlformats.org/drawingml/2006/table">
            <a:tbl>
              <a:tblPr/>
              <a:tblGrid>
                <a:gridCol w="301561">
                  <a:extLst>
                    <a:ext uri="{9D8B030D-6E8A-4147-A177-3AD203B41FA5}">
                      <a16:colId xmlns:a16="http://schemas.microsoft.com/office/drawing/2014/main" val="3117309520"/>
                    </a:ext>
                  </a:extLst>
                </a:gridCol>
                <a:gridCol w="301561">
                  <a:extLst>
                    <a:ext uri="{9D8B030D-6E8A-4147-A177-3AD203B41FA5}">
                      <a16:colId xmlns:a16="http://schemas.microsoft.com/office/drawing/2014/main" val="767339984"/>
                    </a:ext>
                  </a:extLst>
                </a:gridCol>
                <a:gridCol w="301561">
                  <a:extLst>
                    <a:ext uri="{9D8B030D-6E8A-4147-A177-3AD203B41FA5}">
                      <a16:colId xmlns:a16="http://schemas.microsoft.com/office/drawing/2014/main" val="272130909"/>
                    </a:ext>
                  </a:extLst>
                </a:gridCol>
                <a:gridCol w="2705001">
                  <a:extLst>
                    <a:ext uri="{9D8B030D-6E8A-4147-A177-3AD203B41FA5}">
                      <a16:colId xmlns:a16="http://schemas.microsoft.com/office/drawing/2014/main" val="3081587581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3883996733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1119585531"/>
                    </a:ext>
                  </a:extLst>
                </a:gridCol>
                <a:gridCol w="808184">
                  <a:extLst>
                    <a:ext uri="{9D8B030D-6E8A-4147-A177-3AD203B41FA5}">
                      <a16:colId xmlns:a16="http://schemas.microsoft.com/office/drawing/2014/main" val="2372566320"/>
                    </a:ext>
                  </a:extLst>
                </a:gridCol>
                <a:gridCol w="723747">
                  <a:extLst>
                    <a:ext uri="{9D8B030D-6E8A-4147-A177-3AD203B41FA5}">
                      <a16:colId xmlns:a16="http://schemas.microsoft.com/office/drawing/2014/main" val="2393365212"/>
                    </a:ext>
                  </a:extLst>
                </a:gridCol>
                <a:gridCol w="735809">
                  <a:extLst>
                    <a:ext uri="{9D8B030D-6E8A-4147-A177-3AD203B41FA5}">
                      <a16:colId xmlns:a16="http://schemas.microsoft.com/office/drawing/2014/main" val="3882770091"/>
                    </a:ext>
                  </a:extLst>
                </a:gridCol>
                <a:gridCol w="735809">
                  <a:extLst>
                    <a:ext uri="{9D8B030D-6E8A-4147-A177-3AD203B41FA5}">
                      <a16:colId xmlns:a16="http://schemas.microsoft.com/office/drawing/2014/main" val="1086474806"/>
                    </a:ext>
                  </a:extLst>
                </a:gridCol>
              </a:tblGrid>
              <a:tr h="196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562773"/>
                  </a:ext>
                </a:extLst>
              </a:tr>
              <a:tr h="314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30609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3.830.866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650164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2.216.023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008682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1.503.848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11899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27674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491246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39449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170489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142042"/>
                  </a:ext>
                </a:extLst>
              </a:tr>
              <a:tr h="19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58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5892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en mayo ascendió a </a:t>
            </a:r>
            <a:r>
              <a:rPr lang="es-CL" sz="1600" b="1" dirty="0">
                <a:latin typeface="+mn-lt"/>
              </a:rPr>
              <a:t>$39.039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7,8%</a:t>
            </a:r>
            <a:r>
              <a:rPr lang="es-CL" sz="1600" dirty="0">
                <a:latin typeface="+mn-lt"/>
              </a:rPr>
              <a:t> respecto al presupuesto inicial, erogación en línea con la registrada a igual mes del año 2017, aunque mayor en 2,1 puntos porcentuales respecto al gasto acumulado a igual periodo del año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considera modificaciones por </a:t>
            </a:r>
            <a:r>
              <a:rPr lang="es-CL" sz="1600" b="1" dirty="0">
                <a:latin typeface="+mn-lt"/>
              </a:rPr>
              <a:t>$10.901 millones</a:t>
            </a:r>
            <a:r>
              <a:rPr lang="es-CL" sz="1600" dirty="0">
                <a:latin typeface="+mn-lt"/>
              </a:rPr>
              <a:t>, incrementando principalmente los subtítulos 34 “servicio de la deuda” ($10.420 millones); 29 “adquisición de activos no financieros” ($2.319 millones);  y, el subtítulo 23 “prestaciones de seguridad social” ($2.275 millones); mientras que los subtítulos que presentan reducciones son el 21 “gastos en personal” ($4.054 millones); 24 “transferencias corrientes” ($254 millones); y, 22”bienes y servicios de consumo” ($166 millones)</a:t>
            </a:r>
            <a:r>
              <a:rPr lang="es-CL" sz="16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>
                <a:latin typeface="+mn-lt"/>
              </a:rPr>
              <a:t>Respecto a los subtítulos, a la fecha el mayor gasto se registra en los subtítulo 23 “prestaciones de seguridad social” con una sobre-ejecución de 366,5% explicada por la aplicación de la ley de Incentivo al Retiro; y, subtítulo 34 “servicio de la deuda” con una sobre-ejecución de 113,2%</a:t>
            </a:r>
            <a:r>
              <a:rPr lang="es-CL" sz="1600" dirty="0">
                <a:latin typeface="+mn-lt"/>
              </a:rPr>
              <a:t> gasto </a:t>
            </a:r>
            <a:r>
              <a:rPr lang="es-CL" sz="1600" dirty="0"/>
              <a:t>destinado a</a:t>
            </a:r>
            <a:r>
              <a:rPr lang="es-CL" sz="1600" dirty="0">
                <a:latin typeface="+mn-lt"/>
              </a:rPr>
              <a:t>l pago de las obligaciones devengadas al 31 de diciembre de 2017 </a:t>
            </a:r>
            <a:r>
              <a:rPr lang="es-CL" sz="1600" dirty="0"/>
              <a:t>(deuda flotante).  De los cuales, </a:t>
            </a:r>
            <a:r>
              <a:rPr lang="es-CL" sz="1600" b="1" u="sng" dirty="0"/>
              <a:t>solo la Dirección de Presupuestos y la Superintendencia de Casinos de Juego</a:t>
            </a:r>
            <a:r>
              <a:rPr lang="es-CL" sz="1600" u="sng" dirty="0"/>
              <a:t> No presentan los Decretos modificatorios respectivos</a:t>
            </a:r>
            <a:r>
              <a:rPr lang="es-CL" sz="1600" b="1" i="1" dirty="0">
                <a:latin typeface="+mn-lt"/>
              </a:rPr>
              <a:t>.</a:t>
            </a: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432027"/>
            <a:ext cx="82107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DE ANÁLISIS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1EB5BE-C281-4BFF-8BB8-7433D2738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51096"/>
              </p:ext>
            </p:extLst>
          </p:nvPr>
        </p:nvGraphicFramePr>
        <p:xfrm>
          <a:off x="418991" y="1916426"/>
          <a:ext cx="8201488" cy="2496988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134543591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4168754328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074436055"/>
                    </a:ext>
                  </a:extLst>
                </a:gridCol>
                <a:gridCol w="2695761">
                  <a:extLst>
                    <a:ext uri="{9D8B030D-6E8A-4147-A177-3AD203B41FA5}">
                      <a16:colId xmlns:a16="http://schemas.microsoft.com/office/drawing/2014/main" val="4281452819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25556799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787422785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395190269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3372623545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044025013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040332486"/>
                    </a:ext>
                  </a:extLst>
                </a:gridCol>
              </a:tblGrid>
              <a:tr h="183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668724"/>
                  </a:ext>
                </a:extLst>
              </a:tr>
              <a:tr h="293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99746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1.420.574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124423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1.042.094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72398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392899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679554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579918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188061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55782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15549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186950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77742"/>
                  </a:ext>
                </a:extLst>
              </a:tr>
              <a:tr h="183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488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1490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CASINOS DE JUEGO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121EE5-234D-469F-8782-A2D6F98E7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30921"/>
              </p:ext>
            </p:extLst>
          </p:nvPr>
        </p:nvGraphicFramePr>
        <p:xfrm>
          <a:off x="414336" y="1982345"/>
          <a:ext cx="8229601" cy="2085018"/>
        </p:xfrm>
        <a:graphic>
          <a:graphicData uri="http://schemas.openxmlformats.org/drawingml/2006/table">
            <a:tbl>
              <a:tblPr/>
              <a:tblGrid>
                <a:gridCol w="298498">
                  <a:extLst>
                    <a:ext uri="{9D8B030D-6E8A-4147-A177-3AD203B41FA5}">
                      <a16:colId xmlns:a16="http://schemas.microsoft.com/office/drawing/2014/main" val="1320378760"/>
                    </a:ext>
                  </a:extLst>
                </a:gridCol>
                <a:gridCol w="298498">
                  <a:extLst>
                    <a:ext uri="{9D8B030D-6E8A-4147-A177-3AD203B41FA5}">
                      <a16:colId xmlns:a16="http://schemas.microsoft.com/office/drawing/2014/main" val="2175319884"/>
                    </a:ext>
                  </a:extLst>
                </a:gridCol>
                <a:gridCol w="298498">
                  <a:extLst>
                    <a:ext uri="{9D8B030D-6E8A-4147-A177-3AD203B41FA5}">
                      <a16:colId xmlns:a16="http://schemas.microsoft.com/office/drawing/2014/main" val="1371587624"/>
                    </a:ext>
                  </a:extLst>
                </a:gridCol>
                <a:gridCol w="2677531">
                  <a:extLst>
                    <a:ext uri="{9D8B030D-6E8A-4147-A177-3AD203B41FA5}">
                      <a16:colId xmlns:a16="http://schemas.microsoft.com/office/drawing/2014/main" val="1115468478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4272610610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1404295076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1581553339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1984736899"/>
                    </a:ext>
                  </a:extLst>
                </a:gridCol>
                <a:gridCol w="728336">
                  <a:extLst>
                    <a:ext uri="{9D8B030D-6E8A-4147-A177-3AD203B41FA5}">
                      <a16:colId xmlns:a16="http://schemas.microsoft.com/office/drawing/2014/main" val="381690250"/>
                    </a:ext>
                  </a:extLst>
                </a:gridCol>
                <a:gridCol w="728336">
                  <a:extLst>
                    <a:ext uri="{9D8B030D-6E8A-4147-A177-3AD203B41FA5}">
                      <a16:colId xmlns:a16="http://schemas.microsoft.com/office/drawing/2014/main" val="2155489802"/>
                    </a:ext>
                  </a:extLst>
                </a:gridCol>
              </a:tblGrid>
              <a:tr h="1776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275079"/>
                  </a:ext>
                </a:extLst>
              </a:tr>
              <a:tr h="284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150130"/>
                  </a:ext>
                </a:extLst>
              </a:tr>
              <a:tr h="1776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1.792.816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48455"/>
                  </a:ext>
                </a:extLst>
              </a:tr>
              <a:tr h="177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1.051.984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71430"/>
                  </a:ext>
                </a:extLst>
              </a:tr>
              <a:tr h="177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1.441.743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1.386.909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499.579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50358"/>
                  </a:ext>
                </a:extLst>
              </a:tr>
              <a:tr h="177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15701"/>
                  </a:ext>
                </a:extLst>
              </a:tr>
              <a:tr h="20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49539"/>
                  </a:ext>
                </a:extLst>
              </a:tr>
              <a:tr h="177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531884"/>
                  </a:ext>
                </a:extLst>
              </a:tr>
              <a:tr h="177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24255"/>
                  </a:ext>
                </a:extLst>
              </a:tr>
              <a:tr h="177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021112"/>
                  </a:ext>
                </a:extLst>
              </a:tr>
              <a:tr h="177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692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789041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DEFENSA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1B1FED1-E265-46C9-8F90-A76BE983E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82964"/>
              </p:ext>
            </p:extLst>
          </p:nvPr>
        </p:nvGraphicFramePr>
        <p:xfrm>
          <a:off x="414335" y="1988840"/>
          <a:ext cx="8210798" cy="1800201"/>
        </p:xfrm>
        <a:graphic>
          <a:graphicData uri="http://schemas.openxmlformats.org/drawingml/2006/table">
            <a:tbl>
              <a:tblPr/>
              <a:tblGrid>
                <a:gridCol w="297816">
                  <a:extLst>
                    <a:ext uri="{9D8B030D-6E8A-4147-A177-3AD203B41FA5}">
                      <a16:colId xmlns:a16="http://schemas.microsoft.com/office/drawing/2014/main" val="2337246766"/>
                    </a:ext>
                  </a:extLst>
                </a:gridCol>
                <a:gridCol w="297816">
                  <a:extLst>
                    <a:ext uri="{9D8B030D-6E8A-4147-A177-3AD203B41FA5}">
                      <a16:colId xmlns:a16="http://schemas.microsoft.com/office/drawing/2014/main" val="1517757523"/>
                    </a:ext>
                  </a:extLst>
                </a:gridCol>
                <a:gridCol w="297816">
                  <a:extLst>
                    <a:ext uri="{9D8B030D-6E8A-4147-A177-3AD203B41FA5}">
                      <a16:colId xmlns:a16="http://schemas.microsoft.com/office/drawing/2014/main" val="3451446463"/>
                    </a:ext>
                  </a:extLst>
                </a:gridCol>
                <a:gridCol w="2671414">
                  <a:extLst>
                    <a:ext uri="{9D8B030D-6E8A-4147-A177-3AD203B41FA5}">
                      <a16:colId xmlns:a16="http://schemas.microsoft.com/office/drawing/2014/main" val="1041432689"/>
                    </a:ext>
                  </a:extLst>
                </a:gridCol>
                <a:gridCol w="798148">
                  <a:extLst>
                    <a:ext uri="{9D8B030D-6E8A-4147-A177-3AD203B41FA5}">
                      <a16:colId xmlns:a16="http://schemas.microsoft.com/office/drawing/2014/main" val="697573668"/>
                    </a:ext>
                  </a:extLst>
                </a:gridCol>
                <a:gridCol w="798148">
                  <a:extLst>
                    <a:ext uri="{9D8B030D-6E8A-4147-A177-3AD203B41FA5}">
                      <a16:colId xmlns:a16="http://schemas.microsoft.com/office/drawing/2014/main" val="3418560310"/>
                    </a:ext>
                  </a:extLst>
                </a:gridCol>
                <a:gridCol w="798148">
                  <a:extLst>
                    <a:ext uri="{9D8B030D-6E8A-4147-A177-3AD203B41FA5}">
                      <a16:colId xmlns:a16="http://schemas.microsoft.com/office/drawing/2014/main" val="3788879858"/>
                    </a:ext>
                  </a:extLst>
                </a:gridCol>
                <a:gridCol w="798148">
                  <a:extLst>
                    <a:ext uri="{9D8B030D-6E8A-4147-A177-3AD203B41FA5}">
                      <a16:colId xmlns:a16="http://schemas.microsoft.com/office/drawing/2014/main" val="1741625019"/>
                    </a:ext>
                  </a:extLst>
                </a:gridCol>
                <a:gridCol w="726672">
                  <a:extLst>
                    <a:ext uri="{9D8B030D-6E8A-4147-A177-3AD203B41FA5}">
                      <a16:colId xmlns:a16="http://schemas.microsoft.com/office/drawing/2014/main" val="2077432489"/>
                    </a:ext>
                  </a:extLst>
                </a:gridCol>
                <a:gridCol w="726672">
                  <a:extLst>
                    <a:ext uri="{9D8B030D-6E8A-4147-A177-3AD203B41FA5}">
                      <a16:colId xmlns:a16="http://schemas.microsoft.com/office/drawing/2014/main" val="172140387"/>
                    </a:ext>
                  </a:extLst>
                </a:gridCol>
              </a:tblGrid>
              <a:tr h="18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638227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80811"/>
                  </a:ext>
                </a:extLst>
              </a:tr>
              <a:tr h="18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21.239.753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38297"/>
                  </a:ext>
                </a:extLst>
              </a:tr>
              <a:tr h="187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8.251.891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823473"/>
                  </a:ext>
                </a:extLst>
              </a:tr>
              <a:tr h="187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486.949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8276"/>
                  </a:ext>
                </a:extLst>
              </a:tr>
              <a:tr h="187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837957"/>
                  </a:ext>
                </a:extLst>
              </a:tr>
              <a:tr h="187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80164"/>
                  </a:ext>
                </a:extLst>
              </a:tr>
              <a:tr h="187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8730"/>
                  </a:ext>
                </a:extLst>
              </a:tr>
              <a:tr h="187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28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137" y="5733248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PARA EL MERCADO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513283-34BB-4B87-A224-9AD6E2E2D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83498"/>
              </p:ext>
            </p:extLst>
          </p:nvPr>
        </p:nvGraphicFramePr>
        <p:xfrm>
          <a:off x="414336" y="1988840"/>
          <a:ext cx="8229599" cy="3744408"/>
        </p:xfrm>
        <a:graphic>
          <a:graphicData uri="http://schemas.openxmlformats.org/drawingml/2006/table">
            <a:tbl>
              <a:tblPr/>
              <a:tblGrid>
                <a:gridCol w="293495">
                  <a:extLst>
                    <a:ext uri="{9D8B030D-6E8A-4147-A177-3AD203B41FA5}">
                      <a16:colId xmlns:a16="http://schemas.microsoft.com/office/drawing/2014/main" val="654375201"/>
                    </a:ext>
                  </a:extLst>
                </a:gridCol>
                <a:gridCol w="293495">
                  <a:extLst>
                    <a:ext uri="{9D8B030D-6E8A-4147-A177-3AD203B41FA5}">
                      <a16:colId xmlns:a16="http://schemas.microsoft.com/office/drawing/2014/main" val="4201346795"/>
                    </a:ext>
                  </a:extLst>
                </a:gridCol>
                <a:gridCol w="293495">
                  <a:extLst>
                    <a:ext uri="{9D8B030D-6E8A-4147-A177-3AD203B41FA5}">
                      <a16:colId xmlns:a16="http://schemas.microsoft.com/office/drawing/2014/main" val="404511590"/>
                    </a:ext>
                  </a:extLst>
                </a:gridCol>
                <a:gridCol w="2770592">
                  <a:extLst>
                    <a:ext uri="{9D8B030D-6E8A-4147-A177-3AD203B41FA5}">
                      <a16:colId xmlns:a16="http://schemas.microsoft.com/office/drawing/2014/main" val="60115131"/>
                    </a:ext>
                  </a:extLst>
                </a:gridCol>
                <a:gridCol w="786567">
                  <a:extLst>
                    <a:ext uri="{9D8B030D-6E8A-4147-A177-3AD203B41FA5}">
                      <a16:colId xmlns:a16="http://schemas.microsoft.com/office/drawing/2014/main" val="1133292636"/>
                    </a:ext>
                  </a:extLst>
                </a:gridCol>
                <a:gridCol w="786567">
                  <a:extLst>
                    <a:ext uri="{9D8B030D-6E8A-4147-A177-3AD203B41FA5}">
                      <a16:colId xmlns:a16="http://schemas.microsoft.com/office/drawing/2014/main" val="932981233"/>
                    </a:ext>
                  </a:extLst>
                </a:gridCol>
                <a:gridCol w="786567">
                  <a:extLst>
                    <a:ext uri="{9D8B030D-6E8A-4147-A177-3AD203B41FA5}">
                      <a16:colId xmlns:a16="http://schemas.microsoft.com/office/drawing/2014/main" val="4036063009"/>
                    </a:ext>
                  </a:extLst>
                </a:gridCol>
                <a:gridCol w="786567">
                  <a:extLst>
                    <a:ext uri="{9D8B030D-6E8A-4147-A177-3AD203B41FA5}">
                      <a16:colId xmlns:a16="http://schemas.microsoft.com/office/drawing/2014/main" val="61817465"/>
                    </a:ext>
                  </a:extLst>
                </a:gridCol>
                <a:gridCol w="716127">
                  <a:extLst>
                    <a:ext uri="{9D8B030D-6E8A-4147-A177-3AD203B41FA5}">
                      <a16:colId xmlns:a16="http://schemas.microsoft.com/office/drawing/2014/main" val="1917302034"/>
                    </a:ext>
                  </a:extLst>
                </a:gridCol>
                <a:gridCol w="716127">
                  <a:extLst>
                    <a:ext uri="{9D8B030D-6E8A-4147-A177-3AD203B41FA5}">
                      <a16:colId xmlns:a16="http://schemas.microsoft.com/office/drawing/2014/main" val="3978714527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45970"/>
                  </a:ext>
                </a:extLst>
              </a:tr>
              <a:tr h="282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4313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18.184.549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18.184.549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6.991.575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36066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15.003.556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15.003.556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6.062.988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16206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2.749.415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2.749.415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722.711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51974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436928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64982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42.309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05060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479318"/>
                  </a:ext>
                </a:extLst>
              </a:tr>
              <a:tr h="282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9938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33566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71176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1514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87932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146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86643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300713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87598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39967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3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75,3%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(36,9%),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(14%), el </a:t>
            </a:r>
            <a:r>
              <a:rPr lang="es-CL" sz="1600" b="1" dirty="0"/>
              <a:t>Servicio de Tesorería </a:t>
            </a:r>
            <a:r>
              <a:rPr lang="es-CL" sz="1600" dirty="0"/>
              <a:t>(10,8%)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(13,5%), los que al mes de mayo alcanzaron niveles de ejecución de </a:t>
            </a:r>
            <a:r>
              <a:rPr lang="es-CL" sz="1600" b="1" dirty="0"/>
              <a:t>50,9%, 44,5%, 50,4% y 38,4%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Presupuestos</a:t>
            </a:r>
            <a:r>
              <a:rPr lang="es-CL" sz="1600" dirty="0"/>
              <a:t> es la que presenta el mayor avance con un 54,4%, explicado principalmente por el mayor gasto en “deuda flotante” que a la fecha observa una ejecución de $2.987 millones sin que se registren los respectivos decretos modificatorios, gasto que representa el 25,5% 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el </a:t>
            </a:r>
            <a:r>
              <a:rPr lang="es-CL" sz="1600" b="1" dirty="0"/>
              <a:t>Programa de Modernización Sector Público </a:t>
            </a:r>
            <a:r>
              <a:rPr lang="es-CL" sz="1600" dirty="0"/>
              <a:t>es el que presenta la erogación menor con un 27,8%.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2124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F98CE2-80B9-4E7F-9CFB-E8B5999CF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980395"/>
              </p:ext>
            </p:extLst>
          </p:nvPr>
        </p:nvGraphicFramePr>
        <p:xfrm>
          <a:off x="414336" y="1869547"/>
          <a:ext cx="8201488" cy="2332688"/>
        </p:xfrm>
        <a:graphic>
          <a:graphicData uri="http://schemas.openxmlformats.org/drawingml/2006/table">
            <a:tbl>
              <a:tblPr/>
              <a:tblGrid>
                <a:gridCol w="806605">
                  <a:extLst>
                    <a:ext uri="{9D8B030D-6E8A-4147-A177-3AD203B41FA5}">
                      <a16:colId xmlns:a16="http://schemas.microsoft.com/office/drawing/2014/main" val="3248790487"/>
                    </a:ext>
                  </a:extLst>
                </a:gridCol>
                <a:gridCol w="2699719">
                  <a:extLst>
                    <a:ext uri="{9D8B030D-6E8A-4147-A177-3AD203B41FA5}">
                      <a16:colId xmlns:a16="http://schemas.microsoft.com/office/drawing/2014/main" val="66069920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583948519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1935263656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21267637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991582138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607207487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1181086406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725375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02194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500.945.726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511.846.791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10.901.065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233.330.453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31969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346.094.259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342.040.109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-4.054.150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156.834.889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78398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68.240.360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68.074.206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-166.154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24.268.304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3636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2.275.132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2.275.132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8.338.431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5687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20.688.150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-253.528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6.562.589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4201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49.468.989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19.014.355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7173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54678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13.065.155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15.384.155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2.319.000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3.720.185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10083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974.070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42315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2.467.092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12.887.146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10.420.054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14.584.509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375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688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38FEDCB-C0E3-4D44-B110-07F57AA36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3" y="1882103"/>
            <a:ext cx="4092428" cy="238673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5643BAF-61D1-43F5-9622-5E685BC38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82103"/>
            <a:ext cx="4053136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587727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A9E24A1-318A-4F79-9704-21499EA31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20369"/>
              </p:ext>
            </p:extLst>
          </p:nvPr>
        </p:nvGraphicFramePr>
        <p:xfrm>
          <a:off x="414336" y="1700808"/>
          <a:ext cx="8229598" cy="4176466"/>
        </p:xfrm>
        <a:graphic>
          <a:graphicData uri="http://schemas.openxmlformats.org/drawingml/2006/table">
            <a:tbl>
              <a:tblPr/>
              <a:tblGrid>
                <a:gridCol w="309733">
                  <a:extLst>
                    <a:ext uri="{9D8B030D-6E8A-4147-A177-3AD203B41FA5}">
                      <a16:colId xmlns:a16="http://schemas.microsoft.com/office/drawing/2014/main" val="732237914"/>
                    </a:ext>
                  </a:extLst>
                </a:gridCol>
                <a:gridCol w="309733">
                  <a:extLst>
                    <a:ext uri="{9D8B030D-6E8A-4147-A177-3AD203B41FA5}">
                      <a16:colId xmlns:a16="http://schemas.microsoft.com/office/drawing/2014/main" val="1277433596"/>
                    </a:ext>
                  </a:extLst>
                </a:gridCol>
                <a:gridCol w="2778302">
                  <a:extLst>
                    <a:ext uri="{9D8B030D-6E8A-4147-A177-3AD203B41FA5}">
                      <a16:colId xmlns:a16="http://schemas.microsoft.com/office/drawing/2014/main" val="1381609381"/>
                    </a:ext>
                  </a:extLst>
                </a:gridCol>
                <a:gridCol w="830084">
                  <a:extLst>
                    <a:ext uri="{9D8B030D-6E8A-4147-A177-3AD203B41FA5}">
                      <a16:colId xmlns:a16="http://schemas.microsoft.com/office/drawing/2014/main" val="3183729044"/>
                    </a:ext>
                  </a:extLst>
                </a:gridCol>
                <a:gridCol w="830084">
                  <a:extLst>
                    <a:ext uri="{9D8B030D-6E8A-4147-A177-3AD203B41FA5}">
                      <a16:colId xmlns:a16="http://schemas.microsoft.com/office/drawing/2014/main" val="2509607938"/>
                    </a:ext>
                  </a:extLst>
                </a:gridCol>
                <a:gridCol w="830084">
                  <a:extLst>
                    <a:ext uri="{9D8B030D-6E8A-4147-A177-3AD203B41FA5}">
                      <a16:colId xmlns:a16="http://schemas.microsoft.com/office/drawing/2014/main" val="3105393891"/>
                    </a:ext>
                  </a:extLst>
                </a:gridCol>
                <a:gridCol w="830084">
                  <a:extLst>
                    <a:ext uri="{9D8B030D-6E8A-4147-A177-3AD203B41FA5}">
                      <a16:colId xmlns:a16="http://schemas.microsoft.com/office/drawing/2014/main" val="1041236976"/>
                    </a:ext>
                  </a:extLst>
                </a:gridCol>
                <a:gridCol w="755747">
                  <a:extLst>
                    <a:ext uri="{9D8B030D-6E8A-4147-A177-3AD203B41FA5}">
                      <a16:colId xmlns:a16="http://schemas.microsoft.com/office/drawing/2014/main" val="2306640349"/>
                    </a:ext>
                  </a:extLst>
                </a:gridCol>
                <a:gridCol w="755747">
                  <a:extLst>
                    <a:ext uri="{9D8B030D-6E8A-4147-A177-3AD203B41FA5}">
                      <a16:colId xmlns:a16="http://schemas.microsoft.com/office/drawing/2014/main" val="4248123865"/>
                    </a:ext>
                  </a:extLst>
                </a:gridCol>
              </a:tblGrid>
              <a:tr h="197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05390"/>
                  </a:ext>
                </a:extLst>
              </a:tr>
              <a:tr h="315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84040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34.734.266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11.218.176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80431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377004"/>
                  </a:ext>
                </a:extLst>
              </a:tr>
              <a:tr h="315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Unidad Administradora de los Tribunales Tributarios y Aduaneros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3.444.734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816522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Integrado de Comercio Exterior (SICEX)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1.199.993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60887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Modernización Sector Público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8.799.285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2.448.272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32504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Exportación de Servicios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1.356.975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445234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21.541.124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595.025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11.722.027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26928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191.656.888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97.504.813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84044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73.150.441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2.752.558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32.531.029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813202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55.419.994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27.936.745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329476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10.273.506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-156.012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3.445.826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43730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76702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68.401.276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470.882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26.264.008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920306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3.830.866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512904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1.420.574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7486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1.792.816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306267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21.239.753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8.902.405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494987"/>
                  </a:ext>
                </a:extLst>
              </a:tr>
              <a:tr h="197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18.184.549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18.184.549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6.991.575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497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176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12A2B1-0285-41EE-9F0D-0ABE4E7C3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39314"/>
              </p:ext>
            </p:extLst>
          </p:nvPr>
        </p:nvGraphicFramePr>
        <p:xfrm>
          <a:off x="414176" y="1868117"/>
          <a:ext cx="8201649" cy="3577107"/>
        </p:xfrm>
        <a:graphic>
          <a:graphicData uri="http://schemas.openxmlformats.org/drawingml/2006/table">
            <a:tbl>
              <a:tblPr/>
              <a:tblGrid>
                <a:gridCol w="300537">
                  <a:extLst>
                    <a:ext uri="{9D8B030D-6E8A-4147-A177-3AD203B41FA5}">
                      <a16:colId xmlns:a16="http://schemas.microsoft.com/office/drawing/2014/main" val="1935062593"/>
                    </a:ext>
                  </a:extLst>
                </a:gridCol>
                <a:gridCol w="300537">
                  <a:extLst>
                    <a:ext uri="{9D8B030D-6E8A-4147-A177-3AD203B41FA5}">
                      <a16:colId xmlns:a16="http://schemas.microsoft.com/office/drawing/2014/main" val="4284618459"/>
                    </a:ext>
                  </a:extLst>
                </a:gridCol>
                <a:gridCol w="300537">
                  <a:extLst>
                    <a:ext uri="{9D8B030D-6E8A-4147-A177-3AD203B41FA5}">
                      <a16:colId xmlns:a16="http://schemas.microsoft.com/office/drawing/2014/main" val="2139330478"/>
                    </a:ext>
                  </a:extLst>
                </a:gridCol>
                <a:gridCol w="2695815">
                  <a:extLst>
                    <a:ext uri="{9D8B030D-6E8A-4147-A177-3AD203B41FA5}">
                      <a16:colId xmlns:a16="http://schemas.microsoft.com/office/drawing/2014/main" val="3468370033"/>
                    </a:ext>
                  </a:extLst>
                </a:gridCol>
                <a:gridCol w="805438">
                  <a:extLst>
                    <a:ext uri="{9D8B030D-6E8A-4147-A177-3AD203B41FA5}">
                      <a16:colId xmlns:a16="http://schemas.microsoft.com/office/drawing/2014/main" val="909498240"/>
                    </a:ext>
                  </a:extLst>
                </a:gridCol>
                <a:gridCol w="805438">
                  <a:extLst>
                    <a:ext uri="{9D8B030D-6E8A-4147-A177-3AD203B41FA5}">
                      <a16:colId xmlns:a16="http://schemas.microsoft.com/office/drawing/2014/main" val="2015434574"/>
                    </a:ext>
                  </a:extLst>
                </a:gridCol>
                <a:gridCol w="805438">
                  <a:extLst>
                    <a:ext uri="{9D8B030D-6E8A-4147-A177-3AD203B41FA5}">
                      <a16:colId xmlns:a16="http://schemas.microsoft.com/office/drawing/2014/main" val="1027492923"/>
                    </a:ext>
                  </a:extLst>
                </a:gridCol>
                <a:gridCol w="721289">
                  <a:extLst>
                    <a:ext uri="{9D8B030D-6E8A-4147-A177-3AD203B41FA5}">
                      <a16:colId xmlns:a16="http://schemas.microsoft.com/office/drawing/2014/main" val="660490453"/>
                    </a:ext>
                  </a:extLst>
                </a:gridCol>
                <a:gridCol w="733310">
                  <a:extLst>
                    <a:ext uri="{9D8B030D-6E8A-4147-A177-3AD203B41FA5}">
                      <a16:colId xmlns:a16="http://schemas.microsoft.com/office/drawing/2014/main" val="4135169555"/>
                    </a:ext>
                  </a:extLst>
                </a:gridCol>
                <a:gridCol w="733310">
                  <a:extLst>
                    <a:ext uri="{9D8B030D-6E8A-4147-A177-3AD203B41FA5}">
                      <a16:colId xmlns:a16="http://schemas.microsoft.com/office/drawing/2014/main" val="3556961312"/>
                    </a:ext>
                  </a:extLst>
                </a:gridCol>
              </a:tblGrid>
              <a:tr h="180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631783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220522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90363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2.101.718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41631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587.106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814169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48853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414142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141252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659995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67062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95705"/>
                  </a:ext>
                </a:extLst>
              </a:tr>
              <a:tr h="289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143854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Fondos Soberanos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77503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- OCDE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948655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927981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818608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114121"/>
                  </a:ext>
                </a:extLst>
              </a:tr>
              <a:tr h="18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33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6450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06: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ADMINISTRADORA DE LOS TRIBUNALES TRIBUTARIOS Y ADUANEROS 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31726B-2845-4F39-A241-9AB57483D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71542"/>
              </p:ext>
            </p:extLst>
          </p:nvPr>
        </p:nvGraphicFramePr>
        <p:xfrm>
          <a:off x="381718" y="1988841"/>
          <a:ext cx="8229599" cy="1656182"/>
        </p:xfrm>
        <a:graphic>
          <a:graphicData uri="http://schemas.openxmlformats.org/drawingml/2006/table">
            <a:tbl>
              <a:tblPr/>
              <a:tblGrid>
                <a:gridCol w="301561">
                  <a:extLst>
                    <a:ext uri="{9D8B030D-6E8A-4147-A177-3AD203B41FA5}">
                      <a16:colId xmlns:a16="http://schemas.microsoft.com/office/drawing/2014/main" val="1595598526"/>
                    </a:ext>
                  </a:extLst>
                </a:gridCol>
                <a:gridCol w="301561">
                  <a:extLst>
                    <a:ext uri="{9D8B030D-6E8A-4147-A177-3AD203B41FA5}">
                      <a16:colId xmlns:a16="http://schemas.microsoft.com/office/drawing/2014/main" val="3059656853"/>
                    </a:ext>
                  </a:extLst>
                </a:gridCol>
                <a:gridCol w="301561">
                  <a:extLst>
                    <a:ext uri="{9D8B030D-6E8A-4147-A177-3AD203B41FA5}">
                      <a16:colId xmlns:a16="http://schemas.microsoft.com/office/drawing/2014/main" val="1472288854"/>
                    </a:ext>
                  </a:extLst>
                </a:gridCol>
                <a:gridCol w="2705002">
                  <a:extLst>
                    <a:ext uri="{9D8B030D-6E8A-4147-A177-3AD203B41FA5}">
                      <a16:colId xmlns:a16="http://schemas.microsoft.com/office/drawing/2014/main" val="4041982916"/>
                    </a:ext>
                  </a:extLst>
                </a:gridCol>
                <a:gridCol w="808183">
                  <a:extLst>
                    <a:ext uri="{9D8B030D-6E8A-4147-A177-3AD203B41FA5}">
                      <a16:colId xmlns:a16="http://schemas.microsoft.com/office/drawing/2014/main" val="152599889"/>
                    </a:ext>
                  </a:extLst>
                </a:gridCol>
                <a:gridCol w="808183">
                  <a:extLst>
                    <a:ext uri="{9D8B030D-6E8A-4147-A177-3AD203B41FA5}">
                      <a16:colId xmlns:a16="http://schemas.microsoft.com/office/drawing/2014/main" val="1162093214"/>
                    </a:ext>
                  </a:extLst>
                </a:gridCol>
                <a:gridCol w="808183">
                  <a:extLst>
                    <a:ext uri="{9D8B030D-6E8A-4147-A177-3AD203B41FA5}">
                      <a16:colId xmlns:a16="http://schemas.microsoft.com/office/drawing/2014/main" val="869970987"/>
                    </a:ext>
                  </a:extLst>
                </a:gridCol>
                <a:gridCol w="723747">
                  <a:extLst>
                    <a:ext uri="{9D8B030D-6E8A-4147-A177-3AD203B41FA5}">
                      <a16:colId xmlns:a16="http://schemas.microsoft.com/office/drawing/2014/main" val="2261470022"/>
                    </a:ext>
                  </a:extLst>
                </a:gridCol>
                <a:gridCol w="735809">
                  <a:extLst>
                    <a:ext uri="{9D8B030D-6E8A-4147-A177-3AD203B41FA5}">
                      <a16:colId xmlns:a16="http://schemas.microsoft.com/office/drawing/2014/main" val="3365407897"/>
                    </a:ext>
                  </a:extLst>
                </a:gridCol>
                <a:gridCol w="735809">
                  <a:extLst>
                    <a:ext uri="{9D8B030D-6E8A-4147-A177-3AD203B41FA5}">
                      <a16:colId xmlns:a16="http://schemas.microsoft.com/office/drawing/2014/main" val="332814770"/>
                    </a:ext>
                  </a:extLst>
                </a:gridCol>
              </a:tblGrid>
              <a:tr h="192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706892"/>
                  </a:ext>
                </a:extLst>
              </a:tr>
              <a:tr h="308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447727"/>
                  </a:ext>
                </a:extLst>
              </a:tr>
              <a:tr h="192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3.444.734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46532"/>
                  </a:ext>
                </a:extLst>
              </a:tr>
              <a:tr h="19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638.687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02610"/>
                  </a:ext>
                </a:extLst>
              </a:tr>
              <a:tr h="19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36.608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48730"/>
                  </a:ext>
                </a:extLst>
              </a:tr>
              <a:tr h="19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2.769.439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473048"/>
                  </a:ext>
                </a:extLst>
              </a:tr>
              <a:tr h="19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2.769.439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140855"/>
                  </a:ext>
                </a:extLst>
              </a:tr>
              <a:tr h="192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2.769.439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967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8100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INTEGRADO DE COMERCIO EXTERIOR (SICEX)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B19C78D-DEF2-4853-A846-3C65757AF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61995"/>
              </p:ext>
            </p:extLst>
          </p:nvPr>
        </p:nvGraphicFramePr>
        <p:xfrm>
          <a:off x="414336" y="1916832"/>
          <a:ext cx="8201488" cy="2160244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2904037408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165146737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028160661"/>
                    </a:ext>
                  </a:extLst>
                </a:gridCol>
                <a:gridCol w="2695761">
                  <a:extLst>
                    <a:ext uri="{9D8B030D-6E8A-4147-A177-3AD203B41FA5}">
                      <a16:colId xmlns:a16="http://schemas.microsoft.com/office/drawing/2014/main" val="396698595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037431901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845608940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049788362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157883093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239927512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668611614"/>
                    </a:ext>
                  </a:extLst>
                </a:gridCol>
              </a:tblGrid>
              <a:tr h="186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14251"/>
                  </a:ext>
                </a:extLst>
              </a:tr>
              <a:tr h="297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12997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1.199.993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972313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038118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318.007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514004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915628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880636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722338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775.928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2612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42572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937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5294</Words>
  <Application>Microsoft Office PowerPoint</Application>
  <PresentationFormat>Presentación en pantalla (4:3)</PresentationFormat>
  <Paragraphs>2897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mayo de 2018 Partida 08: MINISTERIO DE HACIENDA</vt:lpstr>
      <vt:lpstr>Ejecución Presupuestaria de Gastos del Ministerio de Hacienda  acumulada al mes de mayo de 2018</vt:lpstr>
      <vt:lpstr>Presentación de PowerPoint</vt:lpstr>
      <vt:lpstr>Ejecución Presupuestaria de Gastos del Ministerio de Hacienda  acumulada al mes de mayo de 2018</vt:lpstr>
      <vt:lpstr>Ejecución Presupuestaria de Gastos del Ministerio de Hacienda  acumulada al mes de mayo de 2018</vt:lpstr>
      <vt:lpstr>Ejecución Presupuestaria de Gastos Partida 08, Resumen por Capítulos acumulada al mes de mayo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168</cp:revision>
  <cp:lastPrinted>2016-07-04T14:42:46Z</cp:lastPrinted>
  <dcterms:created xsi:type="dcterms:W3CDTF">2016-06-23T13:38:47Z</dcterms:created>
  <dcterms:modified xsi:type="dcterms:W3CDTF">2018-07-31T13:23:46Z</dcterms:modified>
</cp:coreProperties>
</file>