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1777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511FAC4-9351-40F5-A3DA-9424F4962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39232"/>
              </p:ext>
            </p:extLst>
          </p:nvPr>
        </p:nvGraphicFramePr>
        <p:xfrm>
          <a:off x="427467" y="1988840"/>
          <a:ext cx="8188357" cy="2520284"/>
        </p:xfrm>
        <a:graphic>
          <a:graphicData uri="http://schemas.openxmlformats.org/drawingml/2006/table">
            <a:tbl>
              <a:tblPr/>
              <a:tblGrid>
                <a:gridCol w="284714">
                  <a:extLst>
                    <a:ext uri="{9D8B030D-6E8A-4147-A177-3AD203B41FA5}">
                      <a16:colId xmlns:a16="http://schemas.microsoft.com/office/drawing/2014/main" val="2745413640"/>
                    </a:ext>
                  </a:extLst>
                </a:gridCol>
                <a:gridCol w="284714">
                  <a:extLst>
                    <a:ext uri="{9D8B030D-6E8A-4147-A177-3AD203B41FA5}">
                      <a16:colId xmlns:a16="http://schemas.microsoft.com/office/drawing/2014/main" val="2065676114"/>
                    </a:ext>
                  </a:extLst>
                </a:gridCol>
                <a:gridCol w="284714">
                  <a:extLst>
                    <a:ext uri="{9D8B030D-6E8A-4147-A177-3AD203B41FA5}">
                      <a16:colId xmlns:a16="http://schemas.microsoft.com/office/drawing/2014/main" val="2851017009"/>
                    </a:ext>
                  </a:extLst>
                </a:gridCol>
                <a:gridCol w="2972407">
                  <a:extLst>
                    <a:ext uri="{9D8B030D-6E8A-4147-A177-3AD203B41FA5}">
                      <a16:colId xmlns:a16="http://schemas.microsoft.com/office/drawing/2014/main" val="3223785133"/>
                    </a:ext>
                  </a:extLst>
                </a:gridCol>
                <a:gridCol w="763032">
                  <a:extLst>
                    <a:ext uri="{9D8B030D-6E8A-4147-A177-3AD203B41FA5}">
                      <a16:colId xmlns:a16="http://schemas.microsoft.com/office/drawing/2014/main" val="734697036"/>
                    </a:ext>
                  </a:extLst>
                </a:gridCol>
                <a:gridCol w="763032">
                  <a:extLst>
                    <a:ext uri="{9D8B030D-6E8A-4147-A177-3AD203B41FA5}">
                      <a16:colId xmlns:a16="http://schemas.microsoft.com/office/drawing/2014/main" val="194059754"/>
                    </a:ext>
                  </a:extLst>
                </a:gridCol>
                <a:gridCol w="763032">
                  <a:extLst>
                    <a:ext uri="{9D8B030D-6E8A-4147-A177-3AD203B41FA5}">
                      <a16:colId xmlns:a16="http://schemas.microsoft.com/office/drawing/2014/main" val="1305258958"/>
                    </a:ext>
                  </a:extLst>
                </a:gridCol>
                <a:gridCol w="683312">
                  <a:extLst>
                    <a:ext uri="{9D8B030D-6E8A-4147-A177-3AD203B41FA5}">
                      <a16:colId xmlns:a16="http://schemas.microsoft.com/office/drawing/2014/main" val="3152485367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755322604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3176531754"/>
                    </a:ext>
                  </a:extLst>
                </a:gridCol>
              </a:tblGrid>
              <a:tr h="185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75197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18862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00199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68975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4421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43634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898623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16775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8310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1109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95494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581724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39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316538"/>
            <a:ext cx="82724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08: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INNOVACIÓN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456298-09A1-4E38-A479-D38076F2C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19091"/>
              </p:ext>
            </p:extLst>
          </p:nvPr>
        </p:nvGraphicFramePr>
        <p:xfrm>
          <a:off x="414336" y="1916831"/>
          <a:ext cx="8229599" cy="1399707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3227418239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4100118214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1537397915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031891863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72797662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631992130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249850463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3675363984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1678393402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549381999"/>
                    </a:ext>
                  </a:extLst>
                </a:gridCol>
              </a:tblGrid>
              <a:tr h="184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081048"/>
                  </a:ext>
                </a:extLst>
              </a:tr>
              <a:tr h="294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97992"/>
                  </a:ext>
                </a:extLst>
              </a:tr>
              <a:tr h="184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348.923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53493"/>
                  </a:ext>
                </a:extLst>
              </a:tr>
              <a:tr h="18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68210"/>
                  </a:ext>
                </a:extLst>
              </a:tr>
              <a:tr h="18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67016"/>
                  </a:ext>
                </a:extLst>
              </a:tr>
              <a:tr h="18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27606"/>
                  </a:ext>
                </a:extLst>
              </a:tr>
              <a:tr h="184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5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5"/>
            <a:ext cx="8201488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MILLENIUM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94C900-B811-4E9B-A385-581C942E3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16192"/>
              </p:ext>
            </p:extLst>
          </p:nvPr>
        </p:nvGraphicFramePr>
        <p:xfrm>
          <a:off x="386225" y="1919726"/>
          <a:ext cx="8229599" cy="2589399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2106638639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917474304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936476722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383310950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617043997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627126012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60001183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414992702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925256600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688941903"/>
                    </a:ext>
                  </a:extLst>
                </a:gridCol>
              </a:tblGrid>
              <a:tr h="190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60213"/>
                  </a:ext>
                </a:extLst>
              </a:tr>
              <a:tr h="304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24175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43895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960084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3729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17851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485505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165428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416287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48511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9334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85034"/>
                  </a:ext>
                </a:extLst>
              </a:tr>
              <a:tr h="190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45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827" y="5452012"/>
            <a:ext cx="82107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CONSUMIDOR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B1A6F93-66F8-426F-B958-3D779A733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89026"/>
              </p:ext>
            </p:extLst>
          </p:nvPr>
        </p:nvGraphicFramePr>
        <p:xfrm>
          <a:off x="417069" y="1868116"/>
          <a:ext cx="8210799" cy="3577115"/>
        </p:xfrm>
        <a:graphic>
          <a:graphicData uri="http://schemas.openxmlformats.org/drawingml/2006/table">
            <a:tbl>
              <a:tblPr/>
              <a:tblGrid>
                <a:gridCol w="300872">
                  <a:extLst>
                    <a:ext uri="{9D8B030D-6E8A-4147-A177-3AD203B41FA5}">
                      <a16:colId xmlns:a16="http://schemas.microsoft.com/office/drawing/2014/main" val="4086731333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2471531423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331340101"/>
                    </a:ext>
                  </a:extLst>
                </a:gridCol>
                <a:gridCol w="2698822">
                  <a:extLst>
                    <a:ext uri="{9D8B030D-6E8A-4147-A177-3AD203B41FA5}">
                      <a16:colId xmlns:a16="http://schemas.microsoft.com/office/drawing/2014/main" val="1167015481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958972504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1201736910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345233045"/>
                    </a:ext>
                  </a:extLst>
                </a:gridCol>
                <a:gridCol w="722094">
                  <a:extLst>
                    <a:ext uri="{9D8B030D-6E8A-4147-A177-3AD203B41FA5}">
                      <a16:colId xmlns:a16="http://schemas.microsoft.com/office/drawing/2014/main" val="1358674976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1120243164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3473088593"/>
                    </a:ext>
                  </a:extLst>
                </a:gridCol>
              </a:tblGrid>
              <a:tr h="192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636228"/>
                  </a:ext>
                </a:extLst>
              </a:tr>
              <a:tr h="307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82461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4.697.679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78245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2.884.760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65080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792.211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61664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294178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3404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37216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05684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76628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48489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88.909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42255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106.280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86306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94142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853038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12487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98645"/>
                  </a:ext>
                </a:extLst>
              </a:tr>
              <a:tr h="192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1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144" y="5227562"/>
            <a:ext cx="821498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5FDF7E1-E15D-47A6-BC75-9C8432F06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00250"/>
              </p:ext>
            </p:extLst>
          </p:nvPr>
        </p:nvGraphicFramePr>
        <p:xfrm>
          <a:off x="410144" y="1898169"/>
          <a:ext cx="8229601" cy="3329393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641755207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369887096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961310388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934636273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35274897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59105405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528599249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457453261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1480059404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2117891829"/>
                    </a:ext>
                  </a:extLst>
                </a:gridCol>
              </a:tblGrid>
              <a:tr h="169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33848"/>
                  </a:ext>
                </a:extLst>
              </a:tr>
              <a:tr h="271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86029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13.499.991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5194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449238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44391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10.410.090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44125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655.809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083264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092474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36091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31320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86970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32880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417.392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970043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02434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26559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041795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25112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03570"/>
                  </a:ext>
                </a:extLst>
              </a:tr>
              <a:tr h="16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1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254" y="3579527"/>
            <a:ext cx="82088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PESQUERO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76508D-FFF9-4F53-81D2-10F140E00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41555"/>
              </p:ext>
            </p:extLst>
          </p:nvPr>
        </p:nvGraphicFramePr>
        <p:xfrm>
          <a:off x="414336" y="1872246"/>
          <a:ext cx="8229599" cy="1700773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3080906458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935058065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007924337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903981620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72862308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989975124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905858096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1388803880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855554331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04363465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547361"/>
                  </a:ext>
                </a:extLst>
              </a:tr>
              <a:tr h="28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978998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3.042.163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11086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3573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5247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2.855.571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425679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2.855.571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14767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2.805.186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761797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92308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754C42-EE35-4143-9505-8C5914F34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14571"/>
              </p:ext>
            </p:extLst>
          </p:nvPr>
        </p:nvGraphicFramePr>
        <p:xfrm>
          <a:off x="414336" y="2010420"/>
          <a:ext cx="8210797" cy="4163368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779404930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43017493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773484510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260945913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48021214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12540142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215418597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373129826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21437615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62137827"/>
                    </a:ext>
                  </a:extLst>
                </a:gridCol>
              </a:tblGrid>
              <a:tr h="172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706940"/>
                  </a:ext>
                </a:extLst>
              </a:tr>
              <a:tr h="2752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21390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12.616.040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22390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7.907.238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14708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1.709.671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93026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10907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159163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00931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43656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3984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75618"/>
                  </a:ext>
                </a:extLst>
              </a:tr>
              <a:tr h="27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16818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95681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33674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276683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19276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19661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6715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55680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87945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45666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825298"/>
                  </a:ext>
                </a:extLst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0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30712"/>
            <a:ext cx="815862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CB15AE1-E37E-4AF5-A64E-8DF6BE249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8271"/>
              </p:ext>
            </p:extLst>
          </p:nvPr>
        </p:nvGraphicFramePr>
        <p:xfrm>
          <a:off x="414336" y="1935038"/>
          <a:ext cx="8210796" cy="4295679"/>
        </p:xfrm>
        <a:graphic>
          <a:graphicData uri="http://schemas.openxmlformats.org/drawingml/2006/table">
            <a:tbl>
              <a:tblPr/>
              <a:tblGrid>
                <a:gridCol w="285493">
                  <a:extLst>
                    <a:ext uri="{9D8B030D-6E8A-4147-A177-3AD203B41FA5}">
                      <a16:colId xmlns:a16="http://schemas.microsoft.com/office/drawing/2014/main" val="1332108022"/>
                    </a:ext>
                  </a:extLst>
                </a:gridCol>
                <a:gridCol w="285493">
                  <a:extLst>
                    <a:ext uri="{9D8B030D-6E8A-4147-A177-3AD203B41FA5}">
                      <a16:colId xmlns:a16="http://schemas.microsoft.com/office/drawing/2014/main" val="875327913"/>
                    </a:ext>
                  </a:extLst>
                </a:gridCol>
                <a:gridCol w="285493">
                  <a:extLst>
                    <a:ext uri="{9D8B030D-6E8A-4147-A177-3AD203B41FA5}">
                      <a16:colId xmlns:a16="http://schemas.microsoft.com/office/drawing/2014/main" val="2517051564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33360134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1279530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67092042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913861194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1951464996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1082979954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506169939"/>
                    </a:ext>
                  </a:extLst>
                </a:gridCol>
              </a:tblGrid>
              <a:tr h="167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568740"/>
                  </a:ext>
                </a:extLst>
              </a:tr>
              <a:tr h="268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35821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1.015.849.259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37.175.548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237.460.920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46150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24.589.163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9.707.989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33647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12.284.197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4.594.071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50421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11286000,0%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799325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3370200,0%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3370200,0%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42733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#¡DIV/0!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94102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223.484.707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58.578.575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10147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114.768.621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21.739.245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65326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46078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8.937.962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48400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559766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622.670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15688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25037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13923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74695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2.226.661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98802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44506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205024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139815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1.683.947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76230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12.298.042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89509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1.395.210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24186"/>
                  </a:ext>
                </a:extLst>
              </a:tr>
              <a:tr h="167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60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30712"/>
            <a:ext cx="815862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83B28E-CCFB-4126-9E94-F003F90EE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56097"/>
              </p:ext>
            </p:extLst>
          </p:nvPr>
        </p:nvGraphicFramePr>
        <p:xfrm>
          <a:off x="414336" y="1935039"/>
          <a:ext cx="8210797" cy="4295676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98249578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6333492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329989213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52876998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87556220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5596400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601978095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216498589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635533319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677330881"/>
                    </a:ext>
                  </a:extLst>
                </a:gridCol>
              </a:tblGrid>
              <a:tr h="174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68937"/>
                  </a:ext>
                </a:extLst>
              </a:tr>
              <a:tr h="279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49649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74412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9.997.276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39968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4614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26266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23.519.591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14821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17.345.514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391612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29416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21677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3758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77620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605.628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46636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45759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772.289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052680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50706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030612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50322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24795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17930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18983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18384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771294"/>
                  </a:ext>
                </a:extLst>
              </a:tr>
              <a:tr h="17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43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30712"/>
            <a:ext cx="815862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D4D20E-535D-4939-B8BD-DD3200796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52050"/>
              </p:ext>
            </p:extLst>
          </p:nvPr>
        </p:nvGraphicFramePr>
        <p:xfrm>
          <a:off x="414336" y="1935040"/>
          <a:ext cx="8201490" cy="4295671"/>
        </p:xfrm>
        <a:graphic>
          <a:graphicData uri="http://schemas.openxmlformats.org/drawingml/2006/table">
            <a:tbl>
              <a:tblPr/>
              <a:tblGrid>
                <a:gridCol w="285171">
                  <a:extLst>
                    <a:ext uri="{9D8B030D-6E8A-4147-A177-3AD203B41FA5}">
                      <a16:colId xmlns:a16="http://schemas.microsoft.com/office/drawing/2014/main" val="790428447"/>
                    </a:ext>
                  </a:extLst>
                </a:gridCol>
                <a:gridCol w="285171">
                  <a:extLst>
                    <a:ext uri="{9D8B030D-6E8A-4147-A177-3AD203B41FA5}">
                      <a16:colId xmlns:a16="http://schemas.microsoft.com/office/drawing/2014/main" val="1919499150"/>
                    </a:ext>
                  </a:extLst>
                </a:gridCol>
                <a:gridCol w="285171">
                  <a:extLst>
                    <a:ext uri="{9D8B030D-6E8A-4147-A177-3AD203B41FA5}">
                      <a16:colId xmlns:a16="http://schemas.microsoft.com/office/drawing/2014/main" val="1146536961"/>
                    </a:ext>
                  </a:extLst>
                </a:gridCol>
                <a:gridCol w="2977175">
                  <a:extLst>
                    <a:ext uri="{9D8B030D-6E8A-4147-A177-3AD203B41FA5}">
                      <a16:colId xmlns:a16="http://schemas.microsoft.com/office/drawing/2014/main" val="296894999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85441549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147506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999792569"/>
                    </a:ext>
                  </a:extLst>
                </a:gridCol>
                <a:gridCol w="684407">
                  <a:extLst>
                    <a:ext uri="{9D8B030D-6E8A-4147-A177-3AD203B41FA5}">
                      <a16:colId xmlns:a16="http://schemas.microsoft.com/office/drawing/2014/main" val="104866252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20920121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529559584"/>
                    </a:ext>
                  </a:extLst>
                </a:gridCol>
              </a:tblGrid>
              <a:tr h="180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682769"/>
                  </a:ext>
                </a:extLst>
              </a:tr>
              <a:tr h="288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38833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44409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47341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30852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34570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77572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19604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823890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133665,0%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133665,0%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116959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608174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583507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393.011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425687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389002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18778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98598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82406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143.809.506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85293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132.457.407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2782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3025"/>
                  </a:ext>
                </a:extLst>
              </a:tr>
              <a:tr h="217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35334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244023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4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$1.323.593 millones, de los cuales un 74,1% se destina a transferencias corrientes y adquisición de </a:t>
            </a:r>
            <a:r>
              <a:rPr lang="es-CL" sz="1600">
                <a:latin typeface="+mn-lt"/>
              </a:rPr>
              <a:t>activos financieros</a:t>
            </a:r>
            <a:r>
              <a:rPr lang="es-CL" sz="1600" dirty="0">
                <a:latin typeface="+mn-lt"/>
              </a:rPr>
              <a:t>, con una participación de un 30,8% y 43,2% respectivamente, los que al mes de mayo registraron erogaciones del 23,2% y 19%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del mes de mayo ascendió a $48.014 millones, es decir, un 3,6% respecto de la ley inicial, presentando un gasto inferior en 4,5 puntos porcentuales al registrado a igual mes del año 2017.  Sin embargo, la ejecución acumulada al quinto mes de 2018 es superior en 3,6 puntos porcentuales a igual periodo del ejercicio anterior, manteniendo una tasa de ejecución mayor en cada uno de los meses registrados.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aumentos y disminuciones al presupuesto inicial, la Partida presenta al mes de mayo un incremento consolidado de $40.152 millones.  Afectando la mayoría de los subtítulos, destacando el incremento registrado en “adquisición de activos financieros” por un monto de $35.504 millones en la CORFO.  Asimismo, el subtítulo 21 gastos en personal, experimentan una disminución por un monto de $65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423" y="4668738"/>
            <a:ext cx="820351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8C76EF-E15D-474D-9CCF-2715AD27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49001"/>
              </p:ext>
            </p:extLst>
          </p:nvPr>
        </p:nvGraphicFramePr>
        <p:xfrm>
          <a:off x="414336" y="1935039"/>
          <a:ext cx="8229599" cy="2719766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2668352666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537003167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881058238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40821767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335934167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16362439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85932404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3057346077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823227004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413215483"/>
                    </a:ext>
                  </a:extLst>
                </a:gridCol>
              </a:tblGrid>
              <a:tr h="1743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61865"/>
                  </a:ext>
                </a:extLst>
              </a:tr>
              <a:tr h="278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008093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23109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99983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32058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7.662.541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3430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7.669.063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53327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75690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92733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29892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72644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52777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40546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9080"/>
                  </a:ext>
                </a:extLst>
              </a:tr>
              <a:tr h="17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7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432" y="6327056"/>
            <a:ext cx="81987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8B44FCA-2A66-4E32-8ACC-0C9DC8767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75613"/>
              </p:ext>
            </p:extLst>
          </p:nvPr>
        </p:nvGraphicFramePr>
        <p:xfrm>
          <a:off x="426432" y="1935037"/>
          <a:ext cx="8198701" cy="4402785"/>
        </p:xfrm>
        <a:graphic>
          <a:graphicData uri="http://schemas.openxmlformats.org/drawingml/2006/table">
            <a:tbl>
              <a:tblPr/>
              <a:tblGrid>
                <a:gridCol w="285073">
                  <a:extLst>
                    <a:ext uri="{9D8B030D-6E8A-4147-A177-3AD203B41FA5}">
                      <a16:colId xmlns:a16="http://schemas.microsoft.com/office/drawing/2014/main" val="154522811"/>
                    </a:ext>
                  </a:extLst>
                </a:gridCol>
                <a:gridCol w="285073">
                  <a:extLst>
                    <a:ext uri="{9D8B030D-6E8A-4147-A177-3AD203B41FA5}">
                      <a16:colId xmlns:a16="http://schemas.microsoft.com/office/drawing/2014/main" val="2106853264"/>
                    </a:ext>
                  </a:extLst>
                </a:gridCol>
                <a:gridCol w="285073">
                  <a:extLst>
                    <a:ext uri="{9D8B030D-6E8A-4147-A177-3AD203B41FA5}">
                      <a16:colId xmlns:a16="http://schemas.microsoft.com/office/drawing/2014/main" val="776261315"/>
                    </a:ext>
                  </a:extLst>
                </a:gridCol>
                <a:gridCol w="2976163">
                  <a:extLst>
                    <a:ext uri="{9D8B030D-6E8A-4147-A177-3AD203B41FA5}">
                      <a16:colId xmlns:a16="http://schemas.microsoft.com/office/drawing/2014/main" val="2206563011"/>
                    </a:ext>
                  </a:extLst>
                </a:gridCol>
                <a:gridCol w="763996">
                  <a:extLst>
                    <a:ext uri="{9D8B030D-6E8A-4147-A177-3AD203B41FA5}">
                      <a16:colId xmlns:a16="http://schemas.microsoft.com/office/drawing/2014/main" val="2459710424"/>
                    </a:ext>
                  </a:extLst>
                </a:gridCol>
                <a:gridCol w="763996">
                  <a:extLst>
                    <a:ext uri="{9D8B030D-6E8A-4147-A177-3AD203B41FA5}">
                      <a16:colId xmlns:a16="http://schemas.microsoft.com/office/drawing/2014/main" val="108497446"/>
                    </a:ext>
                  </a:extLst>
                </a:gridCol>
                <a:gridCol w="763996">
                  <a:extLst>
                    <a:ext uri="{9D8B030D-6E8A-4147-A177-3AD203B41FA5}">
                      <a16:colId xmlns:a16="http://schemas.microsoft.com/office/drawing/2014/main" val="3566794608"/>
                    </a:ext>
                  </a:extLst>
                </a:gridCol>
                <a:gridCol w="684175">
                  <a:extLst>
                    <a:ext uri="{9D8B030D-6E8A-4147-A177-3AD203B41FA5}">
                      <a16:colId xmlns:a16="http://schemas.microsoft.com/office/drawing/2014/main" val="3238399282"/>
                    </a:ext>
                  </a:extLst>
                </a:gridCol>
                <a:gridCol w="695578">
                  <a:extLst>
                    <a:ext uri="{9D8B030D-6E8A-4147-A177-3AD203B41FA5}">
                      <a16:colId xmlns:a16="http://schemas.microsoft.com/office/drawing/2014/main" val="3923036579"/>
                    </a:ext>
                  </a:extLst>
                </a:gridCol>
                <a:gridCol w="695578">
                  <a:extLst>
                    <a:ext uri="{9D8B030D-6E8A-4147-A177-3AD203B41FA5}">
                      <a16:colId xmlns:a16="http://schemas.microsoft.com/office/drawing/2014/main" val="1551912481"/>
                    </a:ext>
                  </a:extLst>
                </a:gridCol>
              </a:tblGrid>
              <a:tr h="1789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37244"/>
                  </a:ext>
                </a:extLst>
              </a:tr>
              <a:tr h="286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38434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42.070.212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1.705.595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191920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23.306.484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8.738.012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23217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93435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7736380,0%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593724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7736380,0%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152167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6.583.477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56113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6.583.477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040612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21904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973704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819623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963088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974.140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75451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34088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270317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058807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74933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202733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50686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54889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186817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67989"/>
                  </a:ext>
                </a:extLst>
              </a:tr>
              <a:tr h="17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2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33052"/>
            <a:ext cx="815645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59509B-EAC4-418B-8C7F-5FB5E8AC5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91017"/>
              </p:ext>
            </p:extLst>
          </p:nvPr>
        </p:nvGraphicFramePr>
        <p:xfrm>
          <a:off x="414336" y="1935036"/>
          <a:ext cx="8210797" cy="1998016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84238140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105722826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81333946"/>
                    </a:ext>
                  </a:extLst>
                </a:gridCol>
                <a:gridCol w="2980553">
                  <a:extLst>
                    <a:ext uri="{9D8B030D-6E8A-4147-A177-3AD203B41FA5}">
                      <a16:colId xmlns:a16="http://schemas.microsoft.com/office/drawing/2014/main" val="375471476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85567586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77504887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08122146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379114694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46910974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4192973418"/>
                    </a:ext>
                  </a:extLst>
                </a:gridCol>
              </a:tblGrid>
              <a:tr h="1884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629442"/>
                  </a:ext>
                </a:extLst>
              </a:tr>
              <a:tr h="3015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9548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54965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65610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2517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69591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544018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658194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45585"/>
                  </a:ext>
                </a:extLst>
              </a:tr>
              <a:tr h="18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13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38953"/>
            <a:ext cx="8210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CENSOS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E9C940-F078-4DD3-BE15-42A87BC6B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445877"/>
              </p:ext>
            </p:extLst>
          </p:nvPr>
        </p:nvGraphicFramePr>
        <p:xfrm>
          <a:off x="414336" y="1943656"/>
          <a:ext cx="8210796" cy="2277436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99812660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20046555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176154459"/>
                    </a:ext>
                  </a:extLst>
                </a:gridCol>
                <a:gridCol w="2980555">
                  <a:extLst>
                    <a:ext uri="{9D8B030D-6E8A-4147-A177-3AD203B41FA5}">
                      <a16:colId xmlns:a16="http://schemas.microsoft.com/office/drawing/2014/main" val="2105646014"/>
                    </a:ext>
                  </a:extLst>
                </a:gridCol>
                <a:gridCol w="765122">
                  <a:extLst>
                    <a:ext uri="{9D8B030D-6E8A-4147-A177-3AD203B41FA5}">
                      <a16:colId xmlns:a16="http://schemas.microsoft.com/office/drawing/2014/main" val="499726258"/>
                    </a:ext>
                  </a:extLst>
                </a:gridCol>
                <a:gridCol w="765122">
                  <a:extLst>
                    <a:ext uri="{9D8B030D-6E8A-4147-A177-3AD203B41FA5}">
                      <a16:colId xmlns:a16="http://schemas.microsoft.com/office/drawing/2014/main" val="2806159864"/>
                    </a:ext>
                  </a:extLst>
                </a:gridCol>
                <a:gridCol w="765122">
                  <a:extLst>
                    <a:ext uri="{9D8B030D-6E8A-4147-A177-3AD203B41FA5}">
                      <a16:colId xmlns:a16="http://schemas.microsoft.com/office/drawing/2014/main" val="2993291063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136407635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424059725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678230405"/>
                    </a:ext>
                  </a:extLst>
                </a:gridCol>
              </a:tblGrid>
              <a:tr h="180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993102"/>
                  </a:ext>
                </a:extLst>
              </a:tr>
              <a:tr h="289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9063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1.039.946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23900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371027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0304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0645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572503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40622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69875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48173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78419"/>
                  </a:ext>
                </a:extLst>
              </a:tr>
              <a:tr h="180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12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41687"/>
            <a:ext cx="82724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ECONÓMICA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283F43-7C35-40CE-988A-D3FEAD6DF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1499"/>
              </p:ext>
            </p:extLst>
          </p:nvPr>
        </p:nvGraphicFramePr>
        <p:xfrm>
          <a:off x="414337" y="1996712"/>
          <a:ext cx="8272466" cy="2409233"/>
        </p:xfrm>
        <a:graphic>
          <a:graphicData uri="http://schemas.openxmlformats.org/drawingml/2006/table">
            <a:tbl>
              <a:tblPr/>
              <a:tblGrid>
                <a:gridCol w="303132">
                  <a:extLst>
                    <a:ext uri="{9D8B030D-6E8A-4147-A177-3AD203B41FA5}">
                      <a16:colId xmlns:a16="http://schemas.microsoft.com/office/drawing/2014/main" val="4183433357"/>
                    </a:ext>
                  </a:extLst>
                </a:gridCol>
                <a:gridCol w="303132">
                  <a:extLst>
                    <a:ext uri="{9D8B030D-6E8A-4147-A177-3AD203B41FA5}">
                      <a16:colId xmlns:a16="http://schemas.microsoft.com/office/drawing/2014/main" val="29571984"/>
                    </a:ext>
                  </a:extLst>
                </a:gridCol>
                <a:gridCol w="303132">
                  <a:extLst>
                    <a:ext uri="{9D8B030D-6E8A-4147-A177-3AD203B41FA5}">
                      <a16:colId xmlns:a16="http://schemas.microsoft.com/office/drawing/2014/main" val="3088978928"/>
                    </a:ext>
                  </a:extLst>
                </a:gridCol>
                <a:gridCol w="2719090">
                  <a:extLst>
                    <a:ext uri="{9D8B030D-6E8A-4147-A177-3AD203B41FA5}">
                      <a16:colId xmlns:a16="http://schemas.microsoft.com/office/drawing/2014/main" val="1669966984"/>
                    </a:ext>
                  </a:extLst>
                </a:gridCol>
                <a:gridCol w="812393">
                  <a:extLst>
                    <a:ext uri="{9D8B030D-6E8A-4147-A177-3AD203B41FA5}">
                      <a16:colId xmlns:a16="http://schemas.microsoft.com/office/drawing/2014/main" val="2746824815"/>
                    </a:ext>
                  </a:extLst>
                </a:gridCol>
                <a:gridCol w="812393">
                  <a:extLst>
                    <a:ext uri="{9D8B030D-6E8A-4147-A177-3AD203B41FA5}">
                      <a16:colId xmlns:a16="http://schemas.microsoft.com/office/drawing/2014/main" val="3185238150"/>
                    </a:ext>
                  </a:extLst>
                </a:gridCol>
                <a:gridCol w="812393">
                  <a:extLst>
                    <a:ext uri="{9D8B030D-6E8A-4147-A177-3AD203B41FA5}">
                      <a16:colId xmlns:a16="http://schemas.microsoft.com/office/drawing/2014/main" val="1966009909"/>
                    </a:ext>
                  </a:extLst>
                </a:gridCol>
                <a:gridCol w="727517">
                  <a:extLst>
                    <a:ext uri="{9D8B030D-6E8A-4147-A177-3AD203B41FA5}">
                      <a16:colId xmlns:a16="http://schemas.microsoft.com/office/drawing/2014/main" val="3609900444"/>
                    </a:ext>
                  </a:extLst>
                </a:gridCol>
                <a:gridCol w="739642">
                  <a:extLst>
                    <a:ext uri="{9D8B030D-6E8A-4147-A177-3AD203B41FA5}">
                      <a16:colId xmlns:a16="http://schemas.microsoft.com/office/drawing/2014/main" val="1904254215"/>
                    </a:ext>
                  </a:extLst>
                </a:gridCol>
                <a:gridCol w="739642">
                  <a:extLst>
                    <a:ext uri="{9D8B030D-6E8A-4147-A177-3AD203B41FA5}">
                      <a16:colId xmlns:a16="http://schemas.microsoft.com/office/drawing/2014/main" val="1746447359"/>
                    </a:ext>
                  </a:extLst>
                </a:gridCol>
              </a:tblGrid>
              <a:tr h="191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259892"/>
                  </a:ext>
                </a:extLst>
              </a:tr>
              <a:tr h="30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70271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55398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2.096.904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742092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1.351.064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71235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88051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114424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948753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77712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79325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11196"/>
                  </a:ext>
                </a:extLst>
              </a:tr>
              <a:tr h="19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57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94344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071190-8E39-4375-9C93-AE12211FE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1071"/>
              </p:ext>
            </p:extLst>
          </p:nvPr>
        </p:nvGraphicFramePr>
        <p:xfrm>
          <a:off x="414336" y="1916832"/>
          <a:ext cx="8229599" cy="3177512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148115853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894339459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1545606645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267083844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89208555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756597782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209494115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2295170872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435741053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510630307"/>
                    </a:ext>
                  </a:extLst>
                </a:gridCol>
              </a:tblGrid>
              <a:tr h="170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71270"/>
                  </a:ext>
                </a:extLst>
              </a:tr>
              <a:tr h="273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46076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5.038.549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50960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56759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82533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74520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647561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53580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38633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96834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61998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795318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00573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70637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43203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48425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796206"/>
                  </a:ext>
                </a:extLst>
              </a:tr>
              <a:tr h="17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7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145" y="3786870"/>
            <a:ext cx="82056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INTERNACIONAL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BD4514-81C7-4375-9056-F4E93857C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256153"/>
              </p:ext>
            </p:extLst>
          </p:nvPr>
        </p:nvGraphicFramePr>
        <p:xfrm>
          <a:off x="414336" y="1916832"/>
          <a:ext cx="8210797" cy="1876380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40982533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636335106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1222444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287803639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23914091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91969682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500963334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328357360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25101316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4293079585"/>
                    </a:ext>
                  </a:extLst>
                </a:gridCol>
              </a:tblGrid>
              <a:tr h="177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88636"/>
                  </a:ext>
                </a:extLst>
              </a:tr>
              <a:tr h="28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025109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279512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205247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004625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72124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7241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86420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20136"/>
                  </a:ext>
                </a:extLst>
              </a:tr>
              <a:tr h="177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4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423287"/>
            <a:ext cx="827246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TÉCNICA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777130-29C3-4570-91D5-EC1DD868E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77688"/>
              </p:ext>
            </p:extLst>
          </p:nvPr>
        </p:nvGraphicFramePr>
        <p:xfrm>
          <a:off x="414336" y="1868116"/>
          <a:ext cx="8272462" cy="3555169"/>
        </p:xfrm>
        <a:graphic>
          <a:graphicData uri="http://schemas.openxmlformats.org/drawingml/2006/table">
            <a:tbl>
              <a:tblPr/>
              <a:tblGrid>
                <a:gridCol w="287638">
                  <a:extLst>
                    <a:ext uri="{9D8B030D-6E8A-4147-A177-3AD203B41FA5}">
                      <a16:colId xmlns:a16="http://schemas.microsoft.com/office/drawing/2014/main" val="1413269864"/>
                    </a:ext>
                  </a:extLst>
                </a:gridCol>
                <a:gridCol w="287638">
                  <a:extLst>
                    <a:ext uri="{9D8B030D-6E8A-4147-A177-3AD203B41FA5}">
                      <a16:colId xmlns:a16="http://schemas.microsoft.com/office/drawing/2014/main" val="669413858"/>
                    </a:ext>
                  </a:extLst>
                </a:gridCol>
                <a:gridCol w="287638">
                  <a:extLst>
                    <a:ext uri="{9D8B030D-6E8A-4147-A177-3AD203B41FA5}">
                      <a16:colId xmlns:a16="http://schemas.microsoft.com/office/drawing/2014/main" val="1905186672"/>
                    </a:ext>
                  </a:extLst>
                </a:gridCol>
                <a:gridCol w="3002939">
                  <a:extLst>
                    <a:ext uri="{9D8B030D-6E8A-4147-A177-3AD203B41FA5}">
                      <a16:colId xmlns:a16="http://schemas.microsoft.com/office/drawing/2014/main" val="3901021562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1622030847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221096634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3033264735"/>
                    </a:ext>
                  </a:extLst>
                </a:gridCol>
                <a:gridCol w="690330">
                  <a:extLst>
                    <a:ext uri="{9D8B030D-6E8A-4147-A177-3AD203B41FA5}">
                      <a16:colId xmlns:a16="http://schemas.microsoft.com/office/drawing/2014/main" val="743001992"/>
                    </a:ext>
                  </a:extLst>
                </a:gridCol>
                <a:gridCol w="701836">
                  <a:extLst>
                    <a:ext uri="{9D8B030D-6E8A-4147-A177-3AD203B41FA5}">
                      <a16:colId xmlns:a16="http://schemas.microsoft.com/office/drawing/2014/main" val="1347367930"/>
                    </a:ext>
                  </a:extLst>
                </a:gridCol>
                <a:gridCol w="701836">
                  <a:extLst>
                    <a:ext uri="{9D8B030D-6E8A-4147-A177-3AD203B41FA5}">
                      <a16:colId xmlns:a16="http://schemas.microsoft.com/office/drawing/2014/main" val="2915730506"/>
                    </a:ext>
                  </a:extLst>
                </a:gridCol>
              </a:tblGrid>
              <a:tr h="172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552962"/>
                  </a:ext>
                </a:extLst>
              </a:tr>
              <a:tr h="276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09150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13.540.141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56596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3.696.565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65995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588.384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66073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894.759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640793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786.442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25870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86120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7.877.686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94155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7.877.686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23649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3.157.095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58494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1.235.660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86217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37328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10517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211685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75350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766980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79942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49891"/>
                  </a:ext>
                </a:extLst>
              </a:tr>
              <a:tr h="17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785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736" y="4221092"/>
            <a:ext cx="82107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COMITÉ INNOVA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FCEABE-24B1-4A9A-AF35-3BBCD7A34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32303"/>
              </p:ext>
            </p:extLst>
          </p:nvPr>
        </p:nvGraphicFramePr>
        <p:xfrm>
          <a:off x="414336" y="1916426"/>
          <a:ext cx="8253666" cy="2304666"/>
        </p:xfrm>
        <a:graphic>
          <a:graphicData uri="http://schemas.openxmlformats.org/drawingml/2006/table">
            <a:tbl>
              <a:tblPr/>
              <a:tblGrid>
                <a:gridCol w="286985">
                  <a:extLst>
                    <a:ext uri="{9D8B030D-6E8A-4147-A177-3AD203B41FA5}">
                      <a16:colId xmlns:a16="http://schemas.microsoft.com/office/drawing/2014/main" val="3724626178"/>
                    </a:ext>
                  </a:extLst>
                </a:gridCol>
                <a:gridCol w="286985">
                  <a:extLst>
                    <a:ext uri="{9D8B030D-6E8A-4147-A177-3AD203B41FA5}">
                      <a16:colId xmlns:a16="http://schemas.microsoft.com/office/drawing/2014/main" val="2719743709"/>
                    </a:ext>
                  </a:extLst>
                </a:gridCol>
                <a:gridCol w="286985">
                  <a:extLst>
                    <a:ext uri="{9D8B030D-6E8A-4147-A177-3AD203B41FA5}">
                      <a16:colId xmlns:a16="http://schemas.microsoft.com/office/drawing/2014/main" val="736318813"/>
                    </a:ext>
                  </a:extLst>
                </a:gridCol>
                <a:gridCol w="2996114">
                  <a:extLst>
                    <a:ext uri="{9D8B030D-6E8A-4147-A177-3AD203B41FA5}">
                      <a16:colId xmlns:a16="http://schemas.microsoft.com/office/drawing/2014/main" val="4178226249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134299002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389953350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1481598644"/>
                    </a:ext>
                  </a:extLst>
                </a:gridCol>
                <a:gridCol w="688761">
                  <a:extLst>
                    <a:ext uri="{9D8B030D-6E8A-4147-A177-3AD203B41FA5}">
                      <a16:colId xmlns:a16="http://schemas.microsoft.com/office/drawing/2014/main" val="4076663259"/>
                    </a:ext>
                  </a:extLst>
                </a:gridCol>
                <a:gridCol w="700241">
                  <a:extLst>
                    <a:ext uri="{9D8B030D-6E8A-4147-A177-3AD203B41FA5}">
                      <a16:colId xmlns:a16="http://schemas.microsoft.com/office/drawing/2014/main" val="3827361167"/>
                    </a:ext>
                  </a:extLst>
                </a:gridCol>
                <a:gridCol w="700241">
                  <a:extLst>
                    <a:ext uri="{9D8B030D-6E8A-4147-A177-3AD203B41FA5}">
                      <a16:colId xmlns:a16="http://schemas.microsoft.com/office/drawing/2014/main" val="1048095991"/>
                    </a:ext>
                  </a:extLst>
                </a:gridCol>
              </a:tblGrid>
              <a:tr h="1829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332618"/>
                  </a:ext>
                </a:extLst>
              </a:tr>
              <a:tr h="292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606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12.774.520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38480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063157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76163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26840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8110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11.727.464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7966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11.727.464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64108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11.727.464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6872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492181"/>
                  </a:ext>
                </a:extLst>
              </a:tr>
              <a:tr h="18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3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078" y="4606104"/>
            <a:ext cx="823405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PROMOCIÓN DE LA INVERSIÓN EXTRANJERA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6CF06E-FBFA-46A7-B909-43D212EDC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67002"/>
              </p:ext>
            </p:extLst>
          </p:nvPr>
        </p:nvGraphicFramePr>
        <p:xfrm>
          <a:off x="386002" y="1982344"/>
          <a:ext cx="8300797" cy="2598784"/>
        </p:xfrm>
        <a:graphic>
          <a:graphicData uri="http://schemas.openxmlformats.org/drawingml/2006/table">
            <a:tbl>
              <a:tblPr/>
              <a:tblGrid>
                <a:gridCol w="288624">
                  <a:extLst>
                    <a:ext uri="{9D8B030D-6E8A-4147-A177-3AD203B41FA5}">
                      <a16:colId xmlns:a16="http://schemas.microsoft.com/office/drawing/2014/main" val="3660620134"/>
                    </a:ext>
                  </a:extLst>
                </a:gridCol>
                <a:gridCol w="288624">
                  <a:extLst>
                    <a:ext uri="{9D8B030D-6E8A-4147-A177-3AD203B41FA5}">
                      <a16:colId xmlns:a16="http://schemas.microsoft.com/office/drawing/2014/main" val="4131850790"/>
                    </a:ext>
                  </a:extLst>
                </a:gridCol>
                <a:gridCol w="288624">
                  <a:extLst>
                    <a:ext uri="{9D8B030D-6E8A-4147-A177-3AD203B41FA5}">
                      <a16:colId xmlns:a16="http://schemas.microsoft.com/office/drawing/2014/main" val="41886815"/>
                    </a:ext>
                  </a:extLst>
                </a:gridCol>
                <a:gridCol w="3013223">
                  <a:extLst>
                    <a:ext uri="{9D8B030D-6E8A-4147-A177-3AD203B41FA5}">
                      <a16:colId xmlns:a16="http://schemas.microsoft.com/office/drawing/2014/main" val="465348373"/>
                    </a:ext>
                  </a:extLst>
                </a:gridCol>
                <a:gridCol w="773510">
                  <a:extLst>
                    <a:ext uri="{9D8B030D-6E8A-4147-A177-3AD203B41FA5}">
                      <a16:colId xmlns:a16="http://schemas.microsoft.com/office/drawing/2014/main" val="478898859"/>
                    </a:ext>
                  </a:extLst>
                </a:gridCol>
                <a:gridCol w="773510">
                  <a:extLst>
                    <a:ext uri="{9D8B030D-6E8A-4147-A177-3AD203B41FA5}">
                      <a16:colId xmlns:a16="http://schemas.microsoft.com/office/drawing/2014/main" val="1615481366"/>
                    </a:ext>
                  </a:extLst>
                </a:gridCol>
                <a:gridCol w="773510">
                  <a:extLst>
                    <a:ext uri="{9D8B030D-6E8A-4147-A177-3AD203B41FA5}">
                      <a16:colId xmlns:a16="http://schemas.microsoft.com/office/drawing/2014/main" val="331332569"/>
                    </a:ext>
                  </a:extLst>
                </a:gridCol>
                <a:gridCol w="692694">
                  <a:extLst>
                    <a:ext uri="{9D8B030D-6E8A-4147-A177-3AD203B41FA5}">
                      <a16:colId xmlns:a16="http://schemas.microsoft.com/office/drawing/2014/main" val="3001834909"/>
                    </a:ext>
                  </a:extLst>
                </a:gridCol>
                <a:gridCol w="704239">
                  <a:extLst>
                    <a:ext uri="{9D8B030D-6E8A-4147-A177-3AD203B41FA5}">
                      <a16:colId xmlns:a16="http://schemas.microsoft.com/office/drawing/2014/main" val="720409448"/>
                    </a:ext>
                  </a:extLst>
                </a:gridCol>
                <a:gridCol w="704239">
                  <a:extLst>
                    <a:ext uri="{9D8B030D-6E8A-4147-A177-3AD203B41FA5}">
                      <a16:colId xmlns:a16="http://schemas.microsoft.com/office/drawing/2014/main" val="120618633"/>
                    </a:ext>
                  </a:extLst>
                </a:gridCol>
              </a:tblGrid>
              <a:tr h="17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683989"/>
                  </a:ext>
                </a:extLst>
              </a:tr>
              <a:tr h="284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3960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36719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992.758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03937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70929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76122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1873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435668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086989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218191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771470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91986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460790"/>
                  </a:ext>
                </a:extLst>
              </a:tr>
              <a:tr h="17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9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 ejecución por Programa, las mayores tasas de ejecución del presupuesto vigente corresponde al  </a:t>
            </a:r>
            <a:r>
              <a:rPr lang="pt-BR" sz="1600" dirty="0"/>
              <a:t>Programa Censo que registra um 57,1%; seguido de INE </a:t>
            </a:r>
            <a:r>
              <a:rPr lang="es-CL" sz="1600" dirty="0"/>
              <a:t>con</a:t>
            </a:r>
            <a:r>
              <a:rPr lang="pt-BR" sz="1600" dirty="0"/>
              <a:t> </a:t>
            </a:r>
            <a:r>
              <a:rPr lang="es-CL" sz="1600" dirty="0"/>
              <a:t>un</a:t>
            </a:r>
            <a:r>
              <a:rPr lang="pt-BR" sz="1600" dirty="0"/>
              <a:t> 43,6%.  La menor </a:t>
            </a:r>
            <a:r>
              <a:rPr lang="es-CL" sz="1600" dirty="0"/>
              <a:t>tasa de 8,6% corresponde al Programa Iniciativa Científica </a:t>
            </a:r>
            <a:r>
              <a:rPr lang="es-CL" sz="1600" dirty="0" err="1"/>
              <a:t>Millenium</a:t>
            </a:r>
            <a:r>
              <a:rPr lang="pt-BR" sz="1600" dirty="0"/>
              <a:t>. Por </a:t>
            </a:r>
            <a:r>
              <a:rPr lang="es-CL" sz="1600" dirty="0"/>
              <a:t>su</a:t>
            </a:r>
            <a:r>
              <a:rPr lang="pt-BR" sz="1600" dirty="0"/>
              <a:t> parte e</a:t>
            </a:r>
            <a:r>
              <a:rPr lang="es-CL" sz="1600" dirty="0"/>
              <a:t>l Programa CORFO concentra el 64,4% del presupuesto de la Partida y alcanzó  a  mayo una ejecución de  24,3% del presupuesto aprobado por el Congreso.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el mayor gasto se registra en los subtítulo 23 </a:t>
            </a:r>
            <a:r>
              <a:rPr lang="es-CL" sz="1600" b="1" dirty="0"/>
              <a:t>“prestaciones de seguridad social” </a:t>
            </a:r>
            <a:r>
              <a:rPr lang="es-CL" sz="1600" dirty="0"/>
              <a:t>con una sobre-ejecución de </a:t>
            </a:r>
            <a:r>
              <a:rPr lang="es-CL" sz="1600" b="1" dirty="0"/>
              <a:t>127%</a:t>
            </a:r>
            <a:r>
              <a:rPr lang="es-CL" sz="1600" dirty="0"/>
              <a:t> explicado por la aplicación de la ley de Incentivo al Retiro; seguido del subtítulo 34 </a:t>
            </a:r>
            <a:r>
              <a:rPr lang="es-CL" sz="1600" b="1" dirty="0"/>
              <a:t>“servicio de la deuda” </a:t>
            </a:r>
            <a:r>
              <a:rPr lang="es-CL" sz="1600" dirty="0"/>
              <a:t>con una ejecución de</a:t>
            </a:r>
            <a:r>
              <a:rPr lang="es-CL" sz="1600" b="1" dirty="0"/>
              <a:t> 96,2%,</a:t>
            </a:r>
            <a:r>
              <a:rPr lang="es-CL" sz="1600" dirty="0"/>
              <a:t> destinado al pago de las obligaciones devengadas al 31 de diciembre de 2017 (deuda flotante).</a:t>
            </a:r>
            <a:endParaRPr lang="es-CL" sz="16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608" y="4222962"/>
            <a:ext cx="827480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INDUSTRIAL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79B1F4-B302-44E8-807B-B0C19D378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89131"/>
              </p:ext>
            </p:extLst>
          </p:nvPr>
        </p:nvGraphicFramePr>
        <p:xfrm>
          <a:off x="414336" y="1988840"/>
          <a:ext cx="8285078" cy="2232249"/>
        </p:xfrm>
        <a:graphic>
          <a:graphicData uri="http://schemas.openxmlformats.org/drawingml/2006/table">
            <a:tbl>
              <a:tblPr/>
              <a:tblGrid>
                <a:gridCol w="288077">
                  <a:extLst>
                    <a:ext uri="{9D8B030D-6E8A-4147-A177-3AD203B41FA5}">
                      <a16:colId xmlns:a16="http://schemas.microsoft.com/office/drawing/2014/main" val="333861306"/>
                    </a:ext>
                  </a:extLst>
                </a:gridCol>
                <a:gridCol w="288077">
                  <a:extLst>
                    <a:ext uri="{9D8B030D-6E8A-4147-A177-3AD203B41FA5}">
                      <a16:colId xmlns:a16="http://schemas.microsoft.com/office/drawing/2014/main" val="2129465919"/>
                    </a:ext>
                  </a:extLst>
                </a:gridCol>
                <a:gridCol w="288077">
                  <a:extLst>
                    <a:ext uri="{9D8B030D-6E8A-4147-A177-3AD203B41FA5}">
                      <a16:colId xmlns:a16="http://schemas.microsoft.com/office/drawing/2014/main" val="2524441226"/>
                    </a:ext>
                  </a:extLst>
                </a:gridCol>
                <a:gridCol w="3007516">
                  <a:extLst>
                    <a:ext uri="{9D8B030D-6E8A-4147-A177-3AD203B41FA5}">
                      <a16:colId xmlns:a16="http://schemas.microsoft.com/office/drawing/2014/main" val="1026571634"/>
                    </a:ext>
                  </a:extLst>
                </a:gridCol>
                <a:gridCol w="772045">
                  <a:extLst>
                    <a:ext uri="{9D8B030D-6E8A-4147-A177-3AD203B41FA5}">
                      <a16:colId xmlns:a16="http://schemas.microsoft.com/office/drawing/2014/main" val="1445832228"/>
                    </a:ext>
                  </a:extLst>
                </a:gridCol>
                <a:gridCol w="772045">
                  <a:extLst>
                    <a:ext uri="{9D8B030D-6E8A-4147-A177-3AD203B41FA5}">
                      <a16:colId xmlns:a16="http://schemas.microsoft.com/office/drawing/2014/main" val="1138837796"/>
                    </a:ext>
                  </a:extLst>
                </a:gridCol>
                <a:gridCol w="772045">
                  <a:extLst>
                    <a:ext uri="{9D8B030D-6E8A-4147-A177-3AD203B41FA5}">
                      <a16:colId xmlns:a16="http://schemas.microsoft.com/office/drawing/2014/main" val="934682782"/>
                    </a:ext>
                  </a:extLst>
                </a:gridCol>
                <a:gridCol w="691382">
                  <a:extLst>
                    <a:ext uri="{9D8B030D-6E8A-4147-A177-3AD203B41FA5}">
                      <a16:colId xmlns:a16="http://schemas.microsoft.com/office/drawing/2014/main" val="352889290"/>
                    </a:ext>
                  </a:extLst>
                </a:gridCol>
                <a:gridCol w="702907">
                  <a:extLst>
                    <a:ext uri="{9D8B030D-6E8A-4147-A177-3AD203B41FA5}">
                      <a16:colId xmlns:a16="http://schemas.microsoft.com/office/drawing/2014/main" val="3258366726"/>
                    </a:ext>
                  </a:extLst>
                </a:gridCol>
                <a:gridCol w="702907">
                  <a:extLst>
                    <a:ext uri="{9D8B030D-6E8A-4147-A177-3AD203B41FA5}">
                      <a16:colId xmlns:a16="http://schemas.microsoft.com/office/drawing/2014/main" val="85524471"/>
                    </a:ext>
                  </a:extLst>
                </a:gridCol>
              </a:tblGrid>
              <a:tr h="193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303278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9168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2.701.749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76133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52459"/>
                  </a:ext>
                </a:extLst>
              </a:tr>
              <a:tr h="185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59452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51754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43552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24093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525196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00804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6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137" y="5733248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B5E4DF-6AA5-444A-9BB6-E87475DDA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9763"/>
              </p:ext>
            </p:extLst>
          </p:nvPr>
        </p:nvGraphicFramePr>
        <p:xfrm>
          <a:off x="433138" y="1988840"/>
          <a:ext cx="8210797" cy="3756532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16559979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23041080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615333277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40257313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50842511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18541014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952404213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981799575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37370962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415459263"/>
                    </a:ext>
                  </a:extLst>
                </a:gridCol>
              </a:tblGrid>
              <a:tr h="177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479175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1134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1.665.243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86673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412.492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0259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62002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616109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85346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785698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1340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96039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08556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29003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7256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56577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25503"/>
                  </a:ext>
                </a:extLst>
              </a:tr>
              <a:tr h="28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57699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59766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005401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336490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3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454" y="552954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REEMPRENDIMIENTO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9FBA6D-6D87-4E07-A177-AA0189FCE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710201"/>
              </p:ext>
            </p:extLst>
          </p:nvPr>
        </p:nvGraphicFramePr>
        <p:xfrm>
          <a:off x="414335" y="1988840"/>
          <a:ext cx="8210798" cy="3525864"/>
        </p:xfrm>
        <a:graphic>
          <a:graphicData uri="http://schemas.openxmlformats.org/drawingml/2006/table">
            <a:tbl>
              <a:tblPr/>
              <a:tblGrid>
                <a:gridCol w="285098">
                  <a:extLst>
                    <a:ext uri="{9D8B030D-6E8A-4147-A177-3AD203B41FA5}">
                      <a16:colId xmlns:a16="http://schemas.microsoft.com/office/drawing/2014/main" val="532776795"/>
                    </a:ext>
                  </a:extLst>
                </a:gridCol>
                <a:gridCol w="285098">
                  <a:extLst>
                    <a:ext uri="{9D8B030D-6E8A-4147-A177-3AD203B41FA5}">
                      <a16:colId xmlns:a16="http://schemas.microsoft.com/office/drawing/2014/main" val="3505507890"/>
                    </a:ext>
                  </a:extLst>
                </a:gridCol>
                <a:gridCol w="285098">
                  <a:extLst>
                    <a:ext uri="{9D8B030D-6E8A-4147-A177-3AD203B41FA5}">
                      <a16:colId xmlns:a16="http://schemas.microsoft.com/office/drawing/2014/main" val="1548570860"/>
                    </a:ext>
                  </a:extLst>
                </a:gridCol>
                <a:gridCol w="2987817">
                  <a:extLst>
                    <a:ext uri="{9D8B030D-6E8A-4147-A177-3AD203B41FA5}">
                      <a16:colId xmlns:a16="http://schemas.microsoft.com/office/drawing/2014/main" val="3720585956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77600965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3991764530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3392435411"/>
                    </a:ext>
                  </a:extLst>
                </a:gridCol>
                <a:gridCol w="684233">
                  <a:extLst>
                    <a:ext uri="{9D8B030D-6E8A-4147-A177-3AD203B41FA5}">
                      <a16:colId xmlns:a16="http://schemas.microsoft.com/office/drawing/2014/main" val="1545972429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1943958536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1100753212"/>
                    </a:ext>
                  </a:extLst>
                </a:gridCol>
              </a:tblGrid>
              <a:tr h="186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64839"/>
                  </a:ext>
                </a:extLst>
              </a:tr>
              <a:tr h="299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585702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2.240.899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5764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1.752.055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03068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772891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60067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58042"/>
                  </a:ext>
                </a:extLst>
              </a:tr>
              <a:tr h="235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05299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0475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40537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12781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98084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18472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28018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25299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60129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57770"/>
                  </a:ext>
                </a:extLst>
              </a:tr>
              <a:tr h="186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5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75561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2A57A2-2803-40A2-9B37-7413F2DDC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34552"/>
              </p:ext>
            </p:extLst>
          </p:nvPr>
        </p:nvGraphicFramePr>
        <p:xfrm>
          <a:off x="414336" y="1662446"/>
          <a:ext cx="8229600" cy="2889428"/>
        </p:xfrm>
        <a:graphic>
          <a:graphicData uri="http://schemas.openxmlformats.org/drawingml/2006/table">
            <a:tbl>
              <a:tblPr/>
              <a:tblGrid>
                <a:gridCol w="768746">
                  <a:extLst>
                    <a:ext uri="{9D8B030D-6E8A-4147-A177-3AD203B41FA5}">
                      <a16:colId xmlns:a16="http://schemas.microsoft.com/office/drawing/2014/main" val="304935200"/>
                    </a:ext>
                  </a:extLst>
                </a:gridCol>
                <a:gridCol w="2986062">
                  <a:extLst>
                    <a:ext uri="{9D8B030D-6E8A-4147-A177-3AD203B41FA5}">
                      <a16:colId xmlns:a16="http://schemas.microsoft.com/office/drawing/2014/main" val="3181366027"/>
                    </a:ext>
                  </a:extLst>
                </a:gridCol>
                <a:gridCol w="768746">
                  <a:extLst>
                    <a:ext uri="{9D8B030D-6E8A-4147-A177-3AD203B41FA5}">
                      <a16:colId xmlns:a16="http://schemas.microsoft.com/office/drawing/2014/main" val="16118679"/>
                    </a:ext>
                  </a:extLst>
                </a:gridCol>
                <a:gridCol w="768746">
                  <a:extLst>
                    <a:ext uri="{9D8B030D-6E8A-4147-A177-3AD203B41FA5}">
                      <a16:colId xmlns:a16="http://schemas.microsoft.com/office/drawing/2014/main" val="3139969650"/>
                    </a:ext>
                  </a:extLst>
                </a:gridCol>
                <a:gridCol w="768746">
                  <a:extLst>
                    <a:ext uri="{9D8B030D-6E8A-4147-A177-3AD203B41FA5}">
                      <a16:colId xmlns:a16="http://schemas.microsoft.com/office/drawing/2014/main" val="284869854"/>
                    </a:ext>
                  </a:extLst>
                </a:gridCol>
                <a:gridCol w="768746">
                  <a:extLst>
                    <a:ext uri="{9D8B030D-6E8A-4147-A177-3AD203B41FA5}">
                      <a16:colId xmlns:a16="http://schemas.microsoft.com/office/drawing/2014/main" val="1389392242"/>
                    </a:ext>
                  </a:extLst>
                </a:gridCol>
                <a:gridCol w="699904">
                  <a:extLst>
                    <a:ext uri="{9D8B030D-6E8A-4147-A177-3AD203B41FA5}">
                      <a16:colId xmlns:a16="http://schemas.microsoft.com/office/drawing/2014/main" val="3932226809"/>
                    </a:ext>
                  </a:extLst>
                </a:gridCol>
                <a:gridCol w="699904">
                  <a:extLst>
                    <a:ext uri="{9D8B030D-6E8A-4147-A177-3AD203B41FA5}">
                      <a16:colId xmlns:a16="http://schemas.microsoft.com/office/drawing/2014/main" val="3968994319"/>
                    </a:ext>
                  </a:extLst>
                </a:gridCol>
              </a:tblGrid>
              <a:tr h="19790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462654"/>
                  </a:ext>
                </a:extLst>
              </a:tr>
              <a:tr h="31665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06269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1.363.744.618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40.152.090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335.419.853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251791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130.607.740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-64.553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51.356.140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133751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47.897.028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309.435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12.994.785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2569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2.394.087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2.077.318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3.039.690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47156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409.469.884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682.930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94.910.017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99026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1.573.853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09860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123.911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413036,7%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413036,7%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01250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6.890.866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1.311.041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668437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143.809.506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34995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15.331.604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693674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2.846.156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211156"/>
                  </a:ext>
                </a:extLst>
              </a:tr>
              <a:tr h="197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8.448.058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1.640.405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8.123.150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C28676E-0E18-487B-A669-E8762A675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8" y="1882103"/>
            <a:ext cx="4092428" cy="23867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9E8BFBD-065C-49C9-918F-59B038D4D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3"/>
            <a:ext cx="4053136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6332216"/>
            <a:ext cx="825771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E849FB-21E0-4D14-95FB-FA335AC5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02817"/>
              </p:ext>
            </p:extLst>
          </p:nvPr>
        </p:nvGraphicFramePr>
        <p:xfrm>
          <a:off x="414336" y="1700808"/>
          <a:ext cx="8229599" cy="4607574"/>
        </p:xfrm>
        <a:graphic>
          <a:graphicData uri="http://schemas.openxmlformats.org/drawingml/2006/table">
            <a:tbl>
              <a:tblPr/>
              <a:tblGrid>
                <a:gridCol w="316072">
                  <a:extLst>
                    <a:ext uri="{9D8B030D-6E8A-4147-A177-3AD203B41FA5}">
                      <a16:colId xmlns:a16="http://schemas.microsoft.com/office/drawing/2014/main" val="3144116949"/>
                    </a:ext>
                  </a:extLst>
                </a:gridCol>
                <a:gridCol w="292660">
                  <a:extLst>
                    <a:ext uri="{9D8B030D-6E8A-4147-A177-3AD203B41FA5}">
                      <a16:colId xmlns:a16="http://schemas.microsoft.com/office/drawing/2014/main" val="3656040138"/>
                    </a:ext>
                  </a:extLst>
                </a:gridCol>
                <a:gridCol w="3055371">
                  <a:extLst>
                    <a:ext uri="{9D8B030D-6E8A-4147-A177-3AD203B41FA5}">
                      <a16:colId xmlns:a16="http://schemas.microsoft.com/office/drawing/2014/main" val="396659133"/>
                    </a:ext>
                  </a:extLst>
                </a:gridCol>
                <a:gridCol w="784329">
                  <a:extLst>
                    <a:ext uri="{9D8B030D-6E8A-4147-A177-3AD203B41FA5}">
                      <a16:colId xmlns:a16="http://schemas.microsoft.com/office/drawing/2014/main" val="279638945"/>
                    </a:ext>
                  </a:extLst>
                </a:gridCol>
                <a:gridCol w="784329">
                  <a:extLst>
                    <a:ext uri="{9D8B030D-6E8A-4147-A177-3AD203B41FA5}">
                      <a16:colId xmlns:a16="http://schemas.microsoft.com/office/drawing/2014/main" val="1922681481"/>
                    </a:ext>
                  </a:extLst>
                </a:gridCol>
                <a:gridCol w="784329">
                  <a:extLst>
                    <a:ext uri="{9D8B030D-6E8A-4147-A177-3AD203B41FA5}">
                      <a16:colId xmlns:a16="http://schemas.microsoft.com/office/drawing/2014/main" val="3989020552"/>
                    </a:ext>
                  </a:extLst>
                </a:gridCol>
                <a:gridCol w="784329">
                  <a:extLst>
                    <a:ext uri="{9D8B030D-6E8A-4147-A177-3AD203B41FA5}">
                      <a16:colId xmlns:a16="http://schemas.microsoft.com/office/drawing/2014/main" val="2529563811"/>
                    </a:ext>
                  </a:extLst>
                </a:gridCol>
                <a:gridCol w="714090">
                  <a:extLst>
                    <a:ext uri="{9D8B030D-6E8A-4147-A177-3AD203B41FA5}">
                      <a16:colId xmlns:a16="http://schemas.microsoft.com/office/drawing/2014/main" val="3566382225"/>
                    </a:ext>
                  </a:extLst>
                </a:gridCol>
                <a:gridCol w="714090">
                  <a:extLst>
                    <a:ext uri="{9D8B030D-6E8A-4147-A177-3AD203B41FA5}">
                      <a16:colId xmlns:a16="http://schemas.microsoft.com/office/drawing/2014/main" val="2967409346"/>
                    </a:ext>
                  </a:extLst>
                </a:gridCol>
              </a:tblGrid>
              <a:tr h="171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71861"/>
                  </a:ext>
                </a:extLst>
              </a:tr>
              <a:tr h="313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15455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223.041.351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51.524.020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0633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22.273.486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80903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30.603.971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28312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348.923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9957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1.044.638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06849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4.697.679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66680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41.081.278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14.922.154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463343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13.499.991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705704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3.042.163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637511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12.616.040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10932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1.015.849.259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37.175.548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237.460.920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877130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43.890.276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1.705.595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19.378.371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40920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42.070.212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1.705.595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18.338.425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69820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1.039.946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30303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2.547.090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83305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6.150.149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62531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5.038.549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44577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06331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13.540.141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86909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12.774.520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4825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1.547.667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72059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2.701.749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957000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1.665.243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61872"/>
                  </a:ext>
                </a:extLst>
              </a:tr>
              <a:tr h="17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2.240.899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3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6" y="5944483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568AB1-DB33-4216-8E1A-42069B997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72106"/>
              </p:ext>
            </p:extLst>
          </p:nvPr>
        </p:nvGraphicFramePr>
        <p:xfrm>
          <a:off x="414176" y="1868116"/>
          <a:ext cx="8229599" cy="4061318"/>
        </p:xfrm>
        <a:graphic>
          <a:graphicData uri="http://schemas.openxmlformats.org/drawingml/2006/table">
            <a:tbl>
              <a:tblPr/>
              <a:tblGrid>
                <a:gridCol w="286147">
                  <a:extLst>
                    <a:ext uri="{9D8B030D-6E8A-4147-A177-3AD203B41FA5}">
                      <a16:colId xmlns:a16="http://schemas.microsoft.com/office/drawing/2014/main" val="1216949101"/>
                    </a:ext>
                  </a:extLst>
                </a:gridCol>
                <a:gridCol w="286147">
                  <a:extLst>
                    <a:ext uri="{9D8B030D-6E8A-4147-A177-3AD203B41FA5}">
                      <a16:colId xmlns:a16="http://schemas.microsoft.com/office/drawing/2014/main" val="1190713686"/>
                    </a:ext>
                  </a:extLst>
                </a:gridCol>
                <a:gridCol w="286147">
                  <a:extLst>
                    <a:ext uri="{9D8B030D-6E8A-4147-A177-3AD203B41FA5}">
                      <a16:colId xmlns:a16="http://schemas.microsoft.com/office/drawing/2014/main" val="2960127403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99226848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993973676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945196640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2890166"/>
                    </a:ext>
                  </a:extLst>
                </a:gridCol>
                <a:gridCol w="686754">
                  <a:extLst>
                    <a:ext uri="{9D8B030D-6E8A-4147-A177-3AD203B41FA5}">
                      <a16:colId xmlns:a16="http://schemas.microsoft.com/office/drawing/2014/main" val="2117801455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795949246"/>
                    </a:ext>
                  </a:extLst>
                </a:gridCol>
                <a:gridCol w="698200">
                  <a:extLst>
                    <a:ext uri="{9D8B030D-6E8A-4147-A177-3AD203B41FA5}">
                      <a16:colId xmlns:a16="http://schemas.microsoft.com/office/drawing/2014/main" val="895664808"/>
                    </a:ext>
                  </a:extLst>
                </a:gridCol>
              </a:tblGrid>
              <a:tr h="174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941959"/>
                  </a:ext>
                </a:extLst>
              </a:tr>
              <a:tr h="292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629133"/>
                  </a:ext>
                </a:extLst>
              </a:tr>
              <a:tr h="186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22.273.486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8693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3.307.977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8217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617.988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17450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32135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7253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15.463.815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344886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938003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241513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4557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2960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48378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74889"/>
                  </a:ext>
                </a:extLst>
              </a:tr>
              <a:tr h="218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40750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31468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2877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842980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01091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31656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38840"/>
                  </a:ext>
                </a:extLst>
              </a:tr>
              <a:tr h="174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9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6" y="6074793"/>
            <a:ext cx="82107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7A3117-7BF2-4C60-AF04-E89816EAB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50335"/>
              </p:ext>
            </p:extLst>
          </p:nvPr>
        </p:nvGraphicFramePr>
        <p:xfrm>
          <a:off x="414176" y="1868116"/>
          <a:ext cx="8210800" cy="4206677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96476990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95982589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549271460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38150877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5109985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37822226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94604775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700254621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843960052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164987113"/>
                    </a:ext>
                  </a:extLst>
                </a:gridCol>
              </a:tblGrid>
              <a:tr h="1782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63140"/>
                  </a:ext>
                </a:extLst>
              </a:tr>
              <a:tr h="285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21672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594282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75598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966.792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24697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38988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56700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97344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03454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8499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97235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898447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394781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359224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51821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88404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11916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5.811.741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2.870.328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55833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947728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1.730.609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756581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25197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083773"/>
                  </a:ext>
                </a:extLst>
              </a:tr>
              <a:tr h="17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9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467" y="600001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5A3C41-AA6D-43A1-AE67-0432F6422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18972"/>
              </p:ext>
            </p:extLst>
          </p:nvPr>
        </p:nvGraphicFramePr>
        <p:xfrm>
          <a:off x="414336" y="1988840"/>
          <a:ext cx="8201490" cy="4011170"/>
        </p:xfrm>
        <a:graphic>
          <a:graphicData uri="http://schemas.openxmlformats.org/drawingml/2006/table">
            <a:tbl>
              <a:tblPr/>
              <a:tblGrid>
                <a:gridCol w="285171">
                  <a:extLst>
                    <a:ext uri="{9D8B030D-6E8A-4147-A177-3AD203B41FA5}">
                      <a16:colId xmlns:a16="http://schemas.microsoft.com/office/drawing/2014/main" val="2327635762"/>
                    </a:ext>
                  </a:extLst>
                </a:gridCol>
                <a:gridCol w="285171">
                  <a:extLst>
                    <a:ext uri="{9D8B030D-6E8A-4147-A177-3AD203B41FA5}">
                      <a16:colId xmlns:a16="http://schemas.microsoft.com/office/drawing/2014/main" val="2420766664"/>
                    </a:ext>
                  </a:extLst>
                </a:gridCol>
                <a:gridCol w="285171">
                  <a:extLst>
                    <a:ext uri="{9D8B030D-6E8A-4147-A177-3AD203B41FA5}">
                      <a16:colId xmlns:a16="http://schemas.microsoft.com/office/drawing/2014/main" val="1660347961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137075827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1040960398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41009843"/>
                    </a:ext>
                  </a:extLst>
                </a:gridCol>
                <a:gridCol w="764256">
                  <a:extLst>
                    <a:ext uri="{9D8B030D-6E8A-4147-A177-3AD203B41FA5}">
                      <a16:colId xmlns:a16="http://schemas.microsoft.com/office/drawing/2014/main" val="3844011201"/>
                    </a:ext>
                  </a:extLst>
                </a:gridCol>
                <a:gridCol w="684407">
                  <a:extLst>
                    <a:ext uri="{9D8B030D-6E8A-4147-A177-3AD203B41FA5}">
                      <a16:colId xmlns:a16="http://schemas.microsoft.com/office/drawing/2014/main" val="165871767"/>
                    </a:ext>
                  </a:extLst>
                </a:gridCol>
                <a:gridCol w="695814">
                  <a:extLst>
                    <a:ext uri="{9D8B030D-6E8A-4147-A177-3AD203B41FA5}">
                      <a16:colId xmlns:a16="http://schemas.microsoft.com/office/drawing/2014/main" val="3058502883"/>
                    </a:ext>
                  </a:extLst>
                </a:gridCol>
                <a:gridCol w="695814">
                  <a:extLst>
                    <a:ext uri="{9D8B030D-6E8A-4147-A177-3AD203B41FA5}">
                      <a16:colId xmlns:a16="http://schemas.microsoft.com/office/drawing/2014/main" val="397717051"/>
                    </a:ext>
                  </a:extLst>
                </a:gridCol>
              </a:tblGrid>
              <a:tr h="183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535226"/>
                  </a:ext>
                </a:extLst>
              </a:tr>
              <a:tr h="293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78708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30.603.971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07946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10159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76495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30.311.508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420725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25549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943972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30.311.508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561901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50820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27894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81496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256303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21863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30055"/>
                  </a:ext>
                </a:extLst>
              </a:tr>
              <a:tr h="232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92800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60910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70232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11356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201093"/>
                  </a:ext>
                </a:extLst>
              </a:tr>
              <a:tr h="183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1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8569</Words>
  <Application>Microsoft Office PowerPoint</Application>
  <PresentationFormat>Presentación en pantalla (4:3)</PresentationFormat>
  <Paragraphs>4775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08: MINISTERIO DE ECONOMÍA, FOMENTO Y TURISMO</vt:lpstr>
      <vt:lpstr>Ejecución Presupuestaria de Gastos del Ministerio de Economía, Fomento y Turismo  acumulada al mes de mayo de 2018</vt:lpstr>
      <vt:lpstr>Presentación de PowerPoint</vt:lpstr>
      <vt:lpstr>Ejecución Presupuestaria de Gastos del Ministerio de Economía, Fomento y Turismo  acumulada al mes de mayo de 2018</vt:lpstr>
      <vt:lpstr>Ejecución Presupuestaria de Gastos del Ministerio de Economía, Fomento y Turismo  acumulada al mes de mayo de 2018</vt:lpstr>
      <vt:lpstr>Ejecución Presupuestaria de Gastos Partida 07,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183</cp:revision>
  <cp:lastPrinted>2016-07-04T14:42:46Z</cp:lastPrinted>
  <dcterms:created xsi:type="dcterms:W3CDTF">2016-06-23T13:38:47Z</dcterms:created>
  <dcterms:modified xsi:type="dcterms:W3CDTF">2018-08-09T17:56:29Z</dcterms:modified>
</cp:coreProperties>
</file>