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298" r:id="rId4"/>
    <p:sldId id="299" r:id="rId5"/>
    <p:sldId id="264" r:id="rId6"/>
    <p:sldId id="300" r:id="rId7"/>
    <p:sldId id="263" r:id="rId8"/>
    <p:sldId id="265" r:id="rId9"/>
    <p:sldId id="307" r:id="rId10"/>
    <p:sldId id="267" r:id="rId11"/>
    <p:sldId id="308" r:id="rId12"/>
    <p:sldId id="268" r:id="rId13"/>
    <p:sldId id="269" r:id="rId14"/>
    <p:sldId id="271" r:id="rId15"/>
    <p:sldId id="273" r:id="rId16"/>
    <p:sldId id="303" r:id="rId17"/>
    <p:sldId id="274" r:id="rId18"/>
    <p:sldId id="275" r:id="rId19"/>
    <p:sldId id="309" r:id="rId20"/>
    <p:sldId id="310" r:id="rId21"/>
    <p:sldId id="311" r:id="rId22"/>
    <p:sldId id="276" r:id="rId23"/>
    <p:sldId id="312" r:id="rId24"/>
    <p:sldId id="304" r:id="rId25"/>
    <p:sldId id="277" r:id="rId26"/>
    <p:sldId id="278" r:id="rId27"/>
    <p:sldId id="305" r:id="rId28"/>
    <p:sldId id="272" r:id="rId29"/>
    <p:sldId id="280" r:id="rId30"/>
    <p:sldId id="281" r:id="rId31"/>
    <p:sldId id="282" r:id="rId32"/>
    <p:sldId id="302" r:id="rId33"/>
    <p:sldId id="306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2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mayo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junio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12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51777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FONDO DE INNOVACIÓN PARA LA COMPETITIVIDAD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511FAC4-9351-40F5-A3DA-9424F4962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339232"/>
              </p:ext>
            </p:extLst>
          </p:nvPr>
        </p:nvGraphicFramePr>
        <p:xfrm>
          <a:off x="427467" y="1988840"/>
          <a:ext cx="8188357" cy="2520284"/>
        </p:xfrm>
        <a:graphic>
          <a:graphicData uri="http://schemas.openxmlformats.org/drawingml/2006/table">
            <a:tbl>
              <a:tblPr/>
              <a:tblGrid>
                <a:gridCol w="284714">
                  <a:extLst>
                    <a:ext uri="{9D8B030D-6E8A-4147-A177-3AD203B41FA5}">
                      <a16:colId xmlns:a16="http://schemas.microsoft.com/office/drawing/2014/main" val="2745413640"/>
                    </a:ext>
                  </a:extLst>
                </a:gridCol>
                <a:gridCol w="284714">
                  <a:extLst>
                    <a:ext uri="{9D8B030D-6E8A-4147-A177-3AD203B41FA5}">
                      <a16:colId xmlns:a16="http://schemas.microsoft.com/office/drawing/2014/main" val="2065676114"/>
                    </a:ext>
                  </a:extLst>
                </a:gridCol>
                <a:gridCol w="284714">
                  <a:extLst>
                    <a:ext uri="{9D8B030D-6E8A-4147-A177-3AD203B41FA5}">
                      <a16:colId xmlns:a16="http://schemas.microsoft.com/office/drawing/2014/main" val="2851017009"/>
                    </a:ext>
                  </a:extLst>
                </a:gridCol>
                <a:gridCol w="2972407">
                  <a:extLst>
                    <a:ext uri="{9D8B030D-6E8A-4147-A177-3AD203B41FA5}">
                      <a16:colId xmlns:a16="http://schemas.microsoft.com/office/drawing/2014/main" val="3223785133"/>
                    </a:ext>
                  </a:extLst>
                </a:gridCol>
                <a:gridCol w="763032">
                  <a:extLst>
                    <a:ext uri="{9D8B030D-6E8A-4147-A177-3AD203B41FA5}">
                      <a16:colId xmlns:a16="http://schemas.microsoft.com/office/drawing/2014/main" val="734697036"/>
                    </a:ext>
                  </a:extLst>
                </a:gridCol>
                <a:gridCol w="763032">
                  <a:extLst>
                    <a:ext uri="{9D8B030D-6E8A-4147-A177-3AD203B41FA5}">
                      <a16:colId xmlns:a16="http://schemas.microsoft.com/office/drawing/2014/main" val="194059754"/>
                    </a:ext>
                  </a:extLst>
                </a:gridCol>
                <a:gridCol w="763032">
                  <a:extLst>
                    <a:ext uri="{9D8B030D-6E8A-4147-A177-3AD203B41FA5}">
                      <a16:colId xmlns:a16="http://schemas.microsoft.com/office/drawing/2014/main" val="1305258958"/>
                    </a:ext>
                  </a:extLst>
                </a:gridCol>
                <a:gridCol w="683312">
                  <a:extLst>
                    <a:ext uri="{9D8B030D-6E8A-4147-A177-3AD203B41FA5}">
                      <a16:colId xmlns:a16="http://schemas.microsoft.com/office/drawing/2014/main" val="3152485367"/>
                    </a:ext>
                  </a:extLst>
                </a:gridCol>
                <a:gridCol w="694700">
                  <a:extLst>
                    <a:ext uri="{9D8B030D-6E8A-4147-A177-3AD203B41FA5}">
                      <a16:colId xmlns:a16="http://schemas.microsoft.com/office/drawing/2014/main" val="755322604"/>
                    </a:ext>
                  </a:extLst>
                </a:gridCol>
                <a:gridCol w="694700">
                  <a:extLst>
                    <a:ext uri="{9D8B030D-6E8A-4147-A177-3AD203B41FA5}">
                      <a16:colId xmlns:a16="http://schemas.microsoft.com/office/drawing/2014/main" val="3176531754"/>
                    </a:ext>
                  </a:extLst>
                </a:gridCol>
              </a:tblGrid>
              <a:tr h="1853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75197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718862"/>
                  </a:ext>
                </a:extLst>
              </a:tr>
              <a:tr h="185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CORFO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300199"/>
                  </a:ext>
                </a:extLst>
              </a:tr>
              <a:tr h="185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Tecnológicos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068975"/>
                  </a:ext>
                </a:extLst>
              </a:tr>
              <a:tr h="185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Comité Innova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24421"/>
                  </a:ext>
                </a:extLst>
              </a:tr>
              <a:tr h="185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- CORFO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043634"/>
                  </a:ext>
                </a:extLst>
              </a:tr>
              <a:tr h="185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898623"/>
                  </a:ext>
                </a:extLst>
              </a:tr>
              <a:tr h="185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916775"/>
                  </a:ext>
                </a:extLst>
              </a:tr>
              <a:tr h="185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28310"/>
                  </a:ext>
                </a:extLst>
              </a:tr>
              <a:tr h="185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41109"/>
                  </a:ext>
                </a:extLst>
              </a:tr>
              <a:tr h="185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495494"/>
                  </a:ext>
                </a:extLst>
              </a:tr>
              <a:tr h="185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581724"/>
                  </a:ext>
                </a:extLst>
              </a:tr>
              <a:tr h="185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39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77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316538"/>
            <a:ext cx="82724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08: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EJECUTIVA CONSEJO NACIONAL DE INNOVACIÓN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E456298-09A1-4E38-A479-D38076F2C8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019091"/>
              </p:ext>
            </p:extLst>
          </p:nvPr>
        </p:nvGraphicFramePr>
        <p:xfrm>
          <a:off x="414336" y="1916831"/>
          <a:ext cx="8229599" cy="1399707"/>
        </p:xfrm>
        <a:graphic>
          <a:graphicData uri="http://schemas.openxmlformats.org/drawingml/2006/table">
            <a:tbl>
              <a:tblPr/>
              <a:tblGrid>
                <a:gridCol w="286148">
                  <a:extLst>
                    <a:ext uri="{9D8B030D-6E8A-4147-A177-3AD203B41FA5}">
                      <a16:colId xmlns:a16="http://schemas.microsoft.com/office/drawing/2014/main" val="3227418239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4100118214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1537397915"/>
                    </a:ext>
                  </a:extLst>
                </a:gridCol>
                <a:gridCol w="2987379">
                  <a:extLst>
                    <a:ext uri="{9D8B030D-6E8A-4147-A177-3AD203B41FA5}">
                      <a16:colId xmlns:a16="http://schemas.microsoft.com/office/drawing/2014/main" val="3031891863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2727976629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631992130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2249850463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3675363984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1678393402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549381999"/>
                    </a:ext>
                  </a:extLst>
                </a:gridCol>
              </a:tblGrid>
              <a:tr h="184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081048"/>
                  </a:ext>
                </a:extLst>
              </a:tr>
              <a:tr h="2946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097992"/>
                  </a:ext>
                </a:extLst>
              </a:tr>
              <a:tr h="184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348.923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153493"/>
                  </a:ext>
                </a:extLst>
              </a:tr>
              <a:tr h="184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368210"/>
                  </a:ext>
                </a:extLst>
              </a:tr>
              <a:tr h="184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867016"/>
                  </a:ext>
                </a:extLst>
              </a:tr>
              <a:tr h="184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327606"/>
                  </a:ext>
                </a:extLst>
              </a:tr>
              <a:tr h="184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259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5"/>
            <a:ext cx="8201488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11: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INICIATIVA CIENTÍFICA MILLENIUM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94C900-B811-4E9B-A385-581C942E35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916192"/>
              </p:ext>
            </p:extLst>
          </p:nvPr>
        </p:nvGraphicFramePr>
        <p:xfrm>
          <a:off x="386225" y="1919726"/>
          <a:ext cx="8229599" cy="2589399"/>
        </p:xfrm>
        <a:graphic>
          <a:graphicData uri="http://schemas.openxmlformats.org/drawingml/2006/table">
            <a:tbl>
              <a:tblPr/>
              <a:tblGrid>
                <a:gridCol w="286148">
                  <a:extLst>
                    <a:ext uri="{9D8B030D-6E8A-4147-A177-3AD203B41FA5}">
                      <a16:colId xmlns:a16="http://schemas.microsoft.com/office/drawing/2014/main" val="2106638639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2917474304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2936476722"/>
                    </a:ext>
                  </a:extLst>
                </a:gridCol>
                <a:gridCol w="2987379">
                  <a:extLst>
                    <a:ext uri="{9D8B030D-6E8A-4147-A177-3AD203B41FA5}">
                      <a16:colId xmlns:a16="http://schemas.microsoft.com/office/drawing/2014/main" val="3383310950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617043997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2627126012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360001183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414992702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2925256600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2688941903"/>
                    </a:ext>
                  </a:extLst>
                </a:gridCol>
              </a:tblGrid>
              <a:tr h="1903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560213"/>
                  </a:ext>
                </a:extLst>
              </a:tr>
              <a:tr h="3046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324175"/>
                  </a:ext>
                </a:extLst>
              </a:tr>
              <a:tr h="1903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12.107.611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1.044.638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543895"/>
                  </a:ext>
                </a:extLst>
              </a:tr>
              <a:tr h="190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184.495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960084"/>
                  </a:ext>
                </a:extLst>
              </a:tr>
              <a:tr h="190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3729"/>
                  </a:ext>
                </a:extLst>
              </a:tr>
              <a:tr h="190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796.114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617851"/>
                  </a:ext>
                </a:extLst>
              </a:tr>
              <a:tr h="190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796.114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485505"/>
                  </a:ext>
                </a:extLst>
              </a:tr>
              <a:tr h="190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796.114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165428"/>
                  </a:ext>
                </a:extLst>
              </a:tr>
              <a:tr h="190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416287"/>
                  </a:ext>
                </a:extLst>
              </a:tr>
              <a:tr h="190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048511"/>
                  </a:ext>
                </a:extLst>
              </a:tr>
              <a:tr h="190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99334"/>
                  </a:ext>
                </a:extLst>
              </a:tr>
              <a:tr h="190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785034"/>
                  </a:ext>
                </a:extLst>
              </a:tr>
              <a:tr h="190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245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6827" y="5452012"/>
            <a:ext cx="82107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CONSUMIDOR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B1A6F93-66F8-426F-B958-3D779A733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889026"/>
              </p:ext>
            </p:extLst>
          </p:nvPr>
        </p:nvGraphicFramePr>
        <p:xfrm>
          <a:off x="417069" y="1868116"/>
          <a:ext cx="8210799" cy="3577115"/>
        </p:xfrm>
        <a:graphic>
          <a:graphicData uri="http://schemas.openxmlformats.org/drawingml/2006/table">
            <a:tbl>
              <a:tblPr/>
              <a:tblGrid>
                <a:gridCol w="300872">
                  <a:extLst>
                    <a:ext uri="{9D8B030D-6E8A-4147-A177-3AD203B41FA5}">
                      <a16:colId xmlns:a16="http://schemas.microsoft.com/office/drawing/2014/main" val="4086731333"/>
                    </a:ext>
                  </a:extLst>
                </a:gridCol>
                <a:gridCol w="300872">
                  <a:extLst>
                    <a:ext uri="{9D8B030D-6E8A-4147-A177-3AD203B41FA5}">
                      <a16:colId xmlns:a16="http://schemas.microsoft.com/office/drawing/2014/main" val="2471531423"/>
                    </a:ext>
                  </a:extLst>
                </a:gridCol>
                <a:gridCol w="300872">
                  <a:extLst>
                    <a:ext uri="{9D8B030D-6E8A-4147-A177-3AD203B41FA5}">
                      <a16:colId xmlns:a16="http://schemas.microsoft.com/office/drawing/2014/main" val="331340101"/>
                    </a:ext>
                  </a:extLst>
                </a:gridCol>
                <a:gridCol w="2698822">
                  <a:extLst>
                    <a:ext uri="{9D8B030D-6E8A-4147-A177-3AD203B41FA5}">
                      <a16:colId xmlns:a16="http://schemas.microsoft.com/office/drawing/2014/main" val="1167015481"/>
                    </a:ext>
                  </a:extLst>
                </a:gridCol>
                <a:gridCol w="806337">
                  <a:extLst>
                    <a:ext uri="{9D8B030D-6E8A-4147-A177-3AD203B41FA5}">
                      <a16:colId xmlns:a16="http://schemas.microsoft.com/office/drawing/2014/main" val="958972504"/>
                    </a:ext>
                  </a:extLst>
                </a:gridCol>
                <a:gridCol w="806337">
                  <a:extLst>
                    <a:ext uri="{9D8B030D-6E8A-4147-A177-3AD203B41FA5}">
                      <a16:colId xmlns:a16="http://schemas.microsoft.com/office/drawing/2014/main" val="1201736910"/>
                    </a:ext>
                  </a:extLst>
                </a:gridCol>
                <a:gridCol w="806337">
                  <a:extLst>
                    <a:ext uri="{9D8B030D-6E8A-4147-A177-3AD203B41FA5}">
                      <a16:colId xmlns:a16="http://schemas.microsoft.com/office/drawing/2014/main" val="345233045"/>
                    </a:ext>
                  </a:extLst>
                </a:gridCol>
                <a:gridCol w="722094">
                  <a:extLst>
                    <a:ext uri="{9D8B030D-6E8A-4147-A177-3AD203B41FA5}">
                      <a16:colId xmlns:a16="http://schemas.microsoft.com/office/drawing/2014/main" val="1358674976"/>
                    </a:ext>
                  </a:extLst>
                </a:gridCol>
                <a:gridCol w="734128">
                  <a:extLst>
                    <a:ext uri="{9D8B030D-6E8A-4147-A177-3AD203B41FA5}">
                      <a16:colId xmlns:a16="http://schemas.microsoft.com/office/drawing/2014/main" val="1120243164"/>
                    </a:ext>
                  </a:extLst>
                </a:gridCol>
                <a:gridCol w="734128">
                  <a:extLst>
                    <a:ext uri="{9D8B030D-6E8A-4147-A177-3AD203B41FA5}">
                      <a16:colId xmlns:a16="http://schemas.microsoft.com/office/drawing/2014/main" val="3473088593"/>
                    </a:ext>
                  </a:extLst>
                </a:gridCol>
              </a:tblGrid>
              <a:tr h="192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636228"/>
                  </a:ext>
                </a:extLst>
              </a:tr>
              <a:tr h="3077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282461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11.655.056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4.697.679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78245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2.884.760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65080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792.211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661664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294178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43404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1.659.438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1.909.438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242.752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437216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47.563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905684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Aplicación Ley N°19.955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47.563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076628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1.242.841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1.492.841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195.189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148489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Financiera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88.909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542255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872.075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106.280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486306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894142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853038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512487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298645"/>
                  </a:ext>
                </a:extLst>
              </a:tr>
              <a:tr h="192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11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0144" y="5227562"/>
            <a:ext cx="821498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03,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PESCA Y ACUICULTURA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5FDF7E1-E15D-47A6-BC75-9C8432F06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500250"/>
              </p:ext>
            </p:extLst>
          </p:nvPr>
        </p:nvGraphicFramePr>
        <p:xfrm>
          <a:off x="410144" y="1898169"/>
          <a:ext cx="8229601" cy="3329393"/>
        </p:xfrm>
        <a:graphic>
          <a:graphicData uri="http://schemas.openxmlformats.org/drawingml/2006/table">
            <a:tbl>
              <a:tblPr/>
              <a:tblGrid>
                <a:gridCol w="286148">
                  <a:extLst>
                    <a:ext uri="{9D8B030D-6E8A-4147-A177-3AD203B41FA5}">
                      <a16:colId xmlns:a16="http://schemas.microsoft.com/office/drawing/2014/main" val="641755207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3369887096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2961310388"/>
                    </a:ext>
                  </a:extLst>
                </a:gridCol>
                <a:gridCol w="2987379">
                  <a:extLst>
                    <a:ext uri="{9D8B030D-6E8A-4147-A177-3AD203B41FA5}">
                      <a16:colId xmlns:a16="http://schemas.microsoft.com/office/drawing/2014/main" val="3934636273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3352748971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1591054059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1528599249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457453261"/>
                    </a:ext>
                  </a:extLst>
                </a:gridCol>
                <a:gridCol w="698200">
                  <a:extLst>
                    <a:ext uri="{9D8B030D-6E8A-4147-A177-3AD203B41FA5}">
                      <a16:colId xmlns:a16="http://schemas.microsoft.com/office/drawing/2014/main" val="1480059404"/>
                    </a:ext>
                  </a:extLst>
                </a:gridCol>
                <a:gridCol w="698200">
                  <a:extLst>
                    <a:ext uri="{9D8B030D-6E8A-4147-A177-3AD203B41FA5}">
                      <a16:colId xmlns:a16="http://schemas.microsoft.com/office/drawing/2014/main" val="2117891829"/>
                    </a:ext>
                  </a:extLst>
                </a:gridCol>
              </a:tblGrid>
              <a:tr h="1698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333848"/>
                  </a:ext>
                </a:extLst>
              </a:tr>
              <a:tr h="271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386029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13.499.991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35194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2.209.165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449238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799.094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844391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10.410.090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244125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655.809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083264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092474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136091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131320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186970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632880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417.392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970043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404.085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102434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26559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041795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825112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603570"/>
                  </a:ext>
                </a:extLst>
              </a:tr>
              <a:tr h="16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014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254" y="3579527"/>
            <a:ext cx="820888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03,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ADMINISTRACIÓN PESQUERO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976508D-FFF9-4F53-81D2-10F140E00C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741555"/>
              </p:ext>
            </p:extLst>
          </p:nvPr>
        </p:nvGraphicFramePr>
        <p:xfrm>
          <a:off x="414336" y="1872246"/>
          <a:ext cx="8229599" cy="1700773"/>
        </p:xfrm>
        <a:graphic>
          <a:graphicData uri="http://schemas.openxmlformats.org/drawingml/2006/table">
            <a:tbl>
              <a:tblPr/>
              <a:tblGrid>
                <a:gridCol w="286148">
                  <a:extLst>
                    <a:ext uri="{9D8B030D-6E8A-4147-A177-3AD203B41FA5}">
                      <a16:colId xmlns:a16="http://schemas.microsoft.com/office/drawing/2014/main" val="3080906458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935058065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2007924337"/>
                    </a:ext>
                  </a:extLst>
                </a:gridCol>
                <a:gridCol w="2987379">
                  <a:extLst>
                    <a:ext uri="{9D8B030D-6E8A-4147-A177-3AD203B41FA5}">
                      <a16:colId xmlns:a16="http://schemas.microsoft.com/office/drawing/2014/main" val="903981620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3728623086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3989975124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3905858096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1388803880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855554331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2043634651"/>
                    </a:ext>
                  </a:extLst>
                </a:gridCol>
              </a:tblGrid>
              <a:tr h="177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547361"/>
                  </a:ext>
                </a:extLst>
              </a:tr>
              <a:tr h="28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978998"/>
                  </a:ext>
                </a:extLst>
              </a:tr>
              <a:tr h="177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9.788.587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3.042.163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911086"/>
                  </a:ext>
                </a:extLst>
              </a:tr>
              <a:tr h="177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235735"/>
                  </a:ext>
                </a:extLst>
              </a:tr>
              <a:tr h="177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652473"/>
                  </a:ext>
                </a:extLst>
              </a:tr>
              <a:tr h="177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2.855.571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425679"/>
                  </a:ext>
                </a:extLst>
              </a:tr>
              <a:tr h="177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2.855.571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114767"/>
                  </a:ext>
                </a:extLst>
              </a:tr>
              <a:tr h="177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Ley N° 18.892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8.882.700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2.805.186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761797"/>
                  </a:ext>
                </a:extLst>
              </a:tr>
              <a:tr h="177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04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192308"/>
            <a:ext cx="822960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PESCA Y ACUICULTURA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2754C42-EE35-4143-9505-8C5914F34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514571"/>
              </p:ext>
            </p:extLst>
          </p:nvPr>
        </p:nvGraphicFramePr>
        <p:xfrm>
          <a:off x="414336" y="2010420"/>
          <a:ext cx="8210797" cy="4163368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2779404930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3430174938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773484510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2609459130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480212149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125401429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215418597"/>
                    </a:ext>
                  </a:extLst>
                </a:gridCol>
                <a:gridCol w="685184">
                  <a:extLst>
                    <a:ext uri="{9D8B030D-6E8A-4147-A177-3AD203B41FA5}">
                      <a16:colId xmlns:a16="http://schemas.microsoft.com/office/drawing/2014/main" val="3731298268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3214376152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62137827"/>
                    </a:ext>
                  </a:extLst>
                </a:gridCol>
              </a:tblGrid>
              <a:tr h="1720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706940"/>
                  </a:ext>
                </a:extLst>
              </a:tr>
              <a:tr h="2752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821390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39.092.354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12.616.040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22390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19.797.754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20.015.342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7.907.238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014708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1.709.671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793026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584.406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310907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159163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500931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174.086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743656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174.086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93984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para la Gestión Sanitaria en la Acuicultura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375618"/>
                  </a:ext>
                </a:extLst>
              </a:tr>
              <a:tr h="27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y Ambiental de la Acuicultura con Enfoque Eco-Sistémico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316818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895681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433674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276683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119276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619661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796715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1.008.652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755680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1.008.652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487945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la Pesca Artesanal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1.008.652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645666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825298"/>
                  </a:ext>
                </a:extLst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009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30712"/>
            <a:ext cx="815862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4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CB15AE1-E37E-4AF5-A64E-8DF6BE249F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518271"/>
              </p:ext>
            </p:extLst>
          </p:nvPr>
        </p:nvGraphicFramePr>
        <p:xfrm>
          <a:off x="414336" y="1935038"/>
          <a:ext cx="8210796" cy="4295679"/>
        </p:xfrm>
        <a:graphic>
          <a:graphicData uri="http://schemas.openxmlformats.org/drawingml/2006/table">
            <a:tbl>
              <a:tblPr/>
              <a:tblGrid>
                <a:gridCol w="285493">
                  <a:extLst>
                    <a:ext uri="{9D8B030D-6E8A-4147-A177-3AD203B41FA5}">
                      <a16:colId xmlns:a16="http://schemas.microsoft.com/office/drawing/2014/main" val="1332108022"/>
                    </a:ext>
                  </a:extLst>
                </a:gridCol>
                <a:gridCol w="285493">
                  <a:extLst>
                    <a:ext uri="{9D8B030D-6E8A-4147-A177-3AD203B41FA5}">
                      <a16:colId xmlns:a16="http://schemas.microsoft.com/office/drawing/2014/main" val="875327913"/>
                    </a:ext>
                  </a:extLst>
                </a:gridCol>
                <a:gridCol w="285493">
                  <a:extLst>
                    <a:ext uri="{9D8B030D-6E8A-4147-A177-3AD203B41FA5}">
                      <a16:colId xmlns:a16="http://schemas.microsoft.com/office/drawing/2014/main" val="2517051564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3333601342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312795304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670920429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913861194"/>
                    </a:ext>
                  </a:extLst>
                </a:gridCol>
                <a:gridCol w="685184">
                  <a:extLst>
                    <a:ext uri="{9D8B030D-6E8A-4147-A177-3AD203B41FA5}">
                      <a16:colId xmlns:a16="http://schemas.microsoft.com/office/drawing/2014/main" val="1951464996"/>
                    </a:ext>
                  </a:extLst>
                </a:gridCol>
                <a:gridCol w="696605">
                  <a:extLst>
                    <a:ext uri="{9D8B030D-6E8A-4147-A177-3AD203B41FA5}">
                      <a16:colId xmlns:a16="http://schemas.microsoft.com/office/drawing/2014/main" val="1082979954"/>
                    </a:ext>
                  </a:extLst>
                </a:gridCol>
                <a:gridCol w="696605">
                  <a:extLst>
                    <a:ext uri="{9D8B030D-6E8A-4147-A177-3AD203B41FA5}">
                      <a16:colId xmlns:a16="http://schemas.microsoft.com/office/drawing/2014/main" val="506169939"/>
                    </a:ext>
                  </a:extLst>
                </a:gridCol>
              </a:tblGrid>
              <a:tr h="167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568740"/>
                  </a:ext>
                </a:extLst>
              </a:tr>
              <a:tr h="2684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635821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1.015.849.259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37.175.548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237.460.920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746150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24.589.163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-154.949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9.707.989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833647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11.207.128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12.284.197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1.077.069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4.594.071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650421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1.128.600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11286000,0%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799325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337.020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3370200,0%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3370200,0%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42733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791.580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#¡DIV/0!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494102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223.541.459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223.484.707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58.578.575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10147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114.825.373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114.768.621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21.739.245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965326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946078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8.994.714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8.937.962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448400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559766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622.670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115688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325037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1.302.824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913923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374695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2.226.661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998802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644506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205024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Corporaciones Regionales de Desarrollo Productivo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139815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1.683.947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476230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12.298.042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89509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1.395.210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24186"/>
                  </a:ext>
                </a:extLst>
              </a:tr>
              <a:tr h="167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608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30712"/>
            <a:ext cx="815862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B83B28E-CCFB-4126-9E94-F003F90EE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56097"/>
              </p:ext>
            </p:extLst>
          </p:nvPr>
        </p:nvGraphicFramePr>
        <p:xfrm>
          <a:off x="414336" y="1935039"/>
          <a:ext cx="8210797" cy="4295676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1982495788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63334927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3329989213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1528769988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875562204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55964000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601978095"/>
                    </a:ext>
                  </a:extLst>
                </a:gridCol>
                <a:gridCol w="685184">
                  <a:extLst>
                    <a:ext uri="{9D8B030D-6E8A-4147-A177-3AD203B41FA5}">
                      <a16:colId xmlns:a16="http://schemas.microsoft.com/office/drawing/2014/main" val="2164985891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2635533319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3677330881"/>
                    </a:ext>
                  </a:extLst>
                </a:gridCol>
              </a:tblGrid>
              <a:tr h="174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68937"/>
                  </a:ext>
                </a:extLst>
              </a:tr>
              <a:tr h="2793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949649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12.607.386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974412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9.997.276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539968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2.610.110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4614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426266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23.519.591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014821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17.345.514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391612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Primas Comité Seguros del Agro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396.549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329416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183.575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121677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511.981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33758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de la Industria de Energía Solar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077620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Innovación en el Sector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605.628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346636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1.248.558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745759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772.289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052680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686.496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150706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Minería No Metálica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030612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Financiamiento y Derecho Educacional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050322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Industrias Inteligentes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424795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276.373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217930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Escritorio Empresa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616.596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318983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la Araucanía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518384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O´Higgins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771294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del Maule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343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8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30712"/>
            <a:ext cx="815862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3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3D4D20E-535D-4939-B8BD-DD3200796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552050"/>
              </p:ext>
            </p:extLst>
          </p:nvPr>
        </p:nvGraphicFramePr>
        <p:xfrm>
          <a:off x="414336" y="1935040"/>
          <a:ext cx="8201490" cy="4295671"/>
        </p:xfrm>
        <a:graphic>
          <a:graphicData uri="http://schemas.openxmlformats.org/drawingml/2006/table">
            <a:tbl>
              <a:tblPr/>
              <a:tblGrid>
                <a:gridCol w="285171">
                  <a:extLst>
                    <a:ext uri="{9D8B030D-6E8A-4147-A177-3AD203B41FA5}">
                      <a16:colId xmlns:a16="http://schemas.microsoft.com/office/drawing/2014/main" val="790428447"/>
                    </a:ext>
                  </a:extLst>
                </a:gridCol>
                <a:gridCol w="285171">
                  <a:extLst>
                    <a:ext uri="{9D8B030D-6E8A-4147-A177-3AD203B41FA5}">
                      <a16:colId xmlns:a16="http://schemas.microsoft.com/office/drawing/2014/main" val="1919499150"/>
                    </a:ext>
                  </a:extLst>
                </a:gridCol>
                <a:gridCol w="285171">
                  <a:extLst>
                    <a:ext uri="{9D8B030D-6E8A-4147-A177-3AD203B41FA5}">
                      <a16:colId xmlns:a16="http://schemas.microsoft.com/office/drawing/2014/main" val="1146536961"/>
                    </a:ext>
                  </a:extLst>
                </a:gridCol>
                <a:gridCol w="2977175">
                  <a:extLst>
                    <a:ext uri="{9D8B030D-6E8A-4147-A177-3AD203B41FA5}">
                      <a16:colId xmlns:a16="http://schemas.microsoft.com/office/drawing/2014/main" val="2968949997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854415494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21475067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999792569"/>
                    </a:ext>
                  </a:extLst>
                </a:gridCol>
                <a:gridCol w="684407">
                  <a:extLst>
                    <a:ext uri="{9D8B030D-6E8A-4147-A177-3AD203B41FA5}">
                      <a16:colId xmlns:a16="http://schemas.microsoft.com/office/drawing/2014/main" val="1048662524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209201212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529559584"/>
                    </a:ext>
                  </a:extLst>
                </a:gridCol>
              </a:tblGrid>
              <a:tr h="180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682769"/>
                  </a:ext>
                </a:extLst>
              </a:tr>
              <a:tr h="2887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538833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844409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747341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230852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34570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1.573.843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977572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1.573.843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219604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823890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133665,0%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133665,0%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116959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608174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266790,0%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266790,0%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583507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393.011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425687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389002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418778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198598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326.321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482406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143.809.506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85293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276.277.231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311.780.786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132.457.407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602782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11.352.099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3025"/>
                  </a:ext>
                </a:extLst>
              </a:tr>
              <a:tr h="217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Concesionaria de Servicios Sanitarios  S.A. (ECONSSA)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835334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244023"/>
                  </a:ext>
                </a:extLst>
              </a:tr>
              <a:tr h="18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SACOR SpA.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349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3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presenta un presupuesto aprobado de $1.323.593 millones, de los cuales un 74,1% se destina a transferencias corrientes y adquisición de </a:t>
            </a:r>
            <a:r>
              <a:rPr lang="es-CL" sz="1600">
                <a:latin typeface="+mn-lt"/>
              </a:rPr>
              <a:t>activos financieros</a:t>
            </a:r>
            <a:r>
              <a:rPr lang="es-CL" sz="1600" dirty="0">
                <a:latin typeface="+mn-lt"/>
              </a:rPr>
              <a:t>, con una participación de un 30,8% y 43,2% respectivamente, los que al mes de mayo registraron erogaciones del 23,2% y 19%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 del mes de mayo ascendió a $48.014 millones, es decir, un 3,6% respecto de la ley inicial, presentando un gasto inferior en 4,5 puntos porcentuales al registrado a igual mes del año 2017.  Sin embargo, la ejecución acumulada al quinto mes de 2018 es superior en 3,6 puntos porcentuales a igual periodo del ejercicio anterior, manteniendo una tasa de ejecución mayor en cada uno de los meses registrados.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Respecto a los aumentos y disminuciones al presupuesto inicial, la Partida presenta al mes de mayo un incremento consolidado de $40.152 millones.  Afectando la mayoría de los subtítulos, destacando el incremento registrado en “adquisición de activos financieros” por un monto de $35.504 millones en la CORFO.  Asimismo, el subtítulo 21 gastos en personal, experimentan una disminución por un monto de $65 millones.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0423" y="4668738"/>
            <a:ext cx="820351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4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F8C76EF-E15D-474D-9CCF-2715AD273E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949001"/>
              </p:ext>
            </p:extLst>
          </p:nvPr>
        </p:nvGraphicFramePr>
        <p:xfrm>
          <a:off x="414336" y="1935039"/>
          <a:ext cx="8229599" cy="2719766"/>
        </p:xfrm>
        <a:graphic>
          <a:graphicData uri="http://schemas.openxmlformats.org/drawingml/2006/table">
            <a:tbl>
              <a:tblPr/>
              <a:tblGrid>
                <a:gridCol w="286148">
                  <a:extLst>
                    <a:ext uri="{9D8B030D-6E8A-4147-A177-3AD203B41FA5}">
                      <a16:colId xmlns:a16="http://schemas.microsoft.com/office/drawing/2014/main" val="2668352666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537003167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2881058238"/>
                    </a:ext>
                  </a:extLst>
                </a:gridCol>
                <a:gridCol w="2987379">
                  <a:extLst>
                    <a:ext uri="{9D8B030D-6E8A-4147-A177-3AD203B41FA5}">
                      <a16:colId xmlns:a16="http://schemas.microsoft.com/office/drawing/2014/main" val="408217679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3335934167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1163624396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385932404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3057346077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823227004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3413215483"/>
                    </a:ext>
                  </a:extLst>
                </a:gridCol>
              </a:tblGrid>
              <a:tr h="1743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561865"/>
                  </a:ext>
                </a:extLst>
              </a:tr>
              <a:tr h="2789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008093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15.331.604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123109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15.331.604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399983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Postgrado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32058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7.662.541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33430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7.669.063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53327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1.837.504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375690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1.529.704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292733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1.529.704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429892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572644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052777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479.484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940546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288.262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29080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775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604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432" y="6327056"/>
            <a:ext cx="819870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07,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ESTADÍSTICAS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8B44FCA-2A66-4E32-8ACC-0C9DC8767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175613"/>
              </p:ext>
            </p:extLst>
          </p:nvPr>
        </p:nvGraphicFramePr>
        <p:xfrm>
          <a:off x="426432" y="1935037"/>
          <a:ext cx="8198701" cy="4402785"/>
        </p:xfrm>
        <a:graphic>
          <a:graphicData uri="http://schemas.openxmlformats.org/drawingml/2006/table">
            <a:tbl>
              <a:tblPr/>
              <a:tblGrid>
                <a:gridCol w="285073">
                  <a:extLst>
                    <a:ext uri="{9D8B030D-6E8A-4147-A177-3AD203B41FA5}">
                      <a16:colId xmlns:a16="http://schemas.microsoft.com/office/drawing/2014/main" val="154522811"/>
                    </a:ext>
                  </a:extLst>
                </a:gridCol>
                <a:gridCol w="285073">
                  <a:extLst>
                    <a:ext uri="{9D8B030D-6E8A-4147-A177-3AD203B41FA5}">
                      <a16:colId xmlns:a16="http://schemas.microsoft.com/office/drawing/2014/main" val="2106853264"/>
                    </a:ext>
                  </a:extLst>
                </a:gridCol>
                <a:gridCol w="285073">
                  <a:extLst>
                    <a:ext uri="{9D8B030D-6E8A-4147-A177-3AD203B41FA5}">
                      <a16:colId xmlns:a16="http://schemas.microsoft.com/office/drawing/2014/main" val="776261315"/>
                    </a:ext>
                  </a:extLst>
                </a:gridCol>
                <a:gridCol w="2976163">
                  <a:extLst>
                    <a:ext uri="{9D8B030D-6E8A-4147-A177-3AD203B41FA5}">
                      <a16:colId xmlns:a16="http://schemas.microsoft.com/office/drawing/2014/main" val="2206563011"/>
                    </a:ext>
                  </a:extLst>
                </a:gridCol>
                <a:gridCol w="763996">
                  <a:extLst>
                    <a:ext uri="{9D8B030D-6E8A-4147-A177-3AD203B41FA5}">
                      <a16:colId xmlns:a16="http://schemas.microsoft.com/office/drawing/2014/main" val="2459710424"/>
                    </a:ext>
                  </a:extLst>
                </a:gridCol>
                <a:gridCol w="763996">
                  <a:extLst>
                    <a:ext uri="{9D8B030D-6E8A-4147-A177-3AD203B41FA5}">
                      <a16:colId xmlns:a16="http://schemas.microsoft.com/office/drawing/2014/main" val="108497446"/>
                    </a:ext>
                  </a:extLst>
                </a:gridCol>
                <a:gridCol w="763996">
                  <a:extLst>
                    <a:ext uri="{9D8B030D-6E8A-4147-A177-3AD203B41FA5}">
                      <a16:colId xmlns:a16="http://schemas.microsoft.com/office/drawing/2014/main" val="3566794608"/>
                    </a:ext>
                  </a:extLst>
                </a:gridCol>
                <a:gridCol w="684175">
                  <a:extLst>
                    <a:ext uri="{9D8B030D-6E8A-4147-A177-3AD203B41FA5}">
                      <a16:colId xmlns:a16="http://schemas.microsoft.com/office/drawing/2014/main" val="3238399282"/>
                    </a:ext>
                  </a:extLst>
                </a:gridCol>
                <a:gridCol w="695578">
                  <a:extLst>
                    <a:ext uri="{9D8B030D-6E8A-4147-A177-3AD203B41FA5}">
                      <a16:colId xmlns:a16="http://schemas.microsoft.com/office/drawing/2014/main" val="3923036579"/>
                    </a:ext>
                  </a:extLst>
                </a:gridCol>
                <a:gridCol w="695578">
                  <a:extLst>
                    <a:ext uri="{9D8B030D-6E8A-4147-A177-3AD203B41FA5}">
                      <a16:colId xmlns:a16="http://schemas.microsoft.com/office/drawing/2014/main" val="1551912481"/>
                    </a:ext>
                  </a:extLst>
                </a:gridCol>
              </a:tblGrid>
              <a:tr h="1789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237244"/>
                  </a:ext>
                </a:extLst>
              </a:tr>
              <a:tr h="2863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438434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42.070.212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1.705.595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18.338.425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191920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23.433.676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23.306.484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-127.192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8.738.012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923217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793435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773.638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7736380,0%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593724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773.638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7736380,0%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152167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6.583.477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156113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6.583.477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040612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Contínuas Intercensales Agrícolas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21904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Costo al Transporte Terrestre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973704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Encuesta Longitudinal de Empresas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819623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Económicas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2.825.445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963088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Estadística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974.140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075451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de Hogares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1.372.198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34088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Producción con Convenios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270317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de Modernización Institucional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469.951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058807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de Innovación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274933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02733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50686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156.328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354889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Población General-SENDA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186817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567989"/>
                  </a:ext>
                </a:extLst>
              </a:tr>
              <a:tr h="17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25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33052"/>
            <a:ext cx="815645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07,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ESTADÍSTICAS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59509B-EAC4-418B-8C7F-5FB5E8AC5F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791017"/>
              </p:ext>
            </p:extLst>
          </p:nvPr>
        </p:nvGraphicFramePr>
        <p:xfrm>
          <a:off x="414336" y="1935036"/>
          <a:ext cx="8210797" cy="1998016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2842381408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105722826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281333946"/>
                    </a:ext>
                  </a:extLst>
                </a:gridCol>
                <a:gridCol w="2980553">
                  <a:extLst>
                    <a:ext uri="{9D8B030D-6E8A-4147-A177-3AD203B41FA5}">
                      <a16:colId xmlns:a16="http://schemas.microsoft.com/office/drawing/2014/main" val="3754714769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855675863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775048871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308122146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3791146944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3469109742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4192973418"/>
                    </a:ext>
                  </a:extLst>
                </a:gridCol>
              </a:tblGrid>
              <a:tr h="1884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629442"/>
                  </a:ext>
                </a:extLst>
              </a:tr>
              <a:tr h="3015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709548"/>
                  </a:ext>
                </a:extLst>
              </a:tr>
              <a:tr h="188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154965"/>
                  </a:ext>
                </a:extLst>
              </a:tr>
              <a:tr h="188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865610"/>
                  </a:ext>
                </a:extLst>
              </a:tr>
              <a:tr h="188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255.951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2517"/>
                  </a:ext>
                </a:extLst>
              </a:tr>
              <a:tr h="188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169591"/>
                  </a:ext>
                </a:extLst>
              </a:tr>
              <a:tr h="188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544018"/>
                  </a:ext>
                </a:extLst>
              </a:tr>
              <a:tr h="188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658194"/>
                  </a:ext>
                </a:extLst>
              </a:tr>
              <a:tr h="188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545585"/>
                  </a:ext>
                </a:extLst>
              </a:tr>
              <a:tr h="188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213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118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38953"/>
            <a:ext cx="8210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07,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CENSOS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E9C940-F078-4DD3-BE15-42A87BC6B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445877"/>
              </p:ext>
            </p:extLst>
          </p:nvPr>
        </p:nvGraphicFramePr>
        <p:xfrm>
          <a:off x="414336" y="1943656"/>
          <a:ext cx="8210796" cy="2277436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998126607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4200465558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176154459"/>
                    </a:ext>
                  </a:extLst>
                </a:gridCol>
                <a:gridCol w="2980555">
                  <a:extLst>
                    <a:ext uri="{9D8B030D-6E8A-4147-A177-3AD203B41FA5}">
                      <a16:colId xmlns:a16="http://schemas.microsoft.com/office/drawing/2014/main" val="2105646014"/>
                    </a:ext>
                  </a:extLst>
                </a:gridCol>
                <a:gridCol w="765122">
                  <a:extLst>
                    <a:ext uri="{9D8B030D-6E8A-4147-A177-3AD203B41FA5}">
                      <a16:colId xmlns:a16="http://schemas.microsoft.com/office/drawing/2014/main" val="499726258"/>
                    </a:ext>
                  </a:extLst>
                </a:gridCol>
                <a:gridCol w="765122">
                  <a:extLst>
                    <a:ext uri="{9D8B030D-6E8A-4147-A177-3AD203B41FA5}">
                      <a16:colId xmlns:a16="http://schemas.microsoft.com/office/drawing/2014/main" val="2806159864"/>
                    </a:ext>
                  </a:extLst>
                </a:gridCol>
                <a:gridCol w="765122">
                  <a:extLst>
                    <a:ext uri="{9D8B030D-6E8A-4147-A177-3AD203B41FA5}">
                      <a16:colId xmlns:a16="http://schemas.microsoft.com/office/drawing/2014/main" val="2993291063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1364076358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4240597257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1678230405"/>
                    </a:ext>
                  </a:extLst>
                </a:gridCol>
              </a:tblGrid>
              <a:tr h="1807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993102"/>
                  </a:ext>
                </a:extLst>
              </a:tr>
              <a:tr h="2891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59063"/>
                  </a:ext>
                </a:extLst>
              </a:tr>
              <a:tr h="1807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1.039.946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123900"/>
                  </a:ext>
                </a:extLst>
              </a:tr>
              <a:tr h="180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371027"/>
                  </a:ext>
                </a:extLst>
              </a:tr>
              <a:tr h="180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0304"/>
                  </a:ext>
                </a:extLst>
              </a:tr>
              <a:tr h="180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0645"/>
                  </a:ext>
                </a:extLst>
              </a:tr>
              <a:tr h="180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572503"/>
                  </a:ext>
                </a:extLst>
              </a:tr>
              <a:tr h="180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740622"/>
                  </a:ext>
                </a:extLst>
              </a:tr>
              <a:tr h="180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969875"/>
                  </a:ext>
                </a:extLst>
              </a:tr>
              <a:tr h="180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048173"/>
                  </a:ext>
                </a:extLst>
              </a:tr>
              <a:tr h="180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178419"/>
                  </a:ext>
                </a:extLst>
              </a:tr>
              <a:tr h="180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312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441687"/>
            <a:ext cx="82724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FISCALÍA NACIONAL ECONÓMICA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B283F43-7C35-40CE-988A-D3FEAD6DF2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51499"/>
              </p:ext>
            </p:extLst>
          </p:nvPr>
        </p:nvGraphicFramePr>
        <p:xfrm>
          <a:off x="414337" y="1996712"/>
          <a:ext cx="8272466" cy="2409233"/>
        </p:xfrm>
        <a:graphic>
          <a:graphicData uri="http://schemas.openxmlformats.org/drawingml/2006/table">
            <a:tbl>
              <a:tblPr/>
              <a:tblGrid>
                <a:gridCol w="303132">
                  <a:extLst>
                    <a:ext uri="{9D8B030D-6E8A-4147-A177-3AD203B41FA5}">
                      <a16:colId xmlns:a16="http://schemas.microsoft.com/office/drawing/2014/main" val="4183433357"/>
                    </a:ext>
                  </a:extLst>
                </a:gridCol>
                <a:gridCol w="303132">
                  <a:extLst>
                    <a:ext uri="{9D8B030D-6E8A-4147-A177-3AD203B41FA5}">
                      <a16:colId xmlns:a16="http://schemas.microsoft.com/office/drawing/2014/main" val="29571984"/>
                    </a:ext>
                  </a:extLst>
                </a:gridCol>
                <a:gridCol w="303132">
                  <a:extLst>
                    <a:ext uri="{9D8B030D-6E8A-4147-A177-3AD203B41FA5}">
                      <a16:colId xmlns:a16="http://schemas.microsoft.com/office/drawing/2014/main" val="3088978928"/>
                    </a:ext>
                  </a:extLst>
                </a:gridCol>
                <a:gridCol w="2719090">
                  <a:extLst>
                    <a:ext uri="{9D8B030D-6E8A-4147-A177-3AD203B41FA5}">
                      <a16:colId xmlns:a16="http://schemas.microsoft.com/office/drawing/2014/main" val="1669966984"/>
                    </a:ext>
                  </a:extLst>
                </a:gridCol>
                <a:gridCol w="812393">
                  <a:extLst>
                    <a:ext uri="{9D8B030D-6E8A-4147-A177-3AD203B41FA5}">
                      <a16:colId xmlns:a16="http://schemas.microsoft.com/office/drawing/2014/main" val="2746824815"/>
                    </a:ext>
                  </a:extLst>
                </a:gridCol>
                <a:gridCol w="812393">
                  <a:extLst>
                    <a:ext uri="{9D8B030D-6E8A-4147-A177-3AD203B41FA5}">
                      <a16:colId xmlns:a16="http://schemas.microsoft.com/office/drawing/2014/main" val="3185238150"/>
                    </a:ext>
                  </a:extLst>
                </a:gridCol>
                <a:gridCol w="812393">
                  <a:extLst>
                    <a:ext uri="{9D8B030D-6E8A-4147-A177-3AD203B41FA5}">
                      <a16:colId xmlns:a16="http://schemas.microsoft.com/office/drawing/2014/main" val="1966009909"/>
                    </a:ext>
                  </a:extLst>
                </a:gridCol>
                <a:gridCol w="727517">
                  <a:extLst>
                    <a:ext uri="{9D8B030D-6E8A-4147-A177-3AD203B41FA5}">
                      <a16:colId xmlns:a16="http://schemas.microsoft.com/office/drawing/2014/main" val="3609900444"/>
                    </a:ext>
                  </a:extLst>
                </a:gridCol>
                <a:gridCol w="739642">
                  <a:extLst>
                    <a:ext uri="{9D8B030D-6E8A-4147-A177-3AD203B41FA5}">
                      <a16:colId xmlns:a16="http://schemas.microsoft.com/office/drawing/2014/main" val="1904254215"/>
                    </a:ext>
                  </a:extLst>
                </a:gridCol>
                <a:gridCol w="739642">
                  <a:extLst>
                    <a:ext uri="{9D8B030D-6E8A-4147-A177-3AD203B41FA5}">
                      <a16:colId xmlns:a16="http://schemas.microsoft.com/office/drawing/2014/main" val="1746447359"/>
                    </a:ext>
                  </a:extLst>
                </a:gridCol>
              </a:tblGrid>
              <a:tr h="1912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259892"/>
                  </a:ext>
                </a:extLst>
              </a:tr>
              <a:tr h="305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70271"/>
                  </a:ext>
                </a:extLst>
              </a:tr>
              <a:tr h="191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2.547.090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555398"/>
                  </a:ext>
                </a:extLst>
              </a:tr>
              <a:tr h="191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2.096.904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742092"/>
                  </a:ext>
                </a:extLst>
              </a:tr>
              <a:tr h="191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1.354.064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1.351.064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971235"/>
                  </a:ext>
                </a:extLst>
              </a:tr>
              <a:tr h="191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088051"/>
                  </a:ext>
                </a:extLst>
              </a:tr>
              <a:tr h="191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114424"/>
                  </a:ext>
                </a:extLst>
              </a:tr>
              <a:tr h="191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127.757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948753"/>
                  </a:ext>
                </a:extLst>
              </a:tr>
              <a:tr h="191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77712"/>
                  </a:ext>
                </a:extLst>
              </a:tr>
              <a:tr h="191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679325"/>
                  </a:ext>
                </a:extLst>
              </a:tr>
              <a:tr h="191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111196"/>
                  </a:ext>
                </a:extLst>
              </a:tr>
              <a:tr h="191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057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094344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TURISMO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7071190-8E39-4375-9C93-AE12211FE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51071"/>
              </p:ext>
            </p:extLst>
          </p:nvPr>
        </p:nvGraphicFramePr>
        <p:xfrm>
          <a:off x="414336" y="1916832"/>
          <a:ext cx="8229599" cy="3177512"/>
        </p:xfrm>
        <a:graphic>
          <a:graphicData uri="http://schemas.openxmlformats.org/drawingml/2006/table">
            <a:tbl>
              <a:tblPr/>
              <a:tblGrid>
                <a:gridCol w="286148">
                  <a:extLst>
                    <a:ext uri="{9D8B030D-6E8A-4147-A177-3AD203B41FA5}">
                      <a16:colId xmlns:a16="http://schemas.microsoft.com/office/drawing/2014/main" val="148115853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3894339459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1545606645"/>
                    </a:ext>
                  </a:extLst>
                </a:gridCol>
                <a:gridCol w="2987379">
                  <a:extLst>
                    <a:ext uri="{9D8B030D-6E8A-4147-A177-3AD203B41FA5}">
                      <a16:colId xmlns:a16="http://schemas.microsoft.com/office/drawing/2014/main" val="2670838446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189208555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1756597782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1209494115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2295170872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2435741053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3510630307"/>
                    </a:ext>
                  </a:extLst>
                </a:gridCol>
              </a:tblGrid>
              <a:tr h="170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871270"/>
                  </a:ext>
                </a:extLst>
              </a:tr>
              <a:tr h="2733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446076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5.038.549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650960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3.138.990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56759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513.409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682533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474520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647561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053580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038633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Edad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96834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161998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721.768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795318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223.408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800573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570637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843203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348425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796206"/>
                  </a:ext>
                </a:extLst>
              </a:tr>
              <a:tr h="17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179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0145" y="3786870"/>
            <a:ext cx="82056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09,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PROMOCIÓN INTERNACIONAL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DBD4514-81C7-4375-9056-F4E93857C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256153"/>
              </p:ext>
            </p:extLst>
          </p:nvPr>
        </p:nvGraphicFramePr>
        <p:xfrm>
          <a:off x="414336" y="1916832"/>
          <a:ext cx="8210797" cy="1876380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3409825335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636335106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212224441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2878036397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4239140911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919696828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500963334"/>
                    </a:ext>
                  </a:extLst>
                </a:gridCol>
                <a:gridCol w="685184">
                  <a:extLst>
                    <a:ext uri="{9D8B030D-6E8A-4147-A177-3AD203B41FA5}">
                      <a16:colId xmlns:a16="http://schemas.microsoft.com/office/drawing/2014/main" val="3283573601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1251013168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4293079585"/>
                    </a:ext>
                  </a:extLst>
                </a:gridCol>
              </a:tblGrid>
              <a:tr h="1770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288636"/>
                  </a:ext>
                </a:extLst>
              </a:tr>
              <a:tr h="283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025109"/>
                  </a:ext>
                </a:extLst>
              </a:tr>
              <a:tr h="177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1.111.600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279512"/>
                  </a:ext>
                </a:extLst>
              </a:tr>
              <a:tr h="177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205247"/>
                  </a:ext>
                </a:extLst>
              </a:tr>
              <a:tr h="177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8.255.523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7.305.523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706.590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004625"/>
                  </a:ext>
                </a:extLst>
              </a:tr>
              <a:tr h="177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72124"/>
                  </a:ext>
                </a:extLst>
              </a:tr>
              <a:tr h="177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97241"/>
                  </a:ext>
                </a:extLst>
              </a:tr>
              <a:tr h="177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Campeonato Mundial Fórmula E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986420"/>
                  </a:ext>
                </a:extLst>
              </a:tr>
              <a:tr h="177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Concursos Públicos de Promoción Internacional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20136"/>
                  </a:ext>
                </a:extLst>
              </a:tr>
              <a:tr h="177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243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423287"/>
            <a:ext cx="827246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16: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COOPERACIÓN TÉCNICA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E777130-29C3-4570-91D5-EC1DD868E4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477688"/>
              </p:ext>
            </p:extLst>
          </p:nvPr>
        </p:nvGraphicFramePr>
        <p:xfrm>
          <a:off x="414336" y="1868116"/>
          <a:ext cx="8272462" cy="3555169"/>
        </p:xfrm>
        <a:graphic>
          <a:graphicData uri="http://schemas.openxmlformats.org/drawingml/2006/table">
            <a:tbl>
              <a:tblPr/>
              <a:tblGrid>
                <a:gridCol w="287638">
                  <a:extLst>
                    <a:ext uri="{9D8B030D-6E8A-4147-A177-3AD203B41FA5}">
                      <a16:colId xmlns:a16="http://schemas.microsoft.com/office/drawing/2014/main" val="1413269864"/>
                    </a:ext>
                  </a:extLst>
                </a:gridCol>
                <a:gridCol w="287638">
                  <a:extLst>
                    <a:ext uri="{9D8B030D-6E8A-4147-A177-3AD203B41FA5}">
                      <a16:colId xmlns:a16="http://schemas.microsoft.com/office/drawing/2014/main" val="669413858"/>
                    </a:ext>
                  </a:extLst>
                </a:gridCol>
                <a:gridCol w="287638">
                  <a:extLst>
                    <a:ext uri="{9D8B030D-6E8A-4147-A177-3AD203B41FA5}">
                      <a16:colId xmlns:a16="http://schemas.microsoft.com/office/drawing/2014/main" val="1905186672"/>
                    </a:ext>
                  </a:extLst>
                </a:gridCol>
                <a:gridCol w="3002939">
                  <a:extLst>
                    <a:ext uri="{9D8B030D-6E8A-4147-A177-3AD203B41FA5}">
                      <a16:colId xmlns:a16="http://schemas.microsoft.com/office/drawing/2014/main" val="3901021562"/>
                    </a:ext>
                  </a:extLst>
                </a:gridCol>
                <a:gridCol w="770869">
                  <a:extLst>
                    <a:ext uri="{9D8B030D-6E8A-4147-A177-3AD203B41FA5}">
                      <a16:colId xmlns:a16="http://schemas.microsoft.com/office/drawing/2014/main" val="1622030847"/>
                    </a:ext>
                  </a:extLst>
                </a:gridCol>
                <a:gridCol w="770869">
                  <a:extLst>
                    <a:ext uri="{9D8B030D-6E8A-4147-A177-3AD203B41FA5}">
                      <a16:colId xmlns:a16="http://schemas.microsoft.com/office/drawing/2014/main" val="221096634"/>
                    </a:ext>
                  </a:extLst>
                </a:gridCol>
                <a:gridCol w="770869">
                  <a:extLst>
                    <a:ext uri="{9D8B030D-6E8A-4147-A177-3AD203B41FA5}">
                      <a16:colId xmlns:a16="http://schemas.microsoft.com/office/drawing/2014/main" val="3033264735"/>
                    </a:ext>
                  </a:extLst>
                </a:gridCol>
                <a:gridCol w="690330">
                  <a:extLst>
                    <a:ext uri="{9D8B030D-6E8A-4147-A177-3AD203B41FA5}">
                      <a16:colId xmlns:a16="http://schemas.microsoft.com/office/drawing/2014/main" val="743001992"/>
                    </a:ext>
                  </a:extLst>
                </a:gridCol>
                <a:gridCol w="701836">
                  <a:extLst>
                    <a:ext uri="{9D8B030D-6E8A-4147-A177-3AD203B41FA5}">
                      <a16:colId xmlns:a16="http://schemas.microsoft.com/office/drawing/2014/main" val="1347367930"/>
                    </a:ext>
                  </a:extLst>
                </a:gridCol>
                <a:gridCol w="701836">
                  <a:extLst>
                    <a:ext uri="{9D8B030D-6E8A-4147-A177-3AD203B41FA5}">
                      <a16:colId xmlns:a16="http://schemas.microsoft.com/office/drawing/2014/main" val="2915730506"/>
                    </a:ext>
                  </a:extLst>
                </a:gridCol>
              </a:tblGrid>
              <a:tr h="1725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552962"/>
                  </a:ext>
                </a:extLst>
              </a:tr>
              <a:tr h="2761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509150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13.540.141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156596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3.696.565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465995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588.384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466073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894.759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640793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786.442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325870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386120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7.877.686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394155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7.877.686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823649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3.157.095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258494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1.235.660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786217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637328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1.935.540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910517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211685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475350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766980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79942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249891"/>
                  </a:ext>
                </a:extLst>
              </a:tr>
              <a:tr h="17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785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3736" y="4221092"/>
            <a:ext cx="82107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19: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COMITÉ INNOVA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2FCEABE-24B1-4A9A-AF35-3BBCD7A344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432303"/>
              </p:ext>
            </p:extLst>
          </p:nvPr>
        </p:nvGraphicFramePr>
        <p:xfrm>
          <a:off x="414336" y="1916426"/>
          <a:ext cx="8253666" cy="2304666"/>
        </p:xfrm>
        <a:graphic>
          <a:graphicData uri="http://schemas.openxmlformats.org/drawingml/2006/table">
            <a:tbl>
              <a:tblPr/>
              <a:tblGrid>
                <a:gridCol w="286985">
                  <a:extLst>
                    <a:ext uri="{9D8B030D-6E8A-4147-A177-3AD203B41FA5}">
                      <a16:colId xmlns:a16="http://schemas.microsoft.com/office/drawing/2014/main" val="3724626178"/>
                    </a:ext>
                  </a:extLst>
                </a:gridCol>
                <a:gridCol w="286985">
                  <a:extLst>
                    <a:ext uri="{9D8B030D-6E8A-4147-A177-3AD203B41FA5}">
                      <a16:colId xmlns:a16="http://schemas.microsoft.com/office/drawing/2014/main" val="2719743709"/>
                    </a:ext>
                  </a:extLst>
                </a:gridCol>
                <a:gridCol w="286985">
                  <a:extLst>
                    <a:ext uri="{9D8B030D-6E8A-4147-A177-3AD203B41FA5}">
                      <a16:colId xmlns:a16="http://schemas.microsoft.com/office/drawing/2014/main" val="736318813"/>
                    </a:ext>
                  </a:extLst>
                </a:gridCol>
                <a:gridCol w="2996114">
                  <a:extLst>
                    <a:ext uri="{9D8B030D-6E8A-4147-A177-3AD203B41FA5}">
                      <a16:colId xmlns:a16="http://schemas.microsoft.com/office/drawing/2014/main" val="4178226249"/>
                    </a:ext>
                  </a:extLst>
                </a:gridCol>
                <a:gridCol w="769118">
                  <a:extLst>
                    <a:ext uri="{9D8B030D-6E8A-4147-A177-3AD203B41FA5}">
                      <a16:colId xmlns:a16="http://schemas.microsoft.com/office/drawing/2014/main" val="134299002"/>
                    </a:ext>
                  </a:extLst>
                </a:gridCol>
                <a:gridCol w="769118">
                  <a:extLst>
                    <a:ext uri="{9D8B030D-6E8A-4147-A177-3AD203B41FA5}">
                      <a16:colId xmlns:a16="http://schemas.microsoft.com/office/drawing/2014/main" val="389953350"/>
                    </a:ext>
                  </a:extLst>
                </a:gridCol>
                <a:gridCol w="769118">
                  <a:extLst>
                    <a:ext uri="{9D8B030D-6E8A-4147-A177-3AD203B41FA5}">
                      <a16:colId xmlns:a16="http://schemas.microsoft.com/office/drawing/2014/main" val="1481598644"/>
                    </a:ext>
                  </a:extLst>
                </a:gridCol>
                <a:gridCol w="688761">
                  <a:extLst>
                    <a:ext uri="{9D8B030D-6E8A-4147-A177-3AD203B41FA5}">
                      <a16:colId xmlns:a16="http://schemas.microsoft.com/office/drawing/2014/main" val="4076663259"/>
                    </a:ext>
                  </a:extLst>
                </a:gridCol>
                <a:gridCol w="700241">
                  <a:extLst>
                    <a:ext uri="{9D8B030D-6E8A-4147-A177-3AD203B41FA5}">
                      <a16:colId xmlns:a16="http://schemas.microsoft.com/office/drawing/2014/main" val="3827361167"/>
                    </a:ext>
                  </a:extLst>
                </a:gridCol>
                <a:gridCol w="700241">
                  <a:extLst>
                    <a:ext uri="{9D8B030D-6E8A-4147-A177-3AD203B41FA5}">
                      <a16:colId xmlns:a16="http://schemas.microsoft.com/office/drawing/2014/main" val="1048095991"/>
                    </a:ext>
                  </a:extLst>
                </a:gridCol>
              </a:tblGrid>
              <a:tr h="1829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332618"/>
                  </a:ext>
                </a:extLst>
              </a:tr>
              <a:tr h="2926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3606"/>
                  </a:ext>
                </a:extLst>
              </a:tr>
              <a:tr h="18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12.774.520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138480"/>
                  </a:ext>
                </a:extLst>
              </a:tr>
              <a:tr h="18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063157"/>
                  </a:ext>
                </a:extLst>
              </a:tr>
              <a:tr h="18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076163"/>
                  </a:ext>
                </a:extLst>
              </a:tr>
              <a:tr h="18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826840"/>
                  </a:ext>
                </a:extLst>
              </a:tr>
              <a:tr h="18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18110"/>
                  </a:ext>
                </a:extLst>
              </a:tr>
              <a:tr h="18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11.727.464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7966"/>
                  </a:ext>
                </a:extLst>
              </a:tr>
              <a:tr h="18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11.727.464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64108"/>
                  </a:ext>
                </a:extLst>
              </a:tr>
              <a:tr h="18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11.727.464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76872"/>
                  </a:ext>
                </a:extLst>
              </a:tr>
              <a:tr h="18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492181"/>
                  </a:ext>
                </a:extLst>
              </a:tr>
              <a:tr h="18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53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1078" y="4606104"/>
            <a:ext cx="823405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AGENCIA DE PROMOCIÓN DE LA INVERSIÓN EXTRANJERA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C6CF06E-FBFA-46A7-B909-43D212EDC3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867002"/>
              </p:ext>
            </p:extLst>
          </p:nvPr>
        </p:nvGraphicFramePr>
        <p:xfrm>
          <a:off x="386002" y="1982344"/>
          <a:ext cx="8300797" cy="2598784"/>
        </p:xfrm>
        <a:graphic>
          <a:graphicData uri="http://schemas.openxmlformats.org/drawingml/2006/table">
            <a:tbl>
              <a:tblPr/>
              <a:tblGrid>
                <a:gridCol w="288624">
                  <a:extLst>
                    <a:ext uri="{9D8B030D-6E8A-4147-A177-3AD203B41FA5}">
                      <a16:colId xmlns:a16="http://schemas.microsoft.com/office/drawing/2014/main" val="3660620134"/>
                    </a:ext>
                  </a:extLst>
                </a:gridCol>
                <a:gridCol w="288624">
                  <a:extLst>
                    <a:ext uri="{9D8B030D-6E8A-4147-A177-3AD203B41FA5}">
                      <a16:colId xmlns:a16="http://schemas.microsoft.com/office/drawing/2014/main" val="4131850790"/>
                    </a:ext>
                  </a:extLst>
                </a:gridCol>
                <a:gridCol w="288624">
                  <a:extLst>
                    <a:ext uri="{9D8B030D-6E8A-4147-A177-3AD203B41FA5}">
                      <a16:colId xmlns:a16="http://schemas.microsoft.com/office/drawing/2014/main" val="41886815"/>
                    </a:ext>
                  </a:extLst>
                </a:gridCol>
                <a:gridCol w="3013223">
                  <a:extLst>
                    <a:ext uri="{9D8B030D-6E8A-4147-A177-3AD203B41FA5}">
                      <a16:colId xmlns:a16="http://schemas.microsoft.com/office/drawing/2014/main" val="465348373"/>
                    </a:ext>
                  </a:extLst>
                </a:gridCol>
                <a:gridCol w="773510">
                  <a:extLst>
                    <a:ext uri="{9D8B030D-6E8A-4147-A177-3AD203B41FA5}">
                      <a16:colId xmlns:a16="http://schemas.microsoft.com/office/drawing/2014/main" val="478898859"/>
                    </a:ext>
                  </a:extLst>
                </a:gridCol>
                <a:gridCol w="773510">
                  <a:extLst>
                    <a:ext uri="{9D8B030D-6E8A-4147-A177-3AD203B41FA5}">
                      <a16:colId xmlns:a16="http://schemas.microsoft.com/office/drawing/2014/main" val="1615481366"/>
                    </a:ext>
                  </a:extLst>
                </a:gridCol>
                <a:gridCol w="773510">
                  <a:extLst>
                    <a:ext uri="{9D8B030D-6E8A-4147-A177-3AD203B41FA5}">
                      <a16:colId xmlns:a16="http://schemas.microsoft.com/office/drawing/2014/main" val="331332569"/>
                    </a:ext>
                  </a:extLst>
                </a:gridCol>
                <a:gridCol w="692694">
                  <a:extLst>
                    <a:ext uri="{9D8B030D-6E8A-4147-A177-3AD203B41FA5}">
                      <a16:colId xmlns:a16="http://schemas.microsoft.com/office/drawing/2014/main" val="3001834909"/>
                    </a:ext>
                  </a:extLst>
                </a:gridCol>
                <a:gridCol w="704239">
                  <a:extLst>
                    <a:ext uri="{9D8B030D-6E8A-4147-A177-3AD203B41FA5}">
                      <a16:colId xmlns:a16="http://schemas.microsoft.com/office/drawing/2014/main" val="720409448"/>
                    </a:ext>
                  </a:extLst>
                </a:gridCol>
                <a:gridCol w="704239">
                  <a:extLst>
                    <a:ext uri="{9D8B030D-6E8A-4147-A177-3AD203B41FA5}">
                      <a16:colId xmlns:a16="http://schemas.microsoft.com/office/drawing/2014/main" val="120618633"/>
                    </a:ext>
                  </a:extLst>
                </a:gridCol>
              </a:tblGrid>
              <a:tr h="1779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683989"/>
                  </a:ext>
                </a:extLst>
              </a:tr>
              <a:tr h="2847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339602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1.547.667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736719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992.758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603937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270929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376122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31873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435668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086989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218191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771470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291986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460790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197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la ejecución por Programa, las mayores tasas de ejecución del presupuesto vigente corresponde al  </a:t>
            </a:r>
            <a:r>
              <a:rPr lang="pt-BR" sz="1600" dirty="0"/>
              <a:t>Programa Censo que registra um 57,1%; seguido de INE </a:t>
            </a:r>
            <a:r>
              <a:rPr lang="es-CL" sz="1600" dirty="0"/>
              <a:t>con</a:t>
            </a:r>
            <a:r>
              <a:rPr lang="pt-BR" sz="1600" dirty="0"/>
              <a:t> </a:t>
            </a:r>
            <a:r>
              <a:rPr lang="es-CL" sz="1600" dirty="0"/>
              <a:t>un</a:t>
            </a:r>
            <a:r>
              <a:rPr lang="pt-BR" sz="1600" dirty="0"/>
              <a:t> 43,6%.  La menor </a:t>
            </a:r>
            <a:r>
              <a:rPr lang="es-CL" sz="1600" dirty="0"/>
              <a:t>tasa de 8,6% corresponde al Programa Iniciativa Científica </a:t>
            </a:r>
            <a:r>
              <a:rPr lang="es-CL" sz="1600" dirty="0" err="1"/>
              <a:t>Millenium</a:t>
            </a:r>
            <a:r>
              <a:rPr lang="pt-BR" sz="1600" dirty="0"/>
              <a:t>. Por </a:t>
            </a:r>
            <a:r>
              <a:rPr lang="es-CL" sz="1600" dirty="0"/>
              <a:t>su</a:t>
            </a:r>
            <a:r>
              <a:rPr lang="pt-BR" sz="1600" dirty="0"/>
              <a:t> parte e</a:t>
            </a:r>
            <a:r>
              <a:rPr lang="es-CL" sz="1600" dirty="0"/>
              <a:t>l Programa CORFO concentra el 64,4% del presupuesto de la Partida y alcanzó  a  mayo una ejecución de  24,3% del presupuesto aprobado por el Congreso.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A nivel de subtítulo, el mayor gasto se registra en los subtítulo 23 </a:t>
            </a:r>
            <a:r>
              <a:rPr lang="es-CL" sz="1600" b="1" dirty="0"/>
              <a:t>“prestaciones de seguridad social” </a:t>
            </a:r>
            <a:r>
              <a:rPr lang="es-CL" sz="1600" dirty="0"/>
              <a:t>con una sobre-ejecución de </a:t>
            </a:r>
            <a:r>
              <a:rPr lang="es-CL" sz="1600" b="1" dirty="0"/>
              <a:t>127%</a:t>
            </a:r>
            <a:r>
              <a:rPr lang="es-CL" sz="1600" dirty="0"/>
              <a:t> explicado por la aplicación de la ley de Incentivo al Retiro; seguido del subtítulo 34 </a:t>
            </a:r>
            <a:r>
              <a:rPr lang="es-CL" sz="1600" b="1" dirty="0"/>
              <a:t>“servicio de la deuda” </a:t>
            </a:r>
            <a:r>
              <a:rPr lang="es-CL" sz="1600" dirty="0"/>
              <a:t>con una ejecución de</a:t>
            </a:r>
            <a:r>
              <a:rPr lang="es-CL" sz="1600" b="1" dirty="0"/>
              <a:t> 96,2%,</a:t>
            </a:r>
            <a:r>
              <a:rPr lang="es-CL" sz="1600" dirty="0"/>
              <a:t> destinado al pago de las obligaciones devengadas al 31 de diciembre de 2017 (deuda flotante).</a:t>
            </a:r>
            <a:endParaRPr lang="es-CL" sz="1600" b="1" dirty="0">
              <a:solidFill>
                <a:srgbClr val="FF0000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F109559-B5F4-40A7-B4F5-CE1FCD4460F6}"/>
              </a:ext>
            </a:extLst>
          </p:cNvPr>
          <p:cNvSpPr txBox="1">
            <a:spLocks/>
          </p:cNvSpPr>
          <p:nvPr/>
        </p:nvSpPr>
        <p:spPr>
          <a:xfrm>
            <a:off x="414338" y="548680"/>
            <a:ext cx="8210798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608" y="4222962"/>
            <a:ext cx="827480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PROPIEDAD INDUSTRIAL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779B1F4-B302-44E8-807B-B0C19D378E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89131"/>
              </p:ext>
            </p:extLst>
          </p:nvPr>
        </p:nvGraphicFramePr>
        <p:xfrm>
          <a:off x="414336" y="1988840"/>
          <a:ext cx="8285078" cy="2232249"/>
        </p:xfrm>
        <a:graphic>
          <a:graphicData uri="http://schemas.openxmlformats.org/drawingml/2006/table">
            <a:tbl>
              <a:tblPr/>
              <a:tblGrid>
                <a:gridCol w="288077">
                  <a:extLst>
                    <a:ext uri="{9D8B030D-6E8A-4147-A177-3AD203B41FA5}">
                      <a16:colId xmlns:a16="http://schemas.microsoft.com/office/drawing/2014/main" val="333861306"/>
                    </a:ext>
                  </a:extLst>
                </a:gridCol>
                <a:gridCol w="288077">
                  <a:extLst>
                    <a:ext uri="{9D8B030D-6E8A-4147-A177-3AD203B41FA5}">
                      <a16:colId xmlns:a16="http://schemas.microsoft.com/office/drawing/2014/main" val="2129465919"/>
                    </a:ext>
                  </a:extLst>
                </a:gridCol>
                <a:gridCol w="288077">
                  <a:extLst>
                    <a:ext uri="{9D8B030D-6E8A-4147-A177-3AD203B41FA5}">
                      <a16:colId xmlns:a16="http://schemas.microsoft.com/office/drawing/2014/main" val="2524441226"/>
                    </a:ext>
                  </a:extLst>
                </a:gridCol>
                <a:gridCol w="3007516">
                  <a:extLst>
                    <a:ext uri="{9D8B030D-6E8A-4147-A177-3AD203B41FA5}">
                      <a16:colId xmlns:a16="http://schemas.microsoft.com/office/drawing/2014/main" val="1026571634"/>
                    </a:ext>
                  </a:extLst>
                </a:gridCol>
                <a:gridCol w="772045">
                  <a:extLst>
                    <a:ext uri="{9D8B030D-6E8A-4147-A177-3AD203B41FA5}">
                      <a16:colId xmlns:a16="http://schemas.microsoft.com/office/drawing/2014/main" val="1445832228"/>
                    </a:ext>
                  </a:extLst>
                </a:gridCol>
                <a:gridCol w="772045">
                  <a:extLst>
                    <a:ext uri="{9D8B030D-6E8A-4147-A177-3AD203B41FA5}">
                      <a16:colId xmlns:a16="http://schemas.microsoft.com/office/drawing/2014/main" val="1138837796"/>
                    </a:ext>
                  </a:extLst>
                </a:gridCol>
                <a:gridCol w="772045">
                  <a:extLst>
                    <a:ext uri="{9D8B030D-6E8A-4147-A177-3AD203B41FA5}">
                      <a16:colId xmlns:a16="http://schemas.microsoft.com/office/drawing/2014/main" val="934682782"/>
                    </a:ext>
                  </a:extLst>
                </a:gridCol>
                <a:gridCol w="691382">
                  <a:extLst>
                    <a:ext uri="{9D8B030D-6E8A-4147-A177-3AD203B41FA5}">
                      <a16:colId xmlns:a16="http://schemas.microsoft.com/office/drawing/2014/main" val="352889290"/>
                    </a:ext>
                  </a:extLst>
                </a:gridCol>
                <a:gridCol w="702907">
                  <a:extLst>
                    <a:ext uri="{9D8B030D-6E8A-4147-A177-3AD203B41FA5}">
                      <a16:colId xmlns:a16="http://schemas.microsoft.com/office/drawing/2014/main" val="3258366726"/>
                    </a:ext>
                  </a:extLst>
                </a:gridCol>
                <a:gridCol w="702907">
                  <a:extLst>
                    <a:ext uri="{9D8B030D-6E8A-4147-A177-3AD203B41FA5}">
                      <a16:colId xmlns:a16="http://schemas.microsoft.com/office/drawing/2014/main" val="85524471"/>
                    </a:ext>
                  </a:extLst>
                </a:gridCol>
              </a:tblGrid>
              <a:tr h="1930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303278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269168"/>
                  </a:ext>
                </a:extLst>
              </a:tr>
              <a:tr h="193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2.701.749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276133"/>
                  </a:ext>
                </a:extLst>
              </a:tr>
              <a:tr h="193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952459"/>
                  </a:ext>
                </a:extLst>
              </a:tr>
              <a:tr h="185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59452"/>
                  </a:ext>
                </a:extLst>
              </a:tr>
              <a:tr h="193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051754"/>
                  </a:ext>
                </a:extLst>
              </a:tr>
              <a:tr h="193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643552"/>
                  </a:ext>
                </a:extLst>
              </a:tr>
              <a:tr h="193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524093"/>
                  </a:ext>
                </a:extLst>
              </a:tr>
              <a:tr h="193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525196"/>
                  </a:ext>
                </a:extLst>
              </a:tr>
              <a:tr h="193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700804"/>
                  </a:ext>
                </a:extLst>
              </a:tr>
              <a:tr h="193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768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3137" y="5733248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TURISMO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4B5E4DF-6AA5-444A-9BB6-E87475DDA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59763"/>
              </p:ext>
            </p:extLst>
          </p:nvPr>
        </p:nvGraphicFramePr>
        <p:xfrm>
          <a:off x="433138" y="1988840"/>
          <a:ext cx="8210797" cy="3756532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4165599793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3230410807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615333277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3402573130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508425116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185410142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952404213"/>
                    </a:ext>
                  </a:extLst>
                </a:gridCol>
                <a:gridCol w="685184">
                  <a:extLst>
                    <a:ext uri="{9D8B030D-6E8A-4147-A177-3AD203B41FA5}">
                      <a16:colId xmlns:a16="http://schemas.microsoft.com/office/drawing/2014/main" val="981799575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2373709624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2415459263"/>
                    </a:ext>
                  </a:extLst>
                </a:gridCol>
              </a:tblGrid>
              <a:tr h="1771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479175"/>
                  </a:ext>
                </a:extLst>
              </a:tr>
              <a:tr h="2835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011344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4.648.946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1.665.243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866734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412.492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202590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554.469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739.835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620027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2.034.942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1.849.576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616109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085346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785698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613400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696039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808556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Turismo Social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329003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472560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856577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Naciones Unidas para el Desarrollo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425503"/>
                  </a:ext>
                </a:extLst>
              </a:tr>
              <a:tr h="283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Regional de Desarrollo Productivo de la Araucanía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576995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59766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005401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336490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37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8454" y="552954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INSOLVENCIA Y REEMPRENDIMIENTO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49FBA6D-6D87-4E07-A177-AA0189FCE8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710201"/>
              </p:ext>
            </p:extLst>
          </p:nvPr>
        </p:nvGraphicFramePr>
        <p:xfrm>
          <a:off x="414335" y="1988840"/>
          <a:ext cx="8210798" cy="3525864"/>
        </p:xfrm>
        <a:graphic>
          <a:graphicData uri="http://schemas.openxmlformats.org/drawingml/2006/table">
            <a:tbl>
              <a:tblPr/>
              <a:tblGrid>
                <a:gridCol w="285098">
                  <a:extLst>
                    <a:ext uri="{9D8B030D-6E8A-4147-A177-3AD203B41FA5}">
                      <a16:colId xmlns:a16="http://schemas.microsoft.com/office/drawing/2014/main" val="532776795"/>
                    </a:ext>
                  </a:extLst>
                </a:gridCol>
                <a:gridCol w="285098">
                  <a:extLst>
                    <a:ext uri="{9D8B030D-6E8A-4147-A177-3AD203B41FA5}">
                      <a16:colId xmlns:a16="http://schemas.microsoft.com/office/drawing/2014/main" val="3505507890"/>
                    </a:ext>
                  </a:extLst>
                </a:gridCol>
                <a:gridCol w="285098">
                  <a:extLst>
                    <a:ext uri="{9D8B030D-6E8A-4147-A177-3AD203B41FA5}">
                      <a16:colId xmlns:a16="http://schemas.microsoft.com/office/drawing/2014/main" val="1548570860"/>
                    </a:ext>
                  </a:extLst>
                </a:gridCol>
                <a:gridCol w="2987817">
                  <a:extLst>
                    <a:ext uri="{9D8B030D-6E8A-4147-A177-3AD203B41FA5}">
                      <a16:colId xmlns:a16="http://schemas.microsoft.com/office/drawing/2014/main" val="3720585956"/>
                    </a:ext>
                  </a:extLst>
                </a:gridCol>
                <a:gridCol w="764060">
                  <a:extLst>
                    <a:ext uri="{9D8B030D-6E8A-4147-A177-3AD203B41FA5}">
                      <a16:colId xmlns:a16="http://schemas.microsoft.com/office/drawing/2014/main" val="277600965"/>
                    </a:ext>
                  </a:extLst>
                </a:gridCol>
                <a:gridCol w="764060">
                  <a:extLst>
                    <a:ext uri="{9D8B030D-6E8A-4147-A177-3AD203B41FA5}">
                      <a16:colId xmlns:a16="http://schemas.microsoft.com/office/drawing/2014/main" val="3991764530"/>
                    </a:ext>
                  </a:extLst>
                </a:gridCol>
                <a:gridCol w="764060">
                  <a:extLst>
                    <a:ext uri="{9D8B030D-6E8A-4147-A177-3AD203B41FA5}">
                      <a16:colId xmlns:a16="http://schemas.microsoft.com/office/drawing/2014/main" val="3392435411"/>
                    </a:ext>
                  </a:extLst>
                </a:gridCol>
                <a:gridCol w="684233">
                  <a:extLst>
                    <a:ext uri="{9D8B030D-6E8A-4147-A177-3AD203B41FA5}">
                      <a16:colId xmlns:a16="http://schemas.microsoft.com/office/drawing/2014/main" val="1545972429"/>
                    </a:ext>
                  </a:extLst>
                </a:gridCol>
                <a:gridCol w="695637">
                  <a:extLst>
                    <a:ext uri="{9D8B030D-6E8A-4147-A177-3AD203B41FA5}">
                      <a16:colId xmlns:a16="http://schemas.microsoft.com/office/drawing/2014/main" val="1943958536"/>
                    </a:ext>
                  </a:extLst>
                </a:gridCol>
                <a:gridCol w="695637">
                  <a:extLst>
                    <a:ext uri="{9D8B030D-6E8A-4147-A177-3AD203B41FA5}">
                      <a16:colId xmlns:a16="http://schemas.microsoft.com/office/drawing/2014/main" val="1100753212"/>
                    </a:ext>
                  </a:extLst>
                </a:gridCol>
              </a:tblGrid>
              <a:tr h="1869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864839"/>
                  </a:ext>
                </a:extLst>
              </a:tr>
              <a:tr h="299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585702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2.240.899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35764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1.752.055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103068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275.250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772891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180.667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160067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179.749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358042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305299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Cierre de Quiebras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60475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167.774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440537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212781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698084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718472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428018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32.927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25299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260129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57770"/>
                  </a:ext>
                </a:extLst>
              </a:tr>
              <a:tr h="186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957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575561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8E35C73-E5A5-460E-A84C-A5C50495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E2A57A2-2803-40A2-9B37-7413F2DDC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334552"/>
              </p:ext>
            </p:extLst>
          </p:nvPr>
        </p:nvGraphicFramePr>
        <p:xfrm>
          <a:off x="414336" y="1662446"/>
          <a:ext cx="8229600" cy="2889428"/>
        </p:xfrm>
        <a:graphic>
          <a:graphicData uri="http://schemas.openxmlformats.org/drawingml/2006/table">
            <a:tbl>
              <a:tblPr/>
              <a:tblGrid>
                <a:gridCol w="768746">
                  <a:extLst>
                    <a:ext uri="{9D8B030D-6E8A-4147-A177-3AD203B41FA5}">
                      <a16:colId xmlns:a16="http://schemas.microsoft.com/office/drawing/2014/main" val="304935200"/>
                    </a:ext>
                  </a:extLst>
                </a:gridCol>
                <a:gridCol w="2986062">
                  <a:extLst>
                    <a:ext uri="{9D8B030D-6E8A-4147-A177-3AD203B41FA5}">
                      <a16:colId xmlns:a16="http://schemas.microsoft.com/office/drawing/2014/main" val="3181366027"/>
                    </a:ext>
                  </a:extLst>
                </a:gridCol>
                <a:gridCol w="768746">
                  <a:extLst>
                    <a:ext uri="{9D8B030D-6E8A-4147-A177-3AD203B41FA5}">
                      <a16:colId xmlns:a16="http://schemas.microsoft.com/office/drawing/2014/main" val="16118679"/>
                    </a:ext>
                  </a:extLst>
                </a:gridCol>
                <a:gridCol w="768746">
                  <a:extLst>
                    <a:ext uri="{9D8B030D-6E8A-4147-A177-3AD203B41FA5}">
                      <a16:colId xmlns:a16="http://schemas.microsoft.com/office/drawing/2014/main" val="3139969650"/>
                    </a:ext>
                  </a:extLst>
                </a:gridCol>
                <a:gridCol w="768746">
                  <a:extLst>
                    <a:ext uri="{9D8B030D-6E8A-4147-A177-3AD203B41FA5}">
                      <a16:colId xmlns:a16="http://schemas.microsoft.com/office/drawing/2014/main" val="284869854"/>
                    </a:ext>
                  </a:extLst>
                </a:gridCol>
                <a:gridCol w="768746">
                  <a:extLst>
                    <a:ext uri="{9D8B030D-6E8A-4147-A177-3AD203B41FA5}">
                      <a16:colId xmlns:a16="http://schemas.microsoft.com/office/drawing/2014/main" val="1389392242"/>
                    </a:ext>
                  </a:extLst>
                </a:gridCol>
                <a:gridCol w="699904">
                  <a:extLst>
                    <a:ext uri="{9D8B030D-6E8A-4147-A177-3AD203B41FA5}">
                      <a16:colId xmlns:a16="http://schemas.microsoft.com/office/drawing/2014/main" val="3932226809"/>
                    </a:ext>
                  </a:extLst>
                </a:gridCol>
                <a:gridCol w="699904">
                  <a:extLst>
                    <a:ext uri="{9D8B030D-6E8A-4147-A177-3AD203B41FA5}">
                      <a16:colId xmlns:a16="http://schemas.microsoft.com/office/drawing/2014/main" val="3968994319"/>
                    </a:ext>
                  </a:extLst>
                </a:gridCol>
              </a:tblGrid>
              <a:tr h="19790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462654"/>
                  </a:ext>
                </a:extLst>
              </a:tr>
              <a:tr h="31665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606269"/>
                  </a:ext>
                </a:extLst>
              </a:tr>
              <a:tr h="1979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1.323.592.528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1.363.744.618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40.152.090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335.419.853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251791"/>
                  </a:ext>
                </a:extLst>
              </a:tr>
              <a:tr h="197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130.672.293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130.607.740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-64.553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51.356.140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133751"/>
                  </a:ext>
                </a:extLst>
              </a:tr>
              <a:tr h="197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47.587.593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47.897.028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309.435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12.994.785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2569"/>
                  </a:ext>
                </a:extLst>
              </a:tr>
              <a:tr h="197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316.769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2.394.087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2.077.318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3.039.690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247156"/>
                  </a:ext>
                </a:extLst>
              </a:tr>
              <a:tr h="197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408.786.954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409.469.884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682.930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94.910.017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799026"/>
                  </a:ext>
                </a:extLst>
              </a:tr>
              <a:tr h="197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1.573.853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909860"/>
                  </a:ext>
                </a:extLst>
              </a:tr>
              <a:tr h="197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123.911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413036,7%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413036,7%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901250"/>
                  </a:ext>
                </a:extLst>
              </a:tr>
              <a:tr h="197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6.887.866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6.890.866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1.311.041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668437"/>
                  </a:ext>
                </a:extLst>
              </a:tr>
              <a:tr h="197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143.809.506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834995"/>
                  </a:ext>
                </a:extLst>
              </a:tr>
              <a:tr h="197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15.331.604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693674"/>
                  </a:ext>
                </a:extLst>
              </a:tr>
              <a:tr h="197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2.846.156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211156"/>
                  </a:ext>
                </a:extLst>
              </a:tr>
              <a:tr h="197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6.807.653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8.448.058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1.640.405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8.123.150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65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6884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741F04-4CB3-46EC-97B1-48736967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C28676E-0E18-487B-A669-E8762A675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8" y="1882103"/>
            <a:ext cx="4092428" cy="238673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9E8BFBD-065C-49C9-918F-59B038D4DC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882103"/>
            <a:ext cx="4053136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962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Partida 07,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6332216"/>
            <a:ext cx="825771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DE849FB-21E0-4D14-95FB-FA335AC5B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102817"/>
              </p:ext>
            </p:extLst>
          </p:nvPr>
        </p:nvGraphicFramePr>
        <p:xfrm>
          <a:off x="414336" y="1700808"/>
          <a:ext cx="8229599" cy="4607574"/>
        </p:xfrm>
        <a:graphic>
          <a:graphicData uri="http://schemas.openxmlformats.org/drawingml/2006/table">
            <a:tbl>
              <a:tblPr/>
              <a:tblGrid>
                <a:gridCol w="316072">
                  <a:extLst>
                    <a:ext uri="{9D8B030D-6E8A-4147-A177-3AD203B41FA5}">
                      <a16:colId xmlns:a16="http://schemas.microsoft.com/office/drawing/2014/main" val="3144116949"/>
                    </a:ext>
                  </a:extLst>
                </a:gridCol>
                <a:gridCol w="292660">
                  <a:extLst>
                    <a:ext uri="{9D8B030D-6E8A-4147-A177-3AD203B41FA5}">
                      <a16:colId xmlns:a16="http://schemas.microsoft.com/office/drawing/2014/main" val="3656040138"/>
                    </a:ext>
                  </a:extLst>
                </a:gridCol>
                <a:gridCol w="3055371">
                  <a:extLst>
                    <a:ext uri="{9D8B030D-6E8A-4147-A177-3AD203B41FA5}">
                      <a16:colId xmlns:a16="http://schemas.microsoft.com/office/drawing/2014/main" val="396659133"/>
                    </a:ext>
                  </a:extLst>
                </a:gridCol>
                <a:gridCol w="784329">
                  <a:extLst>
                    <a:ext uri="{9D8B030D-6E8A-4147-A177-3AD203B41FA5}">
                      <a16:colId xmlns:a16="http://schemas.microsoft.com/office/drawing/2014/main" val="279638945"/>
                    </a:ext>
                  </a:extLst>
                </a:gridCol>
                <a:gridCol w="784329">
                  <a:extLst>
                    <a:ext uri="{9D8B030D-6E8A-4147-A177-3AD203B41FA5}">
                      <a16:colId xmlns:a16="http://schemas.microsoft.com/office/drawing/2014/main" val="1922681481"/>
                    </a:ext>
                  </a:extLst>
                </a:gridCol>
                <a:gridCol w="784329">
                  <a:extLst>
                    <a:ext uri="{9D8B030D-6E8A-4147-A177-3AD203B41FA5}">
                      <a16:colId xmlns:a16="http://schemas.microsoft.com/office/drawing/2014/main" val="3989020552"/>
                    </a:ext>
                  </a:extLst>
                </a:gridCol>
                <a:gridCol w="784329">
                  <a:extLst>
                    <a:ext uri="{9D8B030D-6E8A-4147-A177-3AD203B41FA5}">
                      <a16:colId xmlns:a16="http://schemas.microsoft.com/office/drawing/2014/main" val="2529563811"/>
                    </a:ext>
                  </a:extLst>
                </a:gridCol>
                <a:gridCol w="714090">
                  <a:extLst>
                    <a:ext uri="{9D8B030D-6E8A-4147-A177-3AD203B41FA5}">
                      <a16:colId xmlns:a16="http://schemas.microsoft.com/office/drawing/2014/main" val="3566382225"/>
                    </a:ext>
                  </a:extLst>
                </a:gridCol>
                <a:gridCol w="714090">
                  <a:extLst>
                    <a:ext uri="{9D8B030D-6E8A-4147-A177-3AD203B41FA5}">
                      <a16:colId xmlns:a16="http://schemas.microsoft.com/office/drawing/2014/main" val="2967409346"/>
                    </a:ext>
                  </a:extLst>
                </a:gridCol>
              </a:tblGrid>
              <a:tr h="1717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471861"/>
                  </a:ext>
                </a:extLst>
              </a:tr>
              <a:tr h="313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715455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222.660.675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223.041.351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380.676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51.524.020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50633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65.007.953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22.273.486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380903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Fondo de Innovación para Competitividad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151.353.048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30.603.971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828312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Ejecutiva Consejo Nacional de Innovación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1.031.737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348.923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59957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Iniciativa Científica Millenium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12.107.611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1.044.638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06849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11.655.056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4.697.679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466680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41.412.982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41.081.278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14.922.154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463343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13.499.991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705704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de Administración Pesquero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9.788.587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3.042.163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637511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39.092.354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12.616.040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010932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1.015.849.259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37.175.548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237.460.920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877130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42.184.681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43.890.276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1.705.595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19.378.371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240920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42.070.212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1.705.595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18.338.425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569820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Censos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1.039.946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30303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2.547.090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383305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6.150.149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62531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5.038.549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144577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Promoción Internacional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1.111.600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306331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13.540.141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86909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12.774.520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4825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1.547.667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72059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Propiedad Industrial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2.701.749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957000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4.648.946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1.665.243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561872"/>
                  </a:ext>
                </a:extLst>
              </a:tr>
              <a:tr h="17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2.240.899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03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176" y="5944483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176" y="47402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ECONOMÍA Y EMPRESAS DE MENOR TAMAÑO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E568AB1-DB33-4216-8E1A-42069B997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272106"/>
              </p:ext>
            </p:extLst>
          </p:nvPr>
        </p:nvGraphicFramePr>
        <p:xfrm>
          <a:off x="414176" y="1868116"/>
          <a:ext cx="8229599" cy="4061318"/>
        </p:xfrm>
        <a:graphic>
          <a:graphicData uri="http://schemas.openxmlformats.org/drawingml/2006/table">
            <a:tbl>
              <a:tblPr/>
              <a:tblGrid>
                <a:gridCol w="286147">
                  <a:extLst>
                    <a:ext uri="{9D8B030D-6E8A-4147-A177-3AD203B41FA5}">
                      <a16:colId xmlns:a16="http://schemas.microsoft.com/office/drawing/2014/main" val="1216949101"/>
                    </a:ext>
                  </a:extLst>
                </a:gridCol>
                <a:gridCol w="286147">
                  <a:extLst>
                    <a:ext uri="{9D8B030D-6E8A-4147-A177-3AD203B41FA5}">
                      <a16:colId xmlns:a16="http://schemas.microsoft.com/office/drawing/2014/main" val="1190713686"/>
                    </a:ext>
                  </a:extLst>
                </a:gridCol>
                <a:gridCol w="286147">
                  <a:extLst>
                    <a:ext uri="{9D8B030D-6E8A-4147-A177-3AD203B41FA5}">
                      <a16:colId xmlns:a16="http://schemas.microsoft.com/office/drawing/2014/main" val="2960127403"/>
                    </a:ext>
                  </a:extLst>
                </a:gridCol>
                <a:gridCol w="2987379">
                  <a:extLst>
                    <a:ext uri="{9D8B030D-6E8A-4147-A177-3AD203B41FA5}">
                      <a16:colId xmlns:a16="http://schemas.microsoft.com/office/drawing/2014/main" val="992268486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1993973676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2945196640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32890166"/>
                    </a:ext>
                  </a:extLst>
                </a:gridCol>
                <a:gridCol w="686754">
                  <a:extLst>
                    <a:ext uri="{9D8B030D-6E8A-4147-A177-3AD203B41FA5}">
                      <a16:colId xmlns:a16="http://schemas.microsoft.com/office/drawing/2014/main" val="2117801455"/>
                    </a:ext>
                  </a:extLst>
                </a:gridCol>
                <a:gridCol w="698200">
                  <a:extLst>
                    <a:ext uri="{9D8B030D-6E8A-4147-A177-3AD203B41FA5}">
                      <a16:colId xmlns:a16="http://schemas.microsoft.com/office/drawing/2014/main" val="795949246"/>
                    </a:ext>
                  </a:extLst>
                </a:gridCol>
                <a:gridCol w="698200">
                  <a:extLst>
                    <a:ext uri="{9D8B030D-6E8A-4147-A177-3AD203B41FA5}">
                      <a16:colId xmlns:a16="http://schemas.microsoft.com/office/drawing/2014/main" val="895664808"/>
                    </a:ext>
                  </a:extLst>
                </a:gridCol>
              </a:tblGrid>
              <a:tr h="1745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941959"/>
                  </a:ext>
                </a:extLst>
              </a:tr>
              <a:tr h="2927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629133"/>
                  </a:ext>
                </a:extLst>
              </a:tr>
              <a:tr h="186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65.007.953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22.273.486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486931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3.307.977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982171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617.988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817450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032135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772531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15.463.815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344886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7.886.015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938003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241513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45571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6.894.927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729601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748378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FIE-Iniciativas de Fomento Integradas (CORFO)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574889"/>
                  </a:ext>
                </a:extLst>
              </a:tr>
              <a:tr h="218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Estratégico de Especialización Inteligente (CORFO)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340750"/>
                  </a:ext>
                </a:extLst>
              </a:tr>
              <a:tr h="222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Acuicultura SERNAPESCA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550.340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731468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FIE-Innovación e IyD empresarial (Comité Innova)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92877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(CORFO)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842980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(Subsecretaría de Minería)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715.586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201091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(Servicio Agrícola y Ganadero)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931656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(Subsecretaría de Agricultura)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038840"/>
                  </a:ext>
                </a:extLst>
              </a:tr>
              <a:tr h="174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FIE-Industria Solar (Subsecretaría de Energía)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690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176" y="6074793"/>
            <a:ext cx="82107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176" y="47402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ECONOMÍA Y EMPRESAS DE MENOR TAMAÑO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7A3117-7BF2-4C60-AF04-E89816EAB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250335"/>
              </p:ext>
            </p:extLst>
          </p:nvPr>
        </p:nvGraphicFramePr>
        <p:xfrm>
          <a:off x="414176" y="1868116"/>
          <a:ext cx="8210800" cy="4206677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1964769908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959825897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549271460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3381508771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351099858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378222265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394604775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2700254621"/>
                    </a:ext>
                  </a:extLst>
                </a:gridCol>
                <a:gridCol w="696605">
                  <a:extLst>
                    <a:ext uri="{9D8B030D-6E8A-4147-A177-3AD203B41FA5}">
                      <a16:colId xmlns:a16="http://schemas.microsoft.com/office/drawing/2014/main" val="843960052"/>
                    </a:ext>
                  </a:extLst>
                </a:gridCol>
                <a:gridCol w="696605">
                  <a:extLst>
                    <a:ext uri="{9D8B030D-6E8A-4147-A177-3AD203B41FA5}">
                      <a16:colId xmlns:a16="http://schemas.microsoft.com/office/drawing/2014/main" val="164987113"/>
                    </a:ext>
                  </a:extLst>
                </a:gridCol>
              </a:tblGrid>
              <a:tr h="1782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63140"/>
                  </a:ext>
                </a:extLst>
              </a:tr>
              <a:tr h="2851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821672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FIE-Acuícola (SERNAPESCA)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1.696.991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594282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Sustentables (Subsecretaría de Agricultura)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075598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- Escritorio Empresas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966.792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624697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682.873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238988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256700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262.680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997344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Fondo de Inversión Estratégica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168.424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203454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Agenda Digital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058499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297235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898447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394781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359224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451821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988404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FIE-Capital Minería (CORFO)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111916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5.528.220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5.811.741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2.870.328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555833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947728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1.730.609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756581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325197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272.734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083773"/>
                  </a:ext>
                </a:extLst>
              </a:tr>
              <a:tr h="17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277.826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492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82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467" y="600001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FONDO DE INNOVACIÓN PARA LA COMPETITIVIDAD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35A3C41-AA6D-43A1-AE67-0432F6422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718972"/>
              </p:ext>
            </p:extLst>
          </p:nvPr>
        </p:nvGraphicFramePr>
        <p:xfrm>
          <a:off x="414336" y="1988840"/>
          <a:ext cx="8201490" cy="4011170"/>
        </p:xfrm>
        <a:graphic>
          <a:graphicData uri="http://schemas.openxmlformats.org/drawingml/2006/table">
            <a:tbl>
              <a:tblPr/>
              <a:tblGrid>
                <a:gridCol w="285171">
                  <a:extLst>
                    <a:ext uri="{9D8B030D-6E8A-4147-A177-3AD203B41FA5}">
                      <a16:colId xmlns:a16="http://schemas.microsoft.com/office/drawing/2014/main" val="2327635762"/>
                    </a:ext>
                  </a:extLst>
                </a:gridCol>
                <a:gridCol w="285171">
                  <a:extLst>
                    <a:ext uri="{9D8B030D-6E8A-4147-A177-3AD203B41FA5}">
                      <a16:colId xmlns:a16="http://schemas.microsoft.com/office/drawing/2014/main" val="2420766664"/>
                    </a:ext>
                  </a:extLst>
                </a:gridCol>
                <a:gridCol w="285171">
                  <a:extLst>
                    <a:ext uri="{9D8B030D-6E8A-4147-A177-3AD203B41FA5}">
                      <a16:colId xmlns:a16="http://schemas.microsoft.com/office/drawing/2014/main" val="1660347961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2137075827"/>
                    </a:ext>
                  </a:extLst>
                </a:gridCol>
                <a:gridCol w="764256">
                  <a:extLst>
                    <a:ext uri="{9D8B030D-6E8A-4147-A177-3AD203B41FA5}">
                      <a16:colId xmlns:a16="http://schemas.microsoft.com/office/drawing/2014/main" val="1040960398"/>
                    </a:ext>
                  </a:extLst>
                </a:gridCol>
                <a:gridCol w="764256">
                  <a:extLst>
                    <a:ext uri="{9D8B030D-6E8A-4147-A177-3AD203B41FA5}">
                      <a16:colId xmlns:a16="http://schemas.microsoft.com/office/drawing/2014/main" val="41009843"/>
                    </a:ext>
                  </a:extLst>
                </a:gridCol>
                <a:gridCol w="764256">
                  <a:extLst>
                    <a:ext uri="{9D8B030D-6E8A-4147-A177-3AD203B41FA5}">
                      <a16:colId xmlns:a16="http://schemas.microsoft.com/office/drawing/2014/main" val="3844011201"/>
                    </a:ext>
                  </a:extLst>
                </a:gridCol>
                <a:gridCol w="684407">
                  <a:extLst>
                    <a:ext uri="{9D8B030D-6E8A-4147-A177-3AD203B41FA5}">
                      <a16:colId xmlns:a16="http://schemas.microsoft.com/office/drawing/2014/main" val="165871767"/>
                    </a:ext>
                  </a:extLst>
                </a:gridCol>
                <a:gridCol w="695814">
                  <a:extLst>
                    <a:ext uri="{9D8B030D-6E8A-4147-A177-3AD203B41FA5}">
                      <a16:colId xmlns:a16="http://schemas.microsoft.com/office/drawing/2014/main" val="3058502883"/>
                    </a:ext>
                  </a:extLst>
                </a:gridCol>
                <a:gridCol w="695814">
                  <a:extLst>
                    <a:ext uri="{9D8B030D-6E8A-4147-A177-3AD203B41FA5}">
                      <a16:colId xmlns:a16="http://schemas.microsoft.com/office/drawing/2014/main" val="397717051"/>
                    </a:ext>
                  </a:extLst>
                </a:gridCol>
              </a:tblGrid>
              <a:tr h="1834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535226"/>
                  </a:ext>
                </a:extLst>
              </a:tr>
              <a:tr h="293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978708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151.353.048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30.603.971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907946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910159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576495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30.311.508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420725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25549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943972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30.311.508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561901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Comité Innova Chile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950820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Comité Innova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10.785.600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327894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181496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país sobre Innovación - CONICYT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256303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821863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CONICYT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730055"/>
                  </a:ext>
                </a:extLst>
              </a:tr>
              <a:tr h="232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492800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CONICYT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760910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de Innovación - Instituto Nacional de Estadísticas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70232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2.746.998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511356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Impulso I+D - CONICYT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201093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CORFO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016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3066</TotalTime>
  <Words>8569</Words>
  <Application>Microsoft Office PowerPoint</Application>
  <PresentationFormat>Presentación en pantalla (4:3)</PresentationFormat>
  <Paragraphs>4775</Paragraphs>
  <Slides>32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4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mayo de 2018 Partida 08: MINISTERIO DE ECONOMÍA, FOMENTO Y TURISMO</vt:lpstr>
      <vt:lpstr>Ejecución Presupuestaria de Gastos del Ministerio de Economía, Fomento y Turismo  acumulada al mes de mayo de 2018</vt:lpstr>
      <vt:lpstr>Presentación de PowerPoint</vt:lpstr>
      <vt:lpstr>Ejecución Presupuestaria de Gastos del Ministerio de Economía, Fomento y Turismo  acumulada al mes de mayo de 2018</vt:lpstr>
      <vt:lpstr>Ejecución Presupuestaria de Gastos del Ministerio de Economía, Fomento y Turismo  acumulada al mes de mayo de 2018</vt:lpstr>
      <vt:lpstr>Ejecución Presupuestaria de Gastos Partida 07, Resumen por Capítulos acumulada al mes de mayo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183</cp:revision>
  <cp:lastPrinted>2016-07-04T14:42:46Z</cp:lastPrinted>
  <dcterms:created xsi:type="dcterms:W3CDTF">2016-06-23T13:38:47Z</dcterms:created>
  <dcterms:modified xsi:type="dcterms:W3CDTF">2018-08-09T17:56:29Z</dcterms:modified>
</cp:coreProperties>
</file>