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304" r:id="rId10"/>
    <p:sldId id="269" r:id="rId11"/>
    <p:sldId id="271" r:id="rId12"/>
    <p:sldId id="273" r:id="rId13"/>
    <p:sldId id="274" r:id="rId14"/>
    <p:sldId id="275" r:id="rId15"/>
    <p:sldId id="276" r:id="rId16"/>
    <p:sldId id="278" r:id="rId17"/>
    <p:sldId id="272" r:id="rId18"/>
    <p:sldId id="280" r:id="rId19"/>
    <p:sldId id="281" r:id="rId20"/>
    <p:sldId id="282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7" r:id="rId32"/>
    <p:sldId id="303" r:id="rId33"/>
    <p:sldId id="295" r:id="rId34"/>
    <p:sldId id="296" r:id="rId3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4" d="100"/>
          <a:sy n="74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01-08-2018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01-08-2018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mayo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05: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INTERIOR Y SEGURIDAD 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julio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05,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DESARROLLO REGIONAL Y ADMINISTRATIVO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A9EBC92-3DDF-4E9E-A58F-35F70A952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944387"/>
              </p:ext>
            </p:extLst>
          </p:nvPr>
        </p:nvGraphicFramePr>
        <p:xfrm>
          <a:off x="414337" y="1916832"/>
          <a:ext cx="8201487" cy="4246598"/>
        </p:xfrm>
        <a:graphic>
          <a:graphicData uri="http://schemas.openxmlformats.org/drawingml/2006/table">
            <a:tbl>
              <a:tblPr/>
              <a:tblGrid>
                <a:gridCol w="275680">
                  <a:extLst>
                    <a:ext uri="{9D8B030D-6E8A-4147-A177-3AD203B41FA5}">
                      <a16:colId xmlns:a16="http://schemas.microsoft.com/office/drawing/2014/main" val="4279536887"/>
                    </a:ext>
                  </a:extLst>
                </a:gridCol>
                <a:gridCol w="275680">
                  <a:extLst>
                    <a:ext uri="{9D8B030D-6E8A-4147-A177-3AD203B41FA5}">
                      <a16:colId xmlns:a16="http://schemas.microsoft.com/office/drawing/2014/main" val="1984357405"/>
                    </a:ext>
                  </a:extLst>
                </a:gridCol>
                <a:gridCol w="275680">
                  <a:extLst>
                    <a:ext uri="{9D8B030D-6E8A-4147-A177-3AD203B41FA5}">
                      <a16:colId xmlns:a16="http://schemas.microsoft.com/office/drawing/2014/main" val="1536462831"/>
                    </a:ext>
                  </a:extLst>
                </a:gridCol>
                <a:gridCol w="2998023">
                  <a:extLst>
                    <a:ext uri="{9D8B030D-6E8A-4147-A177-3AD203B41FA5}">
                      <a16:colId xmlns:a16="http://schemas.microsoft.com/office/drawing/2014/main" val="42250532"/>
                    </a:ext>
                  </a:extLst>
                </a:gridCol>
                <a:gridCol w="769608">
                  <a:extLst>
                    <a:ext uri="{9D8B030D-6E8A-4147-A177-3AD203B41FA5}">
                      <a16:colId xmlns:a16="http://schemas.microsoft.com/office/drawing/2014/main" val="1312553410"/>
                    </a:ext>
                  </a:extLst>
                </a:gridCol>
                <a:gridCol w="769608">
                  <a:extLst>
                    <a:ext uri="{9D8B030D-6E8A-4147-A177-3AD203B41FA5}">
                      <a16:colId xmlns:a16="http://schemas.microsoft.com/office/drawing/2014/main" val="1154452193"/>
                    </a:ext>
                  </a:extLst>
                </a:gridCol>
                <a:gridCol w="769608">
                  <a:extLst>
                    <a:ext uri="{9D8B030D-6E8A-4147-A177-3AD203B41FA5}">
                      <a16:colId xmlns:a16="http://schemas.microsoft.com/office/drawing/2014/main" val="3844388570"/>
                    </a:ext>
                  </a:extLst>
                </a:gridCol>
                <a:gridCol w="689200">
                  <a:extLst>
                    <a:ext uri="{9D8B030D-6E8A-4147-A177-3AD203B41FA5}">
                      <a16:colId xmlns:a16="http://schemas.microsoft.com/office/drawing/2014/main" val="3972523527"/>
                    </a:ext>
                  </a:extLst>
                </a:gridCol>
                <a:gridCol w="689200">
                  <a:extLst>
                    <a:ext uri="{9D8B030D-6E8A-4147-A177-3AD203B41FA5}">
                      <a16:colId xmlns:a16="http://schemas.microsoft.com/office/drawing/2014/main" val="3785124213"/>
                    </a:ext>
                  </a:extLst>
                </a:gridCol>
                <a:gridCol w="689200">
                  <a:extLst>
                    <a:ext uri="{9D8B030D-6E8A-4147-A177-3AD203B41FA5}">
                      <a16:colId xmlns:a16="http://schemas.microsoft.com/office/drawing/2014/main" val="4100205208"/>
                    </a:ext>
                  </a:extLst>
                </a:gridCol>
              </a:tblGrid>
              <a:tr h="1541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421891"/>
                  </a:ext>
                </a:extLst>
              </a:tr>
              <a:tr h="5241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573099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44.516.403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45.510.052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993.649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21.965.145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249439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13.674.621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13.604.210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-70.411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5.347.567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682706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2.828.152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2.901.645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73.493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714.711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897468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195.018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195.018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177.598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868662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195.018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195.018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177.598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47629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213.329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510.976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297.647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98.652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646882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213.329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247.726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34.397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88.620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074923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en Desarrollo Regional y Comunal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894179"/>
                  </a:ext>
                </a:extLst>
              </a:tr>
              <a:tr h="176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Revitalización de Barrios e Infraestructura Patrimonial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124.504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158.901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34.397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54.776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940458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Donación Española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88.815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88.815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33.844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492268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673189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Banco Interamericano de Desarrollo (BID)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304400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296.273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296.273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45.369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470779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34.528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34.528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30.531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17083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583236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605120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57.883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016196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193.602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50594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27.504.028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28.001.930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497.902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15.581.248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071302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22.859.227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22.859.227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12.625.221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063336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4.381.061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4.381.061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2.320.297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658575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262.740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262.740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136.836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850031"/>
                  </a:ext>
                </a:extLst>
              </a:tr>
              <a:tr h="1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498.902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497.902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498.894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49889,4%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235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05,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FORTALECIMIENTO DE LA GESTIÓN SUBNACIONAL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D5AEF33-911F-4379-8C9F-6D463BA97A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634603"/>
              </p:ext>
            </p:extLst>
          </p:nvPr>
        </p:nvGraphicFramePr>
        <p:xfrm>
          <a:off x="414336" y="1934607"/>
          <a:ext cx="8210800" cy="2999871"/>
        </p:xfrm>
        <a:graphic>
          <a:graphicData uri="http://schemas.openxmlformats.org/drawingml/2006/table">
            <a:tbl>
              <a:tblPr/>
              <a:tblGrid>
                <a:gridCol w="275993">
                  <a:extLst>
                    <a:ext uri="{9D8B030D-6E8A-4147-A177-3AD203B41FA5}">
                      <a16:colId xmlns:a16="http://schemas.microsoft.com/office/drawing/2014/main" val="1639771656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821217744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2654619739"/>
                    </a:ext>
                  </a:extLst>
                </a:gridCol>
                <a:gridCol w="3001426">
                  <a:extLst>
                    <a:ext uri="{9D8B030D-6E8A-4147-A177-3AD203B41FA5}">
                      <a16:colId xmlns:a16="http://schemas.microsoft.com/office/drawing/2014/main" val="2717259456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1258347236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1131425921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2712313134"/>
                    </a:ext>
                  </a:extLst>
                </a:gridCol>
                <a:gridCol w="689984">
                  <a:extLst>
                    <a:ext uri="{9D8B030D-6E8A-4147-A177-3AD203B41FA5}">
                      <a16:colId xmlns:a16="http://schemas.microsoft.com/office/drawing/2014/main" val="1954318675"/>
                    </a:ext>
                  </a:extLst>
                </a:gridCol>
                <a:gridCol w="689984">
                  <a:extLst>
                    <a:ext uri="{9D8B030D-6E8A-4147-A177-3AD203B41FA5}">
                      <a16:colId xmlns:a16="http://schemas.microsoft.com/office/drawing/2014/main" val="1278045231"/>
                    </a:ext>
                  </a:extLst>
                </a:gridCol>
                <a:gridCol w="689984">
                  <a:extLst>
                    <a:ext uri="{9D8B030D-6E8A-4147-A177-3AD203B41FA5}">
                      <a16:colId xmlns:a16="http://schemas.microsoft.com/office/drawing/2014/main" val="1185805259"/>
                    </a:ext>
                  </a:extLst>
                </a:gridCol>
              </a:tblGrid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250826"/>
                  </a:ext>
                </a:extLst>
              </a:tr>
              <a:tr h="5633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347166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8.670.842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9.088.887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1.231.176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3708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586.214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41156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586.214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21514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Academia Capacitación Municipal y Regional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1.801.685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1.801.685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148.719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786296"/>
                  </a:ext>
                </a:extLst>
              </a:tr>
              <a:tr h="281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Acreditación de Calidad de Servicios Municipales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189.928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189.928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32.741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53769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 Becas - Ley N°20.742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2.561.935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2.561.935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389.544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88115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(Prevención y Mitigación de Riesgos)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354.418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354.418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36959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Modernización)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2.700.164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2.700.164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69562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225.917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536846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225.917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57430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Modernización)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225.917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02463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41904,5%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756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41904,5%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900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05,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DE DESARROLLO LOCAL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73F717C0-8200-4FCF-8697-BD49081E63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149906"/>
              </p:ext>
            </p:extLst>
          </p:nvPr>
        </p:nvGraphicFramePr>
        <p:xfrm>
          <a:off x="414336" y="1915892"/>
          <a:ext cx="8210798" cy="3691002"/>
        </p:xfrm>
        <a:graphic>
          <a:graphicData uri="http://schemas.openxmlformats.org/drawingml/2006/table">
            <a:tbl>
              <a:tblPr/>
              <a:tblGrid>
                <a:gridCol w="275993">
                  <a:extLst>
                    <a:ext uri="{9D8B030D-6E8A-4147-A177-3AD203B41FA5}">
                      <a16:colId xmlns:a16="http://schemas.microsoft.com/office/drawing/2014/main" val="1768893905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3872389764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2141814983"/>
                    </a:ext>
                  </a:extLst>
                </a:gridCol>
                <a:gridCol w="3001427">
                  <a:extLst>
                    <a:ext uri="{9D8B030D-6E8A-4147-A177-3AD203B41FA5}">
                      <a16:colId xmlns:a16="http://schemas.microsoft.com/office/drawing/2014/main" val="1536453475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1065867399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2240917764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3277036894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3912316162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3377203619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1326299246"/>
                    </a:ext>
                  </a:extLst>
                </a:gridCol>
              </a:tblGrid>
              <a:tr h="1677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297433"/>
                  </a:ext>
                </a:extLst>
              </a:tr>
              <a:tr h="2684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985490"/>
                  </a:ext>
                </a:extLst>
              </a:tr>
              <a:tr h="1677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182.961.999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198.789.617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15.827.618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68.547.834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765074"/>
                  </a:ext>
                </a:extLst>
              </a:tr>
              <a:tr h="167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36.766.457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736040"/>
                  </a:ext>
                </a:extLst>
              </a:tr>
              <a:tr h="167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36.766.457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070501"/>
                  </a:ext>
                </a:extLst>
              </a:tr>
              <a:tr h="167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(Compensación por Predios Exentos)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62.744.676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62.744.676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36.523.977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542930"/>
                  </a:ext>
                </a:extLst>
              </a:tr>
              <a:tr h="268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Esterilización y Atención Sanitaria de Animales de Compañia)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9.483.398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9.483.398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242.480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585696"/>
                  </a:ext>
                </a:extLst>
              </a:tr>
              <a:tr h="167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2.526.300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768258"/>
                  </a:ext>
                </a:extLst>
              </a:tr>
              <a:tr h="167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2.526.300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246729"/>
                  </a:ext>
                </a:extLst>
              </a:tr>
              <a:tr h="167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2.526.300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493266"/>
                  </a:ext>
                </a:extLst>
              </a:tr>
              <a:tr h="167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100.592.065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108.069.180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7.477.115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20.942.143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231085"/>
                  </a:ext>
                </a:extLst>
              </a:tr>
              <a:tr h="167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100.592.065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108.069.180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7.477.115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20.942.143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708638"/>
                  </a:ext>
                </a:extLst>
              </a:tr>
              <a:tr h="268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Mejoramiento Urbano y Equipamiento Comunal)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36.807.564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40.464.398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3.656.834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9.823.730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311376"/>
                  </a:ext>
                </a:extLst>
              </a:tr>
              <a:tr h="167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Mejoramiento de Barrios)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23.296.820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27.117.101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3.820.281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5.786.216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443374"/>
                  </a:ext>
                </a:extLst>
              </a:tr>
              <a:tr h="167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(Fondo Recuperación de Ciudades)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14.675.062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14.675.062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3.955.781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144891"/>
                  </a:ext>
                </a:extLst>
              </a:tr>
              <a:tr h="268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(Fondo de Incentivo al Mejoramiento de la Gestión Municipal)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16.956.803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16.956.803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153236"/>
                  </a:ext>
                </a:extLst>
              </a:tr>
              <a:tr h="268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Revitalización de Barrios e Infraestructura Patrimonial Emblemática)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8.855.816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8.855.816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1.376.416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833322"/>
                  </a:ext>
                </a:extLst>
              </a:tr>
              <a:tr h="167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8.351.503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8.350.503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8.312.934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831293,4%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991673"/>
                  </a:ext>
                </a:extLst>
              </a:tr>
              <a:tr h="167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8.351.503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8.350.503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8.312.934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831293,4%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334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05,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217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     	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BC3BF5C-A70E-48ED-89DE-EC579561E0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83283"/>
              </p:ext>
            </p:extLst>
          </p:nvPr>
        </p:nvGraphicFramePr>
        <p:xfrm>
          <a:off x="414337" y="1825622"/>
          <a:ext cx="8210797" cy="4530714"/>
        </p:xfrm>
        <a:graphic>
          <a:graphicData uri="http://schemas.openxmlformats.org/drawingml/2006/table">
            <a:tbl>
              <a:tblPr/>
              <a:tblGrid>
                <a:gridCol w="275993">
                  <a:extLst>
                    <a:ext uri="{9D8B030D-6E8A-4147-A177-3AD203B41FA5}">
                      <a16:colId xmlns:a16="http://schemas.microsoft.com/office/drawing/2014/main" val="3279262388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1448855048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2956932336"/>
                    </a:ext>
                  </a:extLst>
                </a:gridCol>
                <a:gridCol w="3001423">
                  <a:extLst>
                    <a:ext uri="{9D8B030D-6E8A-4147-A177-3AD203B41FA5}">
                      <a16:colId xmlns:a16="http://schemas.microsoft.com/office/drawing/2014/main" val="3993857671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3569963098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3188913763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4181094726"/>
                    </a:ext>
                  </a:extLst>
                </a:gridCol>
                <a:gridCol w="689984">
                  <a:extLst>
                    <a:ext uri="{9D8B030D-6E8A-4147-A177-3AD203B41FA5}">
                      <a16:colId xmlns:a16="http://schemas.microsoft.com/office/drawing/2014/main" val="2940322407"/>
                    </a:ext>
                  </a:extLst>
                </a:gridCol>
                <a:gridCol w="689984">
                  <a:extLst>
                    <a:ext uri="{9D8B030D-6E8A-4147-A177-3AD203B41FA5}">
                      <a16:colId xmlns:a16="http://schemas.microsoft.com/office/drawing/2014/main" val="3846752431"/>
                    </a:ext>
                  </a:extLst>
                </a:gridCol>
                <a:gridCol w="689984">
                  <a:extLst>
                    <a:ext uri="{9D8B030D-6E8A-4147-A177-3AD203B41FA5}">
                      <a16:colId xmlns:a16="http://schemas.microsoft.com/office/drawing/2014/main" val="206330435"/>
                    </a:ext>
                  </a:extLst>
                </a:gridCol>
              </a:tblGrid>
              <a:tr h="1244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689507"/>
                  </a:ext>
                </a:extLst>
              </a:tr>
              <a:tr h="4229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890051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153.069.764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-17.439.112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22.385.029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932592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4.602.230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4.602.230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3.732.266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789678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4.602.230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4.602.230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3.732.266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6556"/>
                  </a:ext>
                </a:extLst>
              </a:tr>
              <a:tr h="211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01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336.743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336.743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015880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- Programa 01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3.557.850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3.557.850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3.557.850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591019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I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714678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45.152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45.152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385981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VI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015255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VIII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190.600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190.600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63.533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13509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XII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111.885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111.885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166432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Metropolitana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06779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XIV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21.833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25485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XV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015995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144.810.700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-25.698.176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18.652.763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670245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28.252.457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50.655.661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22.403.204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18.652.763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722311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3.597.771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2.058.771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075201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2.052.000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3.000.119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948.119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1.500.000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94376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974.700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2.380.901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1.406.201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449385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5.016.030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2.451.030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995955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2.667.600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4.702.629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2.035.029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1.567.543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138481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1.737.753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1.327.353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579.251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141,1%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680608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769.500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1.460.768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691.268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769.500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522335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VIII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3.731.562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6.598.555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2.866.993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2.199.518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511186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IX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5.752.778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3.187.778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365878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4.583.693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2.018.693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662635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90243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515.610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105.210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123848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4.739.028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1.148.028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423037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XIV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3.180.095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4.438.826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1.258.731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2.765.751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86133"/>
                  </a:ext>
                </a:extLst>
              </a:tr>
              <a:tr h="12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297444"/>
                  </a:ext>
                </a:extLst>
              </a:tr>
              <a:tr h="16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03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900.000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900.000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290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6F1FAF6E-8EA0-4E03-8785-DFED477B560E}"/>
              </a:ext>
            </a:extLst>
          </p:cNvPr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05,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83369109-F6FB-4552-B2FC-4E61EE296B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285985"/>
              </p:ext>
            </p:extLst>
          </p:nvPr>
        </p:nvGraphicFramePr>
        <p:xfrm>
          <a:off x="414336" y="1950703"/>
          <a:ext cx="8210800" cy="2087656"/>
        </p:xfrm>
        <a:graphic>
          <a:graphicData uri="http://schemas.openxmlformats.org/drawingml/2006/table">
            <a:tbl>
              <a:tblPr/>
              <a:tblGrid>
                <a:gridCol w="275993">
                  <a:extLst>
                    <a:ext uri="{9D8B030D-6E8A-4147-A177-3AD203B41FA5}">
                      <a16:colId xmlns:a16="http://schemas.microsoft.com/office/drawing/2014/main" val="823996591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3436806798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2869474881"/>
                    </a:ext>
                  </a:extLst>
                </a:gridCol>
                <a:gridCol w="3001426">
                  <a:extLst>
                    <a:ext uri="{9D8B030D-6E8A-4147-A177-3AD203B41FA5}">
                      <a16:colId xmlns:a16="http://schemas.microsoft.com/office/drawing/2014/main" val="4149028195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2877041337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294123073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1658391198"/>
                    </a:ext>
                  </a:extLst>
                </a:gridCol>
                <a:gridCol w="689984">
                  <a:extLst>
                    <a:ext uri="{9D8B030D-6E8A-4147-A177-3AD203B41FA5}">
                      <a16:colId xmlns:a16="http://schemas.microsoft.com/office/drawing/2014/main" val="2318998559"/>
                    </a:ext>
                  </a:extLst>
                </a:gridCol>
                <a:gridCol w="689984">
                  <a:extLst>
                    <a:ext uri="{9D8B030D-6E8A-4147-A177-3AD203B41FA5}">
                      <a16:colId xmlns:a16="http://schemas.microsoft.com/office/drawing/2014/main" val="4245169850"/>
                    </a:ext>
                  </a:extLst>
                </a:gridCol>
                <a:gridCol w="689984">
                  <a:extLst>
                    <a:ext uri="{9D8B030D-6E8A-4147-A177-3AD203B41FA5}">
                      <a16:colId xmlns:a16="http://schemas.microsoft.com/office/drawing/2014/main" val="93311880"/>
                    </a:ext>
                  </a:extLst>
                </a:gridCol>
              </a:tblGrid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115850"/>
                  </a:ext>
                </a:extLst>
              </a:tr>
              <a:tr h="2650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51354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142.256.419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94.155.039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-48.101.380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11143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Fondo Nacional de Desarrollo Regional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50.434.920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43.220.236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-7.214.684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7147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Programa Infraestructura Rural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4.205.961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1.893.043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-2.312.918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82692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Puesta en Valor del Patrimonio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7.840.218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3.860.669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-3.979.549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06924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de Apoyo a la Gestión Subnacional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2.439.446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1.395.066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-1.044.380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59233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Saneamiento Sanitario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13.129.632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6.564.815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-6.564.817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077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Programa Residuos Sólidos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2.347.131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-2.782.869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15029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Ley N°20.378 - Fondo de Apoyo Regional (FAR)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43.327.980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25.888.868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-17.439.112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28204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Regularización Mayores Ingresos Propios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4.273.693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4.273.693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71964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Energización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11.474.569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4.711.518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-6.763.051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372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170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05, Programa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DE CONVERGENCIA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0883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59869B35-C2C7-4A93-96D5-32AB1F7B19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252408"/>
              </p:ext>
            </p:extLst>
          </p:nvPr>
        </p:nvGraphicFramePr>
        <p:xfrm>
          <a:off x="414336" y="1916832"/>
          <a:ext cx="8229598" cy="3657852"/>
        </p:xfrm>
        <a:graphic>
          <a:graphicData uri="http://schemas.openxmlformats.org/drawingml/2006/table">
            <a:tbl>
              <a:tblPr/>
              <a:tblGrid>
                <a:gridCol w="276625">
                  <a:extLst>
                    <a:ext uri="{9D8B030D-6E8A-4147-A177-3AD203B41FA5}">
                      <a16:colId xmlns:a16="http://schemas.microsoft.com/office/drawing/2014/main" val="3826540841"/>
                    </a:ext>
                  </a:extLst>
                </a:gridCol>
                <a:gridCol w="276625">
                  <a:extLst>
                    <a:ext uri="{9D8B030D-6E8A-4147-A177-3AD203B41FA5}">
                      <a16:colId xmlns:a16="http://schemas.microsoft.com/office/drawing/2014/main" val="1786864701"/>
                    </a:ext>
                  </a:extLst>
                </a:gridCol>
                <a:gridCol w="276625">
                  <a:extLst>
                    <a:ext uri="{9D8B030D-6E8A-4147-A177-3AD203B41FA5}">
                      <a16:colId xmlns:a16="http://schemas.microsoft.com/office/drawing/2014/main" val="4265730060"/>
                    </a:ext>
                  </a:extLst>
                </a:gridCol>
                <a:gridCol w="3008299">
                  <a:extLst>
                    <a:ext uri="{9D8B030D-6E8A-4147-A177-3AD203B41FA5}">
                      <a16:colId xmlns:a16="http://schemas.microsoft.com/office/drawing/2014/main" val="4052054907"/>
                    </a:ext>
                  </a:extLst>
                </a:gridCol>
                <a:gridCol w="772245">
                  <a:extLst>
                    <a:ext uri="{9D8B030D-6E8A-4147-A177-3AD203B41FA5}">
                      <a16:colId xmlns:a16="http://schemas.microsoft.com/office/drawing/2014/main" val="192978195"/>
                    </a:ext>
                  </a:extLst>
                </a:gridCol>
                <a:gridCol w="772245">
                  <a:extLst>
                    <a:ext uri="{9D8B030D-6E8A-4147-A177-3AD203B41FA5}">
                      <a16:colId xmlns:a16="http://schemas.microsoft.com/office/drawing/2014/main" val="3423424688"/>
                    </a:ext>
                  </a:extLst>
                </a:gridCol>
                <a:gridCol w="772245">
                  <a:extLst>
                    <a:ext uri="{9D8B030D-6E8A-4147-A177-3AD203B41FA5}">
                      <a16:colId xmlns:a16="http://schemas.microsoft.com/office/drawing/2014/main" val="986036568"/>
                    </a:ext>
                  </a:extLst>
                </a:gridCol>
                <a:gridCol w="691563">
                  <a:extLst>
                    <a:ext uri="{9D8B030D-6E8A-4147-A177-3AD203B41FA5}">
                      <a16:colId xmlns:a16="http://schemas.microsoft.com/office/drawing/2014/main" val="3107394923"/>
                    </a:ext>
                  </a:extLst>
                </a:gridCol>
                <a:gridCol w="691563">
                  <a:extLst>
                    <a:ext uri="{9D8B030D-6E8A-4147-A177-3AD203B41FA5}">
                      <a16:colId xmlns:a16="http://schemas.microsoft.com/office/drawing/2014/main" val="476873246"/>
                    </a:ext>
                  </a:extLst>
                </a:gridCol>
                <a:gridCol w="691563">
                  <a:extLst>
                    <a:ext uri="{9D8B030D-6E8A-4147-A177-3AD203B41FA5}">
                      <a16:colId xmlns:a16="http://schemas.microsoft.com/office/drawing/2014/main" val="1405214193"/>
                    </a:ext>
                  </a:extLst>
                </a:gridCol>
              </a:tblGrid>
              <a:tr h="1693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032493"/>
                  </a:ext>
                </a:extLst>
              </a:tr>
              <a:tr h="2709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042176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34.286.038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191200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34.286.038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712352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102.622.513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146.870.254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44.247.741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34.286.038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855195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5.024.001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5.024.001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1.500.000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958182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14.618.849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14.618.849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431077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1.196.737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1.196.737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637564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240648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2.030.436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2.030.436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398.898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302129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VIII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9.524.270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9.524.270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3.174.757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619557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IX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24.924.465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24.924.465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3.216.532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626469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3.491.224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11.394.278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7.903.054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3.681.680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741422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8.008.378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16.474.204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8.465.826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4.673.308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74279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5.628.481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21.954.441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16.325.960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5.500.000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716189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18.588.617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18.588.617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5.500.000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89127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XIV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1.355.192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1.355.192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930434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4.640.863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16.193.764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11.552.901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6.640.863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507318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94.142.492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49.894.751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-44.247.741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303250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Regiones Extremas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88.495.480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44.247.739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-44.247.741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251485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Territorios Rezagados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5.647.012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5.647.012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915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2935" y="510023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07,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AGENCIA NACIONAL DE INTELIGENCIA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491" y="143967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7B38E03-5824-4422-8AA1-1E8B40501D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744034"/>
              </p:ext>
            </p:extLst>
          </p:nvPr>
        </p:nvGraphicFramePr>
        <p:xfrm>
          <a:off x="458709" y="1895010"/>
          <a:ext cx="8210800" cy="1913930"/>
        </p:xfrm>
        <a:graphic>
          <a:graphicData uri="http://schemas.openxmlformats.org/drawingml/2006/table">
            <a:tbl>
              <a:tblPr/>
              <a:tblGrid>
                <a:gridCol w="286290">
                  <a:extLst>
                    <a:ext uri="{9D8B030D-6E8A-4147-A177-3AD203B41FA5}">
                      <a16:colId xmlns:a16="http://schemas.microsoft.com/office/drawing/2014/main" val="2028038003"/>
                    </a:ext>
                  </a:extLst>
                </a:gridCol>
                <a:gridCol w="286290">
                  <a:extLst>
                    <a:ext uri="{9D8B030D-6E8A-4147-A177-3AD203B41FA5}">
                      <a16:colId xmlns:a16="http://schemas.microsoft.com/office/drawing/2014/main" val="1682330523"/>
                    </a:ext>
                  </a:extLst>
                </a:gridCol>
                <a:gridCol w="286290">
                  <a:extLst>
                    <a:ext uri="{9D8B030D-6E8A-4147-A177-3AD203B41FA5}">
                      <a16:colId xmlns:a16="http://schemas.microsoft.com/office/drawing/2014/main" val="1533564275"/>
                    </a:ext>
                  </a:extLst>
                </a:gridCol>
                <a:gridCol w="2988868">
                  <a:extLst>
                    <a:ext uri="{9D8B030D-6E8A-4147-A177-3AD203B41FA5}">
                      <a16:colId xmlns:a16="http://schemas.microsoft.com/office/drawing/2014/main" val="2197951550"/>
                    </a:ext>
                  </a:extLst>
                </a:gridCol>
                <a:gridCol w="767258">
                  <a:extLst>
                    <a:ext uri="{9D8B030D-6E8A-4147-A177-3AD203B41FA5}">
                      <a16:colId xmlns:a16="http://schemas.microsoft.com/office/drawing/2014/main" val="74004326"/>
                    </a:ext>
                  </a:extLst>
                </a:gridCol>
                <a:gridCol w="767258">
                  <a:extLst>
                    <a:ext uri="{9D8B030D-6E8A-4147-A177-3AD203B41FA5}">
                      <a16:colId xmlns:a16="http://schemas.microsoft.com/office/drawing/2014/main" val="3729204540"/>
                    </a:ext>
                  </a:extLst>
                </a:gridCol>
                <a:gridCol w="767258">
                  <a:extLst>
                    <a:ext uri="{9D8B030D-6E8A-4147-A177-3AD203B41FA5}">
                      <a16:colId xmlns:a16="http://schemas.microsoft.com/office/drawing/2014/main" val="4008359118"/>
                    </a:ext>
                  </a:extLst>
                </a:gridCol>
                <a:gridCol w="687096">
                  <a:extLst>
                    <a:ext uri="{9D8B030D-6E8A-4147-A177-3AD203B41FA5}">
                      <a16:colId xmlns:a16="http://schemas.microsoft.com/office/drawing/2014/main" val="2901293883"/>
                    </a:ext>
                  </a:extLst>
                </a:gridCol>
                <a:gridCol w="687096">
                  <a:extLst>
                    <a:ext uri="{9D8B030D-6E8A-4147-A177-3AD203B41FA5}">
                      <a16:colId xmlns:a16="http://schemas.microsoft.com/office/drawing/2014/main" val="3872698094"/>
                    </a:ext>
                  </a:extLst>
                </a:gridCol>
                <a:gridCol w="687096">
                  <a:extLst>
                    <a:ext uri="{9D8B030D-6E8A-4147-A177-3AD203B41FA5}">
                      <a16:colId xmlns:a16="http://schemas.microsoft.com/office/drawing/2014/main" val="4015417156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984384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10238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2.598.405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15509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4.710.885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4.710.885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2.074.652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84615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1.042.523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1.042.523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388.108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08858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409.536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409.536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135.645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56251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356.505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356.505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132.550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70394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34248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65893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32.613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32.613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85194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614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184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08,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PREVENCIÓN DEL DELITO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C80D8409-5052-4731-B8BE-6C27BA124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630641"/>
              </p:ext>
            </p:extLst>
          </p:nvPr>
        </p:nvGraphicFramePr>
        <p:xfrm>
          <a:off x="414336" y="1916832"/>
          <a:ext cx="8229599" cy="3614264"/>
        </p:xfrm>
        <a:graphic>
          <a:graphicData uri="http://schemas.openxmlformats.org/drawingml/2006/table">
            <a:tbl>
              <a:tblPr/>
              <a:tblGrid>
                <a:gridCol w="244358">
                  <a:extLst>
                    <a:ext uri="{9D8B030D-6E8A-4147-A177-3AD203B41FA5}">
                      <a16:colId xmlns:a16="http://schemas.microsoft.com/office/drawing/2014/main" val="1486912669"/>
                    </a:ext>
                  </a:extLst>
                </a:gridCol>
                <a:gridCol w="244358">
                  <a:extLst>
                    <a:ext uri="{9D8B030D-6E8A-4147-A177-3AD203B41FA5}">
                      <a16:colId xmlns:a16="http://schemas.microsoft.com/office/drawing/2014/main" val="705651271"/>
                    </a:ext>
                  </a:extLst>
                </a:gridCol>
                <a:gridCol w="244358">
                  <a:extLst>
                    <a:ext uri="{9D8B030D-6E8A-4147-A177-3AD203B41FA5}">
                      <a16:colId xmlns:a16="http://schemas.microsoft.com/office/drawing/2014/main" val="1200634959"/>
                    </a:ext>
                  </a:extLst>
                </a:gridCol>
                <a:gridCol w="3037009">
                  <a:extLst>
                    <a:ext uri="{9D8B030D-6E8A-4147-A177-3AD203B41FA5}">
                      <a16:colId xmlns:a16="http://schemas.microsoft.com/office/drawing/2014/main" val="2471300351"/>
                    </a:ext>
                  </a:extLst>
                </a:gridCol>
                <a:gridCol w="779615">
                  <a:extLst>
                    <a:ext uri="{9D8B030D-6E8A-4147-A177-3AD203B41FA5}">
                      <a16:colId xmlns:a16="http://schemas.microsoft.com/office/drawing/2014/main" val="3990568474"/>
                    </a:ext>
                  </a:extLst>
                </a:gridCol>
                <a:gridCol w="779615">
                  <a:extLst>
                    <a:ext uri="{9D8B030D-6E8A-4147-A177-3AD203B41FA5}">
                      <a16:colId xmlns:a16="http://schemas.microsoft.com/office/drawing/2014/main" val="2564441522"/>
                    </a:ext>
                  </a:extLst>
                </a:gridCol>
                <a:gridCol w="779615">
                  <a:extLst>
                    <a:ext uri="{9D8B030D-6E8A-4147-A177-3AD203B41FA5}">
                      <a16:colId xmlns:a16="http://schemas.microsoft.com/office/drawing/2014/main" val="2788539957"/>
                    </a:ext>
                  </a:extLst>
                </a:gridCol>
                <a:gridCol w="698163">
                  <a:extLst>
                    <a:ext uri="{9D8B030D-6E8A-4147-A177-3AD203B41FA5}">
                      <a16:colId xmlns:a16="http://schemas.microsoft.com/office/drawing/2014/main" val="573812748"/>
                    </a:ext>
                  </a:extLst>
                </a:gridCol>
                <a:gridCol w="724345">
                  <a:extLst>
                    <a:ext uri="{9D8B030D-6E8A-4147-A177-3AD203B41FA5}">
                      <a16:colId xmlns:a16="http://schemas.microsoft.com/office/drawing/2014/main" val="56122685"/>
                    </a:ext>
                  </a:extLst>
                </a:gridCol>
                <a:gridCol w="698163">
                  <a:extLst>
                    <a:ext uri="{9D8B030D-6E8A-4147-A177-3AD203B41FA5}">
                      <a16:colId xmlns:a16="http://schemas.microsoft.com/office/drawing/2014/main" val="3715060062"/>
                    </a:ext>
                  </a:extLst>
                </a:gridCol>
              </a:tblGrid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728665"/>
                  </a:ext>
                </a:extLst>
              </a:tr>
              <a:tr h="267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715286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32.836.372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34.309.245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13.200.831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71836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8.543.184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8.543.184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3.549.029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58102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2.198.564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2.198.564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359.934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517916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21.373.298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21.373.298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7.640.977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820064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52307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Urbana de Seguridad Ciudadana - INE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409928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20.563.554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20.563.554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7.640.977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491549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Prevención en Seguridad Ciudadana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11.079.213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11.079.213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6.100.476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283774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Gestión en Seguridad Ciudadana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4.065.608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4.065.608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450.242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906049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Comunal Seguridad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5.418.733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5.418.733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1.090.259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889418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356.439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356.439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1.717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385878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393276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718244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94.629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94.629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30054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240.059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240.059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098088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364.887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1.837.760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1.649.174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927034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329.942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329.942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153.220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438268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34.945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543364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1.472.630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807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08,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CENTROS REGIONALES DE ATENCIÓN Y ORIENTACIÓN A VÍCTIMAS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313F378-D318-4E81-B0C5-83317228D3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969495"/>
              </p:ext>
            </p:extLst>
          </p:nvPr>
        </p:nvGraphicFramePr>
        <p:xfrm>
          <a:off x="414336" y="1916832"/>
          <a:ext cx="8210799" cy="2108321"/>
        </p:xfrm>
        <a:graphic>
          <a:graphicData uri="http://schemas.openxmlformats.org/drawingml/2006/table">
            <a:tbl>
              <a:tblPr/>
              <a:tblGrid>
                <a:gridCol w="243800">
                  <a:extLst>
                    <a:ext uri="{9D8B030D-6E8A-4147-A177-3AD203B41FA5}">
                      <a16:colId xmlns:a16="http://schemas.microsoft.com/office/drawing/2014/main" val="3407813428"/>
                    </a:ext>
                  </a:extLst>
                </a:gridCol>
                <a:gridCol w="243800">
                  <a:extLst>
                    <a:ext uri="{9D8B030D-6E8A-4147-A177-3AD203B41FA5}">
                      <a16:colId xmlns:a16="http://schemas.microsoft.com/office/drawing/2014/main" val="2912895878"/>
                    </a:ext>
                  </a:extLst>
                </a:gridCol>
                <a:gridCol w="243800">
                  <a:extLst>
                    <a:ext uri="{9D8B030D-6E8A-4147-A177-3AD203B41FA5}">
                      <a16:colId xmlns:a16="http://schemas.microsoft.com/office/drawing/2014/main" val="627313820"/>
                    </a:ext>
                  </a:extLst>
                </a:gridCol>
                <a:gridCol w="3030071">
                  <a:extLst>
                    <a:ext uri="{9D8B030D-6E8A-4147-A177-3AD203B41FA5}">
                      <a16:colId xmlns:a16="http://schemas.microsoft.com/office/drawing/2014/main" val="3037339246"/>
                    </a:ext>
                  </a:extLst>
                </a:gridCol>
                <a:gridCol w="777834">
                  <a:extLst>
                    <a:ext uri="{9D8B030D-6E8A-4147-A177-3AD203B41FA5}">
                      <a16:colId xmlns:a16="http://schemas.microsoft.com/office/drawing/2014/main" val="619034050"/>
                    </a:ext>
                  </a:extLst>
                </a:gridCol>
                <a:gridCol w="777834">
                  <a:extLst>
                    <a:ext uri="{9D8B030D-6E8A-4147-A177-3AD203B41FA5}">
                      <a16:colId xmlns:a16="http://schemas.microsoft.com/office/drawing/2014/main" val="849076350"/>
                    </a:ext>
                  </a:extLst>
                </a:gridCol>
                <a:gridCol w="777834">
                  <a:extLst>
                    <a:ext uri="{9D8B030D-6E8A-4147-A177-3AD203B41FA5}">
                      <a16:colId xmlns:a16="http://schemas.microsoft.com/office/drawing/2014/main" val="1328603633"/>
                    </a:ext>
                  </a:extLst>
                </a:gridCol>
                <a:gridCol w="696568">
                  <a:extLst>
                    <a:ext uri="{9D8B030D-6E8A-4147-A177-3AD203B41FA5}">
                      <a16:colId xmlns:a16="http://schemas.microsoft.com/office/drawing/2014/main" val="3300068580"/>
                    </a:ext>
                  </a:extLst>
                </a:gridCol>
                <a:gridCol w="722690">
                  <a:extLst>
                    <a:ext uri="{9D8B030D-6E8A-4147-A177-3AD203B41FA5}">
                      <a16:colId xmlns:a16="http://schemas.microsoft.com/office/drawing/2014/main" val="807650049"/>
                    </a:ext>
                  </a:extLst>
                </a:gridCol>
                <a:gridCol w="696568">
                  <a:extLst>
                    <a:ext uri="{9D8B030D-6E8A-4147-A177-3AD203B41FA5}">
                      <a16:colId xmlns:a16="http://schemas.microsoft.com/office/drawing/2014/main" val="1964681405"/>
                    </a:ext>
                  </a:extLst>
                </a:gridCol>
              </a:tblGrid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955687"/>
                  </a:ext>
                </a:extLst>
              </a:tr>
              <a:tr h="267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508706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3.995.364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4.040.040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1.436.439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15738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2.673.921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2.673.921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1.025.174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462118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1.231.073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1.231.073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387.050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900009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90.370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90.370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874372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082424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6982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28.297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28.297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561423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41.553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41.553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669184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75969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406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736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09,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SERV. NACIONAL PARA PREVENCIÓN Y REHABIL. CONSUMO DE DROGAS Y ALCOHOL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42C39FD-4E20-4370-9585-7DAC9B4F2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947064"/>
              </p:ext>
            </p:extLst>
          </p:nvPr>
        </p:nvGraphicFramePr>
        <p:xfrm>
          <a:off x="414336" y="1957900"/>
          <a:ext cx="8210800" cy="3578839"/>
        </p:xfrm>
        <a:graphic>
          <a:graphicData uri="http://schemas.openxmlformats.org/drawingml/2006/table">
            <a:tbl>
              <a:tblPr/>
              <a:tblGrid>
                <a:gridCol w="275993">
                  <a:extLst>
                    <a:ext uri="{9D8B030D-6E8A-4147-A177-3AD203B41FA5}">
                      <a16:colId xmlns:a16="http://schemas.microsoft.com/office/drawing/2014/main" val="3589097811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822485306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3828166768"/>
                    </a:ext>
                  </a:extLst>
                </a:gridCol>
                <a:gridCol w="3001426">
                  <a:extLst>
                    <a:ext uri="{9D8B030D-6E8A-4147-A177-3AD203B41FA5}">
                      <a16:colId xmlns:a16="http://schemas.microsoft.com/office/drawing/2014/main" val="2898775218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3272865400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3245896674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1239329258"/>
                    </a:ext>
                  </a:extLst>
                </a:gridCol>
                <a:gridCol w="689984">
                  <a:extLst>
                    <a:ext uri="{9D8B030D-6E8A-4147-A177-3AD203B41FA5}">
                      <a16:colId xmlns:a16="http://schemas.microsoft.com/office/drawing/2014/main" val="362371247"/>
                    </a:ext>
                  </a:extLst>
                </a:gridCol>
                <a:gridCol w="689984">
                  <a:extLst>
                    <a:ext uri="{9D8B030D-6E8A-4147-A177-3AD203B41FA5}">
                      <a16:colId xmlns:a16="http://schemas.microsoft.com/office/drawing/2014/main" val="2390625880"/>
                    </a:ext>
                  </a:extLst>
                </a:gridCol>
                <a:gridCol w="689984">
                  <a:extLst>
                    <a:ext uri="{9D8B030D-6E8A-4147-A177-3AD203B41FA5}">
                      <a16:colId xmlns:a16="http://schemas.microsoft.com/office/drawing/2014/main" val="147682490"/>
                    </a:ext>
                  </a:extLst>
                </a:gridCol>
              </a:tblGrid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3042276"/>
                  </a:ext>
                </a:extLst>
              </a:tr>
              <a:tr h="2650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927564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25.439.997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37626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8.372.670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8.372.670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3.434.228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93008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3.634.803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3.634.803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767.003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07394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53.948.732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53.948.732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21.231.098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35090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429036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 Población General-INE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620194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53.681.683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53.681.683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20.964.049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96258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Tratamiento y Rehabilitación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43.776.177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43.776.177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13.095.035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500296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Programas de Prevención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3.173.164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3.173.164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2.966.941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74715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Capacitación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1.261.388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1.261.388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74.494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22875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- Programa PREVIENE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4.398.113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4.398.113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4.379.081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607126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Control Cero Alcohol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1.072.841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1.072.841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448.498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48003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2.747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51367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2.747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92979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26.887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749774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91957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26730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15.218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95880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906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del Interior y Seguridad Pública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presenta un presupuesto aprobado de </a:t>
            </a:r>
            <a:r>
              <a:rPr lang="es-CL" sz="1600" b="1" dirty="0">
                <a:latin typeface="+mn-lt"/>
              </a:rPr>
              <a:t>$3.270.614 millones</a:t>
            </a:r>
            <a:r>
              <a:rPr lang="es-CL" sz="1600" dirty="0">
                <a:latin typeface="+mn-lt"/>
              </a:rPr>
              <a:t>, de los cuales un 40% se destina a gastos en personal, un 21% a iniciativas de inversión, un 20% a transferencias de capital, manteniendo la distribución de los años anteriores. 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mayo ascendió a </a:t>
            </a:r>
            <a:r>
              <a:rPr lang="es-CL" sz="1600" b="1" dirty="0">
                <a:latin typeface="+mn-lt"/>
              </a:rPr>
              <a:t>$265.725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8,1%</a:t>
            </a:r>
            <a:r>
              <a:rPr lang="es-CL" sz="1600" dirty="0">
                <a:latin typeface="+mn-lt"/>
              </a:rPr>
              <a:t> respecto de la ley inicial, gasto levemente superior respecto a igual mes del </a:t>
            </a:r>
            <a:r>
              <a:rPr lang="es-CL" sz="1600">
                <a:latin typeface="+mn-lt"/>
              </a:rPr>
              <a:t>año 2017 </a:t>
            </a:r>
            <a:r>
              <a:rPr lang="es-CL" sz="1600" dirty="0">
                <a:latin typeface="+mn-lt"/>
              </a:rPr>
              <a:t>(0,2 puntos porcentuales).  La ejecución acumulada </a:t>
            </a:r>
            <a:r>
              <a:rPr lang="es-CL" sz="1600" dirty="0"/>
              <a:t>al quinto mes de 2018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$1.253.133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37,5%</a:t>
            </a:r>
            <a:r>
              <a:rPr lang="es-CL" sz="1600" dirty="0">
                <a:latin typeface="+mn-lt"/>
              </a:rPr>
              <a:t> del presupuesto vigente y un </a:t>
            </a:r>
            <a:r>
              <a:rPr lang="es-CL" sz="1600" b="1" dirty="0">
                <a:latin typeface="+mn-lt"/>
              </a:rPr>
              <a:t>38,3%</a:t>
            </a:r>
            <a:r>
              <a:rPr lang="es-CL" sz="16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mayo un aumento consolidado del </a:t>
            </a:r>
            <a:r>
              <a:rPr lang="es-CL" sz="1600" b="1" dirty="0"/>
              <a:t>$69.173 millones</a:t>
            </a:r>
            <a:r>
              <a:rPr lang="es-CL" sz="1600" dirty="0"/>
              <a:t>.  Lo que se traduce en incrementos en la mayoría de sus subtítulos, destacando por su monto los subtítulos 34 “Servicio de la Deuda”, con $63.627 millones; 24 “Transferencias Corrientes”, con $18.277 millones; y, el subtítulo 29 “Adquisición de Activos No Financieros”, con $12.123 millones, manteniendo la tendencia de los últimos años.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/>
              <a:t>Mientras que “Iniciativas de inversión” y “transferencia de capital” son los subtítulos que presentan reducciones en su presupuesto con un </a:t>
            </a:r>
            <a:r>
              <a:rPr lang="es-CL" sz="1600" b="1" dirty="0"/>
              <a:t>2,6%</a:t>
            </a:r>
            <a:r>
              <a:rPr lang="es-CL" sz="1600" dirty="0"/>
              <a:t> ($17.873 millones) y </a:t>
            </a:r>
            <a:r>
              <a:rPr lang="es-CL" sz="1600" b="1" dirty="0"/>
              <a:t>2,3%</a:t>
            </a:r>
            <a:r>
              <a:rPr lang="es-CL" sz="1600" dirty="0"/>
              <a:t> ($14.684 millones) respectivamente.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10,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DEL INTERIOR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3235652-7964-4A2C-BCBD-8DB10E5742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533123"/>
              </p:ext>
            </p:extLst>
          </p:nvPr>
        </p:nvGraphicFramePr>
        <p:xfrm>
          <a:off x="414336" y="1912432"/>
          <a:ext cx="8229601" cy="3992038"/>
        </p:xfrm>
        <a:graphic>
          <a:graphicData uri="http://schemas.openxmlformats.org/drawingml/2006/table">
            <a:tbl>
              <a:tblPr/>
              <a:tblGrid>
                <a:gridCol w="293511">
                  <a:extLst>
                    <a:ext uri="{9D8B030D-6E8A-4147-A177-3AD203B41FA5}">
                      <a16:colId xmlns:a16="http://schemas.microsoft.com/office/drawing/2014/main" val="1767131217"/>
                    </a:ext>
                  </a:extLst>
                </a:gridCol>
                <a:gridCol w="293511">
                  <a:extLst>
                    <a:ext uri="{9D8B030D-6E8A-4147-A177-3AD203B41FA5}">
                      <a16:colId xmlns:a16="http://schemas.microsoft.com/office/drawing/2014/main" val="589175163"/>
                    </a:ext>
                  </a:extLst>
                </a:gridCol>
                <a:gridCol w="293511">
                  <a:extLst>
                    <a:ext uri="{9D8B030D-6E8A-4147-A177-3AD203B41FA5}">
                      <a16:colId xmlns:a16="http://schemas.microsoft.com/office/drawing/2014/main" val="3769408220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558461684"/>
                    </a:ext>
                  </a:extLst>
                </a:gridCol>
                <a:gridCol w="756356">
                  <a:extLst>
                    <a:ext uri="{9D8B030D-6E8A-4147-A177-3AD203B41FA5}">
                      <a16:colId xmlns:a16="http://schemas.microsoft.com/office/drawing/2014/main" val="2893519280"/>
                    </a:ext>
                  </a:extLst>
                </a:gridCol>
                <a:gridCol w="756356">
                  <a:extLst>
                    <a:ext uri="{9D8B030D-6E8A-4147-A177-3AD203B41FA5}">
                      <a16:colId xmlns:a16="http://schemas.microsoft.com/office/drawing/2014/main" val="2666868637"/>
                    </a:ext>
                  </a:extLst>
                </a:gridCol>
                <a:gridCol w="756356">
                  <a:extLst>
                    <a:ext uri="{9D8B030D-6E8A-4147-A177-3AD203B41FA5}">
                      <a16:colId xmlns:a16="http://schemas.microsoft.com/office/drawing/2014/main" val="396312255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644890924"/>
                    </a:ext>
                  </a:extLst>
                </a:gridCol>
                <a:gridCol w="778934">
                  <a:extLst>
                    <a:ext uri="{9D8B030D-6E8A-4147-A177-3AD203B41FA5}">
                      <a16:colId xmlns:a16="http://schemas.microsoft.com/office/drawing/2014/main" val="22330908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845230765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248924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3046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30.973.198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48.071.088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17.097.890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46.622.313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71083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14.556.471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14.556.471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6.090.545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65638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3.001.666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3.001.666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956.111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0216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120.553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08580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120.553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01615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10.067.219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27.020.585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16.953.366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35.480.492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70542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3.297.237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3.297.237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905.169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3873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Social (ORASMI)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2.618.834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2.618.834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899.645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36036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678.393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678.393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8677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de Daños y Damnificados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5223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01454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Microtráfico Cero - Policía de Investigaciones de Chile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23470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5.712.720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22.666.086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16.953.366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33.518.061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24181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Atender Situaciones de Emergencia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16.953.376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16.953.366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31.518.301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315183010,0%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04356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Estadio Seguro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714.175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714.175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325.993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47393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Diario Oficial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1.137.344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1.137.344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370.430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72314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Migraciones y Extranjería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3.455.868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3.455.868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1.224.998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72373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Riesgos Socionaturales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46489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Seguimiento de Causas Judiciales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200.123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200.123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78.339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56626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Acción contra la Trata de Personas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40361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234.474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76222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234.474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799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796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0C419A5E-28AB-4771-AE11-85610DF8C026}"/>
              </a:ext>
            </a:extLst>
          </p:cNvPr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10,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DEL INTERIOR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7B5DBC4F-610A-413E-8ECC-417BEB6BCAFE}"/>
              </a:ext>
            </a:extLst>
          </p:cNvPr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59779A0-97C3-43A5-879B-FA50573C09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557394"/>
              </p:ext>
            </p:extLst>
          </p:nvPr>
        </p:nvGraphicFramePr>
        <p:xfrm>
          <a:off x="414336" y="1916832"/>
          <a:ext cx="8229601" cy="2791180"/>
        </p:xfrm>
        <a:graphic>
          <a:graphicData uri="http://schemas.openxmlformats.org/drawingml/2006/table">
            <a:tbl>
              <a:tblPr/>
              <a:tblGrid>
                <a:gridCol w="293511">
                  <a:extLst>
                    <a:ext uri="{9D8B030D-6E8A-4147-A177-3AD203B41FA5}">
                      <a16:colId xmlns:a16="http://schemas.microsoft.com/office/drawing/2014/main" val="452732257"/>
                    </a:ext>
                  </a:extLst>
                </a:gridCol>
                <a:gridCol w="293511">
                  <a:extLst>
                    <a:ext uri="{9D8B030D-6E8A-4147-A177-3AD203B41FA5}">
                      <a16:colId xmlns:a16="http://schemas.microsoft.com/office/drawing/2014/main" val="672432306"/>
                    </a:ext>
                  </a:extLst>
                </a:gridCol>
                <a:gridCol w="293511">
                  <a:extLst>
                    <a:ext uri="{9D8B030D-6E8A-4147-A177-3AD203B41FA5}">
                      <a16:colId xmlns:a16="http://schemas.microsoft.com/office/drawing/2014/main" val="1355240375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3035779574"/>
                    </a:ext>
                  </a:extLst>
                </a:gridCol>
                <a:gridCol w="756356">
                  <a:extLst>
                    <a:ext uri="{9D8B030D-6E8A-4147-A177-3AD203B41FA5}">
                      <a16:colId xmlns:a16="http://schemas.microsoft.com/office/drawing/2014/main" val="3720173750"/>
                    </a:ext>
                  </a:extLst>
                </a:gridCol>
                <a:gridCol w="756356">
                  <a:extLst>
                    <a:ext uri="{9D8B030D-6E8A-4147-A177-3AD203B41FA5}">
                      <a16:colId xmlns:a16="http://schemas.microsoft.com/office/drawing/2014/main" val="2319664096"/>
                    </a:ext>
                  </a:extLst>
                </a:gridCol>
                <a:gridCol w="756356">
                  <a:extLst>
                    <a:ext uri="{9D8B030D-6E8A-4147-A177-3AD203B41FA5}">
                      <a16:colId xmlns:a16="http://schemas.microsoft.com/office/drawing/2014/main" val="415917642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424427393"/>
                    </a:ext>
                  </a:extLst>
                </a:gridCol>
                <a:gridCol w="778934">
                  <a:extLst>
                    <a:ext uri="{9D8B030D-6E8A-4147-A177-3AD203B41FA5}">
                      <a16:colId xmlns:a16="http://schemas.microsoft.com/office/drawing/2014/main" val="152875925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55800808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843094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49268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224.862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29.787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73453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58.546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58.546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42593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55.274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55.274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17915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50129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60.279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60.279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23.340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57005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46.332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46.332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91221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2.809.448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2.953.972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144.524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2.306.245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61539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2.809.438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2.809.438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45416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- Carabineros de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510439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- Policía de Investigaciones de Chile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82112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144.534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144.524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853.172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8531720,0%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31701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Atender Situaciones de Emergencia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144.534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144.524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853.172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8531720,0%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14891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1.404.106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08324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1.404.106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722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403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10,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RED DE CONECTIVIDAD DEL ESTADO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7FA9F0E-6499-4514-AE82-7ACE22D29A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294122"/>
              </p:ext>
            </p:extLst>
          </p:nvPr>
        </p:nvGraphicFramePr>
        <p:xfrm>
          <a:off x="414336" y="1988840"/>
          <a:ext cx="8229601" cy="1720146"/>
        </p:xfrm>
        <a:graphic>
          <a:graphicData uri="http://schemas.openxmlformats.org/drawingml/2006/table">
            <a:tbl>
              <a:tblPr/>
              <a:tblGrid>
                <a:gridCol w="293511">
                  <a:extLst>
                    <a:ext uri="{9D8B030D-6E8A-4147-A177-3AD203B41FA5}">
                      <a16:colId xmlns:a16="http://schemas.microsoft.com/office/drawing/2014/main" val="1162938832"/>
                    </a:ext>
                  </a:extLst>
                </a:gridCol>
                <a:gridCol w="293511">
                  <a:extLst>
                    <a:ext uri="{9D8B030D-6E8A-4147-A177-3AD203B41FA5}">
                      <a16:colId xmlns:a16="http://schemas.microsoft.com/office/drawing/2014/main" val="95963983"/>
                    </a:ext>
                  </a:extLst>
                </a:gridCol>
                <a:gridCol w="293511">
                  <a:extLst>
                    <a:ext uri="{9D8B030D-6E8A-4147-A177-3AD203B41FA5}">
                      <a16:colId xmlns:a16="http://schemas.microsoft.com/office/drawing/2014/main" val="1067408143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1289261284"/>
                    </a:ext>
                  </a:extLst>
                </a:gridCol>
                <a:gridCol w="756356">
                  <a:extLst>
                    <a:ext uri="{9D8B030D-6E8A-4147-A177-3AD203B41FA5}">
                      <a16:colId xmlns:a16="http://schemas.microsoft.com/office/drawing/2014/main" val="2140784960"/>
                    </a:ext>
                  </a:extLst>
                </a:gridCol>
                <a:gridCol w="756356">
                  <a:extLst>
                    <a:ext uri="{9D8B030D-6E8A-4147-A177-3AD203B41FA5}">
                      <a16:colId xmlns:a16="http://schemas.microsoft.com/office/drawing/2014/main" val="968166841"/>
                    </a:ext>
                  </a:extLst>
                </a:gridCol>
                <a:gridCol w="756356">
                  <a:extLst>
                    <a:ext uri="{9D8B030D-6E8A-4147-A177-3AD203B41FA5}">
                      <a16:colId xmlns:a16="http://schemas.microsoft.com/office/drawing/2014/main" val="15092419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528168186"/>
                    </a:ext>
                  </a:extLst>
                </a:gridCol>
                <a:gridCol w="778934">
                  <a:extLst>
                    <a:ext uri="{9D8B030D-6E8A-4147-A177-3AD203B41FA5}">
                      <a16:colId xmlns:a16="http://schemas.microsoft.com/office/drawing/2014/main" val="555620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201742252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670293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09223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1.208.839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25482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1.244.416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1.244.416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478.205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00476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3.488.053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3.488.053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580.669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50745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734.260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734.260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3082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483.246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483.246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65610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251.014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251.014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96803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137.016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29403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137.016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98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59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10,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SOCIAL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E8282FF-F082-4AD9-A5CF-19A482F5C0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378974"/>
              </p:ext>
            </p:extLst>
          </p:nvPr>
        </p:nvGraphicFramePr>
        <p:xfrm>
          <a:off x="414337" y="1934606"/>
          <a:ext cx="8210798" cy="1638411"/>
        </p:xfrm>
        <a:graphic>
          <a:graphicData uri="http://schemas.openxmlformats.org/drawingml/2006/table">
            <a:tbl>
              <a:tblPr/>
              <a:tblGrid>
                <a:gridCol w="292840">
                  <a:extLst>
                    <a:ext uri="{9D8B030D-6E8A-4147-A177-3AD203B41FA5}">
                      <a16:colId xmlns:a16="http://schemas.microsoft.com/office/drawing/2014/main" val="1537799178"/>
                    </a:ext>
                  </a:extLst>
                </a:gridCol>
                <a:gridCol w="292840">
                  <a:extLst>
                    <a:ext uri="{9D8B030D-6E8A-4147-A177-3AD203B41FA5}">
                      <a16:colId xmlns:a16="http://schemas.microsoft.com/office/drawing/2014/main" val="1179460873"/>
                    </a:ext>
                  </a:extLst>
                </a:gridCol>
                <a:gridCol w="292840">
                  <a:extLst>
                    <a:ext uri="{9D8B030D-6E8A-4147-A177-3AD203B41FA5}">
                      <a16:colId xmlns:a16="http://schemas.microsoft.com/office/drawing/2014/main" val="2618518332"/>
                    </a:ext>
                  </a:extLst>
                </a:gridCol>
                <a:gridCol w="2939668">
                  <a:extLst>
                    <a:ext uri="{9D8B030D-6E8A-4147-A177-3AD203B41FA5}">
                      <a16:colId xmlns:a16="http://schemas.microsoft.com/office/drawing/2014/main" val="2782514120"/>
                    </a:ext>
                  </a:extLst>
                </a:gridCol>
                <a:gridCol w="754628">
                  <a:extLst>
                    <a:ext uri="{9D8B030D-6E8A-4147-A177-3AD203B41FA5}">
                      <a16:colId xmlns:a16="http://schemas.microsoft.com/office/drawing/2014/main" val="1662798215"/>
                    </a:ext>
                  </a:extLst>
                </a:gridCol>
                <a:gridCol w="754628">
                  <a:extLst>
                    <a:ext uri="{9D8B030D-6E8A-4147-A177-3AD203B41FA5}">
                      <a16:colId xmlns:a16="http://schemas.microsoft.com/office/drawing/2014/main" val="1780063287"/>
                    </a:ext>
                  </a:extLst>
                </a:gridCol>
                <a:gridCol w="754628">
                  <a:extLst>
                    <a:ext uri="{9D8B030D-6E8A-4147-A177-3AD203B41FA5}">
                      <a16:colId xmlns:a16="http://schemas.microsoft.com/office/drawing/2014/main" val="3024432465"/>
                    </a:ext>
                  </a:extLst>
                </a:gridCol>
                <a:gridCol w="675786">
                  <a:extLst>
                    <a:ext uri="{9D8B030D-6E8A-4147-A177-3AD203B41FA5}">
                      <a16:colId xmlns:a16="http://schemas.microsoft.com/office/drawing/2014/main" val="1812139993"/>
                    </a:ext>
                  </a:extLst>
                </a:gridCol>
                <a:gridCol w="777154">
                  <a:extLst>
                    <a:ext uri="{9D8B030D-6E8A-4147-A177-3AD203B41FA5}">
                      <a16:colId xmlns:a16="http://schemas.microsoft.com/office/drawing/2014/main" val="2891326300"/>
                    </a:ext>
                  </a:extLst>
                </a:gridCol>
                <a:gridCol w="675786">
                  <a:extLst>
                    <a:ext uri="{9D8B030D-6E8A-4147-A177-3AD203B41FA5}">
                      <a16:colId xmlns:a16="http://schemas.microsoft.com/office/drawing/2014/main" val="1357016535"/>
                    </a:ext>
                  </a:extLst>
                </a:gridCol>
              </a:tblGrid>
              <a:tr h="1706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751361"/>
                  </a:ext>
                </a:extLst>
              </a:tr>
              <a:tr h="2730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14545"/>
                  </a:ext>
                </a:extLst>
              </a:tr>
              <a:tr h="170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4.025.699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4.025.699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43.896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32886"/>
                  </a:ext>
                </a:extLst>
              </a:tr>
              <a:tr h="170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269472"/>
                  </a:ext>
                </a:extLst>
              </a:tr>
              <a:tr h="170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878755"/>
                  </a:ext>
                </a:extLst>
              </a:tr>
              <a:tr h="170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Social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009533"/>
                  </a:ext>
                </a:extLst>
              </a:tr>
              <a:tr h="170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399207"/>
                  </a:ext>
                </a:extLst>
              </a:tr>
              <a:tr h="170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931360"/>
                  </a:ext>
                </a:extLst>
              </a:tr>
              <a:tr h="170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Social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206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184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10, Programa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BOMBEROS DE CHILE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06A6A99-4BBC-484A-89C1-180089624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041026"/>
              </p:ext>
            </p:extLst>
          </p:nvPr>
        </p:nvGraphicFramePr>
        <p:xfrm>
          <a:off x="414336" y="1916832"/>
          <a:ext cx="8210798" cy="2921000"/>
        </p:xfrm>
        <a:graphic>
          <a:graphicData uri="http://schemas.openxmlformats.org/drawingml/2006/table">
            <a:tbl>
              <a:tblPr/>
              <a:tblGrid>
                <a:gridCol w="292840">
                  <a:extLst>
                    <a:ext uri="{9D8B030D-6E8A-4147-A177-3AD203B41FA5}">
                      <a16:colId xmlns:a16="http://schemas.microsoft.com/office/drawing/2014/main" val="2189009833"/>
                    </a:ext>
                  </a:extLst>
                </a:gridCol>
                <a:gridCol w="292840">
                  <a:extLst>
                    <a:ext uri="{9D8B030D-6E8A-4147-A177-3AD203B41FA5}">
                      <a16:colId xmlns:a16="http://schemas.microsoft.com/office/drawing/2014/main" val="170255891"/>
                    </a:ext>
                  </a:extLst>
                </a:gridCol>
                <a:gridCol w="292840">
                  <a:extLst>
                    <a:ext uri="{9D8B030D-6E8A-4147-A177-3AD203B41FA5}">
                      <a16:colId xmlns:a16="http://schemas.microsoft.com/office/drawing/2014/main" val="2927553262"/>
                    </a:ext>
                  </a:extLst>
                </a:gridCol>
                <a:gridCol w="2939668">
                  <a:extLst>
                    <a:ext uri="{9D8B030D-6E8A-4147-A177-3AD203B41FA5}">
                      <a16:colId xmlns:a16="http://schemas.microsoft.com/office/drawing/2014/main" val="2176453099"/>
                    </a:ext>
                  </a:extLst>
                </a:gridCol>
                <a:gridCol w="754628">
                  <a:extLst>
                    <a:ext uri="{9D8B030D-6E8A-4147-A177-3AD203B41FA5}">
                      <a16:colId xmlns:a16="http://schemas.microsoft.com/office/drawing/2014/main" val="3357966393"/>
                    </a:ext>
                  </a:extLst>
                </a:gridCol>
                <a:gridCol w="754628">
                  <a:extLst>
                    <a:ext uri="{9D8B030D-6E8A-4147-A177-3AD203B41FA5}">
                      <a16:colId xmlns:a16="http://schemas.microsoft.com/office/drawing/2014/main" val="3997950661"/>
                    </a:ext>
                  </a:extLst>
                </a:gridCol>
                <a:gridCol w="754628">
                  <a:extLst>
                    <a:ext uri="{9D8B030D-6E8A-4147-A177-3AD203B41FA5}">
                      <a16:colId xmlns:a16="http://schemas.microsoft.com/office/drawing/2014/main" val="570458663"/>
                    </a:ext>
                  </a:extLst>
                </a:gridCol>
                <a:gridCol w="675786">
                  <a:extLst>
                    <a:ext uri="{9D8B030D-6E8A-4147-A177-3AD203B41FA5}">
                      <a16:colId xmlns:a16="http://schemas.microsoft.com/office/drawing/2014/main" val="2022695834"/>
                    </a:ext>
                  </a:extLst>
                </a:gridCol>
                <a:gridCol w="777154">
                  <a:extLst>
                    <a:ext uri="{9D8B030D-6E8A-4147-A177-3AD203B41FA5}">
                      <a16:colId xmlns:a16="http://schemas.microsoft.com/office/drawing/2014/main" val="1472394742"/>
                    </a:ext>
                  </a:extLst>
                </a:gridCol>
                <a:gridCol w="675786">
                  <a:extLst>
                    <a:ext uri="{9D8B030D-6E8A-4147-A177-3AD203B41FA5}">
                      <a16:colId xmlns:a16="http://schemas.microsoft.com/office/drawing/2014/main" val="2507729186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970385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43087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27.766.263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35100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10.567.082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43434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10.567.082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90438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Operación de Cuerpo de Bomberos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18.851.720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18.851.720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8.488.439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868254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 Extraordinaria, Reparaciones y Mantenciones de Cuerpos de Bomberos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1.565.733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1.565.733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237.163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341139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Funcionamiento de la Junta Nacional y Organismos Dependientes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3.682.960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3.682.960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1.841.480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16502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14.060.468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78693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14.060.468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90787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de Cuerpos de Bomberos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4.505.386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4.505.386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3.948.332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844794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Importaciones y Compromisos en Moneda Extranjera para Cuerpos de Bomberos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8.130.730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8.130.730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7.924.688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049543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Adquisiciones y Compromisos en Moneda Nacional para Cuerpos de Bomberos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4.488.643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4.488.643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2.187.448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77772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3.138.713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25716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3.138.713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661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31,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CARABINEROS DE CHILE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2AB022D-42E3-4296-9F59-3247D8E5DE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078042"/>
              </p:ext>
            </p:extLst>
          </p:nvPr>
        </p:nvGraphicFramePr>
        <p:xfrm>
          <a:off x="415473" y="1912419"/>
          <a:ext cx="8210800" cy="3943348"/>
        </p:xfrm>
        <a:graphic>
          <a:graphicData uri="http://schemas.openxmlformats.org/drawingml/2006/table">
            <a:tbl>
              <a:tblPr/>
              <a:tblGrid>
                <a:gridCol w="304104">
                  <a:extLst>
                    <a:ext uri="{9D8B030D-6E8A-4147-A177-3AD203B41FA5}">
                      <a16:colId xmlns:a16="http://schemas.microsoft.com/office/drawing/2014/main" val="2615504811"/>
                    </a:ext>
                  </a:extLst>
                </a:gridCol>
                <a:gridCol w="304104">
                  <a:extLst>
                    <a:ext uri="{9D8B030D-6E8A-4147-A177-3AD203B41FA5}">
                      <a16:colId xmlns:a16="http://schemas.microsoft.com/office/drawing/2014/main" val="349028923"/>
                    </a:ext>
                  </a:extLst>
                </a:gridCol>
                <a:gridCol w="304104">
                  <a:extLst>
                    <a:ext uri="{9D8B030D-6E8A-4147-A177-3AD203B41FA5}">
                      <a16:colId xmlns:a16="http://schemas.microsoft.com/office/drawing/2014/main" val="1881681111"/>
                    </a:ext>
                  </a:extLst>
                </a:gridCol>
                <a:gridCol w="2884639">
                  <a:extLst>
                    <a:ext uri="{9D8B030D-6E8A-4147-A177-3AD203B41FA5}">
                      <a16:colId xmlns:a16="http://schemas.microsoft.com/office/drawing/2014/main" val="2465293824"/>
                    </a:ext>
                  </a:extLst>
                </a:gridCol>
                <a:gridCol w="776189">
                  <a:extLst>
                    <a:ext uri="{9D8B030D-6E8A-4147-A177-3AD203B41FA5}">
                      <a16:colId xmlns:a16="http://schemas.microsoft.com/office/drawing/2014/main" val="2648031999"/>
                    </a:ext>
                  </a:extLst>
                </a:gridCol>
                <a:gridCol w="776189">
                  <a:extLst>
                    <a:ext uri="{9D8B030D-6E8A-4147-A177-3AD203B41FA5}">
                      <a16:colId xmlns:a16="http://schemas.microsoft.com/office/drawing/2014/main" val="2755055826"/>
                    </a:ext>
                  </a:extLst>
                </a:gridCol>
                <a:gridCol w="776189">
                  <a:extLst>
                    <a:ext uri="{9D8B030D-6E8A-4147-A177-3AD203B41FA5}">
                      <a16:colId xmlns:a16="http://schemas.microsoft.com/office/drawing/2014/main" val="1222245560"/>
                    </a:ext>
                  </a:extLst>
                </a:gridCol>
                <a:gridCol w="695094">
                  <a:extLst>
                    <a:ext uri="{9D8B030D-6E8A-4147-A177-3AD203B41FA5}">
                      <a16:colId xmlns:a16="http://schemas.microsoft.com/office/drawing/2014/main" val="3295335611"/>
                    </a:ext>
                  </a:extLst>
                </a:gridCol>
                <a:gridCol w="695094">
                  <a:extLst>
                    <a:ext uri="{9D8B030D-6E8A-4147-A177-3AD203B41FA5}">
                      <a16:colId xmlns:a16="http://schemas.microsoft.com/office/drawing/2014/main" val="2228188564"/>
                    </a:ext>
                  </a:extLst>
                </a:gridCol>
                <a:gridCol w="695094">
                  <a:extLst>
                    <a:ext uri="{9D8B030D-6E8A-4147-A177-3AD203B41FA5}">
                      <a16:colId xmlns:a16="http://schemas.microsoft.com/office/drawing/2014/main" val="62197902"/>
                    </a:ext>
                  </a:extLst>
                </a:gridCol>
              </a:tblGrid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545668"/>
                  </a:ext>
                </a:extLst>
              </a:tr>
              <a:tr h="267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5816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1.082.692.664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1.088.881.107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6.188.443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449.213.126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00032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882.671.068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882.671.068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393.528.393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00644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154.097.649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154.097.649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38.211.003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92405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616.803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57254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616.803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076052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3.595.501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3.595.501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586.136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56554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263.912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263.912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138.004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68681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21361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138.004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48833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3.331.589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3.331.589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3178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Histórico y Centro Cultural de Carabineros de Chile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448.132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448.132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14966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Bienestar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1.268.214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1.268.214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941982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Modelo de Integración Carabineros-Comunidad MICC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1.615.243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1.615.243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32080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2.885.768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92535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2.885.768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797233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4.862.508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4.862.508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371865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244.331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244.331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64016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3.148.450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3.148.450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2199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1.051.617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1.051.617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22.088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680502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173.826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173.826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90930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244.284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244.284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542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A11451F4-ACF7-4D41-AA03-0FEB1476B9BF}"/>
              </a:ext>
            </a:extLst>
          </p:cNvPr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31,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CARABINEROS DE CHILE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EB32F75F-698C-4E01-8217-A727F5E7DAEF}"/>
              </a:ext>
            </a:extLst>
          </p:cNvPr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D854427-79CA-4D36-BB56-EFC4E0ED61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872845"/>
              </p:ext>
            </p:extLst>
          </p:nvPr>
        </p:nvGraphicFramePr>
        <p:xfrm>
          <a:off x="414336" y="1916832"/>
          <a:ext cx="8272463" cy="1938256"/>
        </p:xfrm>
        <a:graphic>
          <a:graphicData uri="http://schemas.openxmlformats.org/drawingml/2006/table">
            <a:tbl>
              <a:tblPr/>
              <a:tblGrid>
                <a:gridCol w="306388">
                  <a:extLst>
                    <a:ext uri="{9D8B030D-6E8A-4147-A177-3AD203B41FA5}">
                      <a16:colId xmlns:a16="http://schemas.microsoft.com/office/drawing/2014/main" val="3801386944"/>
                    </a:ext>
                  </a:extLst>
                </a:gridCol>
                <a:gridCol w="306388">
                  <a:extLst>
                    <a:ext uri="{9D8B030D-6E8A-4147-A177-3AD203B41FA5}">
                      <a16:colId xmlns:a16="http://schemas.microsoft.com/office/drawing/2014/main" val="3190901659"/>
                    </a:ext>
                  </a:extLst>
                </a:gridCol>
                <a:gridCol w="306388">
                  <a:extLst>
                    <a:ext uri="{9D8B030D-6E8A-4147-A177-3AD203B41FA5}">
                      <a16:colId xmlns:a16="http://schemas.microsoft.com/office/drawing/2014/main" val="3216377770"/>
                    </a:ext>
                  </a:extLst>
                </a:gridCol>
                <a:gridCol w="2906303">
                  <a:extLst>
                    <a:ext uri="{9D8B030D-6E8A-4147-A177-3AD203B41FA5}">
                      <a16:colId xmlns:a16="http://schemas.microsoft.com/office/drawing/2014/main" val="1434125107"/>
                    </a:ext>
                  </a:extLst>
                </a:gridCol>
                <a:gridCol w="782018">
                  <a:extLst>
                    <a:ext uri="{9D8B030D-6E8A-4147-A177-3AD203B41FA5}">
                      <a16:colId xmlns:a16="http://schemas.microsoft.com/office/drawing/2014/main" val="64676421"/>
                    </a:ext>
                  </a:extLst>
                </a:gridCol>
                <a:gridCol w="782018">
                  <a:extLst>
                    <a:ext uri="{9D8B030D-6E8A-4147-A177-3AD203B41FA5}">
                      <a16:colId xmlns:a16="http://schemas.microsoft.com/office/drawing/2014/main" val="3864754623"/>
                    </a:ext>
                  </a:extLst>
                </a:gridCol>
                <a:gridCol w="782018">
                  <a:extLst>
                    <a:ext uri="{9D8B030D-6E8A-4147-A177-3AD203B41FA5}">
                      <a16:colId xmlns:a16="http://schemas.microsoft.com/office/drawing/2014/main" val="866475324"/>
                    </a:ext>
                  </a:extLst>
                </a:gridCol>
                <a:gridCol w="700314">
                  <a:extLst>
                    <a:ext uri="{9D8B030D-6E8A-4147-A177-3AD203B41FA5}">
                      <a16:colId xmlns:a16="http://schemas.microsoft.com/office/drawing/2014/main" val="2263505468"/>
                    </a:ext>
                  </a:extLst>
                </a:gridCol>
                <a:gridCol w="700314">
                  <a:extLst>
                    <a:ext uri="{9D8B030D-6E8A-4147-A177-3AD203B41FA5}">
                      <a16:colId xmlns:a16="http://schemas.microsoft.com/office/drawing/2014/main" val="2187672408"/>
                    </a:ext>
                  </a:extLst>
                </a:gridCol>
                <a:gridCol w="700314">
                  <a:extLst>
                    <a:ext uri="{9D8B030D-6E8A-4147-A177-3AD203B41FA5}">
                      <a16:colId xmlns:a16="http://schemas.microsoft.com/office/drawing/2014/main" val="3327809629"/>
                    </a:ext>
                  </a:extLst>
                </a:gridCol>
              </a:tblGrid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149348"/>
                  </a:ext>
                </a:extLst>
              </a:tr>
              <a:tr h="267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09591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6.110.193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23295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6.110.193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55087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721.738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53385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721.738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35914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276.217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75772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276.217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005542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276.217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16330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6.188.443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12023,8%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624855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6.188.443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12023,8%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013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31,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CARABINEROS DE CHILE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7774BB7-2BD8-43BE-90CC-209474DE2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585662"/>
              </p:ext>
            </p:extLst>
          </p:nvPr>
        </p:nvGraphicFramePr>
        <p:xfrm>
          <a:off x="401383" y="1916832"/>
          <a:ext cx="8210800" cy="1604074"/>
        </p:xfrm>
        <a:graphic>
          <a:graphicData uri="http://schemas.openxmlformats.org/drawingml/2006/table">
            <a:tbl>
              <a:tblPr/>
              <a:tblGrid>
                <a:gridCol w="304104">
                  <a:extLst>
                    <a:ext uri="{9D8B030D-6E8A-4147-A177-3AD203B41FA5}">
                      <a16:colId xmlns:a16="http://schemas.microsoft.com/office/drawing/2014/main" val="8336537"/>
                    </a:ext>
                  </a:extLst>
                </a:gridCol>
                <a:gridCol w="304104">
                  <a:extLst>
                    <a:ext uri="{9D8B030D-6E8A-4147-A177-3AD203B41FA5}">
                      <a16:colId xmlns:a16="http://schemas.microsoft.com/office/drawing/2014/main" val="3102674549"/>
                    </a:ext>
                  </a:extLst>
                </a:gridCol>
                <a:gridCol w="304104">
                  <a:extLst>
                    <a:ext uri="{9D8B030D-6E8A-4147-A177-3AD203B41FA5}">
                      <a16:colId xmlns:a16="http://schemas.microsoft.com/office/drawing/2014/main" val="2567869516"/>
                    </a:ext>
                  </a:extLst>
                </a:gridCol>
                <a:gridCol w="2884639">
                  <a:extLst>
                    <a:ext uri="{9D8B030D-6E8A-4147-A177-3AD203B41FA5}">
                      <a16:colId xmlns:a16="http://schemas.microsoft.com/office/drawing/2014/main" val="296967974"/>
                    </a:ext>
                  </a:extLst>
                </a:gridCol>
                <a:gridCol w="776189">
                  <a:extLst>
                    <a:ext uri="{9D8B030D-6E8A-4147-A177-3AD203B41FA5}">
                      <a16:colId xmlns:a16="http://schemas.microsoft.com/office/drawing/2014/main" val="3500349131"/>
                    </a:ext>
                  </a:extLst>
                </a:gridCol>
                <a:gridCol w="776189">
                  <a:extLst>
                    <a:ext uri="{9D8B030D-6E8A-4147-A177-3AD203B41FA5}">
                      <a16:colId xmlns:a16="http://schemas.microsoft.com/office/drawing/2014/main" val="1033117410"/>
                    </a:ext>
                  </a:extLst>
                </a:gridCol>
                <a:gridCol w="776189">
                  <a:extLst>
                    <a:ext uri="{9D8B030D-6E8A-4147-A177-3AD203B41FA5}">
                      <a16:colId xmlns:a16="http://schemas.microsoft.com/office/drawing/2014/main" val="2082306900"/>
                    </a:ext>
                  </a:extLst>
                </a:gridCol>
                <a:gridCol w="695094">
                  <a:extLst>
                    <a:ext uri="{9D8B030D-6E8A-4147-A177-3AD203B41FA5}">
                      <a16:colId xmlns:a16="http://schemas.microsoft.com/office/drawing/2014/main" val="1971555743"/>
                    </a:ext>
                  </a:extLst>
                </a:gridCol>
                <a:gridCol w="695094">
                  <a:extLst>
                    <a:ext uri="{9D8B030D-6E8A-4147-A177-3AD203B41FA5}">
                      <a16:colId xmlns:a16="http://schemas.microsoft.com/office/drawing/2014/main" val="729398961"/>
                    </a:ext>
                  </a:extLst>
                </a:gridCol>
                <a:gridCol w="695094">
                  <a:extLst>
                    <a:ext uri="{9D8B030D-6E8A-4147-A177-3AD203B41FA5}">
                      <a16:colId xmlns:a16="http://schemas.microsoft.com/office/drawing/2014/main" val="3583703590"/>
                    </a:ext>
                  </a:extLst>
                </a:gridCol>
              </a:tblGrid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393140"/>
                  </a:ext>
                </a:extLst>
              </a:tr>
              <a:tr h="267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02630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80.038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80.038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12.621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5128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26113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35767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29487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02490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62035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19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184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32,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HOSPITAL DE CARABINEROS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0619BB1-0A4F-4A57-8E66-D2D73084FA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681735"/>
              </p:ext>
            </p:extLst>
          </p:nvPr>
        </p:nvGraphicFramePr>
        <p:xfrm>
          <a:off x="408996" y="1916832"/>
          <a:ext cx="8210798" cy="2166545"/>
        </p:xfrm>
        <a:graphic>
          <a:graphicData uri="http://schemas.openxmlformats.org/drawingml/2006/table">
            <a:tbl>
              <a:tblPr/>
              <a:tblGrid>
                <a:gridCol w="274489">
                  <a:extLst>
                    <a:ext uri="{9D8B030D-6E8A-4147-A177-3AD203B41FA5}">
                      <a16:colId xmlns:a16="http://schemas.microsoft.com/office/drawing/2014/main" val="3050829935"/>
                    </a:ext>
                  </a:extLst>
                </a:gridCol>
                <a:gridCol w="274489">
                  <a:extLst>
                    <a:ext uri="{9D8B030D-6E8A-4147-A177-3AD203B41FA5}">
                      <a16:colId xmlns:a16="http://schemas.microsoft.com/office/drawing/2014/main" val="2653769684"/>
                    </a:ext>
                  </a:extLst>
                </a:gridCol>
                <a:gridCol w="3114852">
                  <a:extLst>
                    <a:ext uri="{9D8B030D-6E8A-4147-A177-3AD203B41FA5}">
                      <a16:colId xmlns:a16="http://schemas.microsoft.com/office/drawing/2014/main" val="485883974"/>
                    </a:ext>
                  </a:extLst>
                </a:gridCol>
                <a:gridCol w="799598">
                  <a:extLst>
                    <a:ext uri="{9D8B030D-6E8A-4147-A177-3AD203B41FA5}">
                      <a16:colId xmlns:a16="http://schemas.microsoft.com/office/drawing/2014/main" val="2924921390"/>
                    </a:ext>
                  </a:extLst>
                </a:gridCol>
                <a:gridCol w="799598">
                  <a:extLst>
                    <a:ext uri="{9D8B030D-6E8A-4147-A177-3AD203B41FA5}">
                      <a16:colId xmlns:a16="http://schemas.microsoft.com/office/drawing/2014/main" val="2148262107"/>
                    </a:ext>
                  </a:extLst>
                </a:gridCol>
                <a:gridCol w="799598">
                  <a:extLst>
                    <a:ext uri="{9D8B030D-6E8A-4147-A177-3AD203B41FA5}">
                      <a16:colId xmlns:a16="http://schemas.microsoft.com/office/drawing/2014/main" val="3563726297"/>
                    </a:ext>
                  </a:extLst>
                </a:gridCol>
                <a:gridCol w="716058">
                  <a:extLst>
                    <a:ext uri="{9D8B030D-6E8A-4147-A177-3AD203B41FA5}">
                      <a16:colId xmlns:a16="http://schemas.microsoft.com/office/drawing/2014/main" val="435267475"/>
                    </a:ext>
                  </a:extLst>
                </a:gridCol>
                <a:gridCol w="716058">
                  <a:extLst>
                    <a:ext uri="{9D8B030D-6E8A-4147-A177-3AD203B41FA5}">
                      <a16:colId xmlns:a16="http://schemas.microsoft.com/office/drawing/2014/main" val="870118066"/>
                    </a:ext>
                  </a:extLst>
                </a:gridCol>
                <a:gridCol w="716058">
                  <a:extLst>
                    <a:ext uri="{9D8B030D-6E8A-4147-A177-3AD203B41FA5}">
                      <a16:colId xmlns:a16="http://schemas.microsoft.com/office/drawing/2014/main" val="688503228"/>
                    </a:ext>
                  </a:extLst>
                </a:gridCol>
              </a:tblGrid>
              <a:tr h="171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928518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50254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29.668.466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32.083.851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2.415.385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13.038.200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750014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19.640.896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19.640.896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8.146.569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94884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9.737.565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9.737.565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2.314.714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1540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00475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71157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71718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648042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099715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103.800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2.415.385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79189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103.800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2.415.385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992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33,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POLICÍA DE INVESTIGACIONES DE CHILE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41183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B7EC7A6-10C1-4014-9166-F13C1ACA9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227850"/>
              </p:ext>
            </p:extLst>
          </p:nvPr>
        </p:nvGraphicFramePr>
        <p:xfrm>
          <a:off x="414336" y="1867176"/>
          <a:ext cx="8229600" cy="4008521"/>
        </p:xfrm>
        <a:graphic>
          <a:graphicData uri="http://schemas.openxmlformats.org/drawingml/2006/table">
            <a:tbl>
              <a:tblPr/>
              <a:tblGrid>
                <a:gridCol w="317395">
                  <a:extLst>
                    <a:ext uri="{9D8B030D-6E8A-4147-A177-3AD203B41FA5}">
                      <a16:colId xmlns:a16="http://schemas.microsoft.com/office/drawing/2014/main" val="3923455696"/>
                    </a:ext>
                  </a:extLst>
                </a:gridCol>
                <a:gridCol w="317395">
                  <a:extLst>
                    <a:ext uri="{9D8B030D-6E8A-4147-A177-3AD203B41FA5}">
                      <a16:colId xmlns:a16="http://schemas.microsoft.com/office/drawing/2014/main" val="1369877626"/>
                    </a:ext>
                  </a:extLst>
                </a:gridCol>
                <a:gridCol w="317395">
                  <a:extLst>
                    <a:ext uri="{9D8B030D-6E8A-4147-A177-3AD203B41FA5}">
                      <a16:colId xmlns:a16="http://schemas.microsoft.com/office/drawing/2014/main" val="3502343443"/>
                    </a:ext>
                  </a:extLst>
                </a:gridCol>
                <a:gridCol w="2958576">
                  <a:extLst>
                    <a:ext uri="{9D8B030D-6E8A-4147-A177-3AD203B41FA5}">
                      <a16:colId xmlns:a16="http://schemas.microsoft.com/office/drawing/2014/main" val="2112343767"/>
                    </a:ext>
                  </a:extLst>
                </a:gridCol>
                <a:gridCol w="759481">
                  <a:extLst>
                    <a:ext uri="{9D8B030D-6E8A-4147-A177-3AD203B41FA5}">
                      <a16:colId xmlns:a16="http://schemas.microsoft.com/office/drawing/2014/main" val="2803795150"/>
                    </a:ext>
                  </a:extLst>
                </a:gridCol>
                <a:gridCol w="759481">
                  <a:extLst>
                    <a:ext uri="{9D8B030D-6E8A-4147-A177-3AD203B41FA5}">
                      <a16:colId xmlns:a16="http://schemas.microsoft.com/office/drawing/2014/main" val="3742646188"/>
                    </a:ext>
                  </a:extLst>
                </a:gridCol>
                <a:gridCol w="759481">
                  <a:extLst>
                    <a:ext uri="{9D8B030D-6E8A-4147-A177-3AD203B41FA5}">
                      <a16:colId xmlns:a16="http://schemas.microsoft.com/office/drawing/2014/main" val="4186888237"/>
                    </a:ext>
                  </a:extLst>
                </a:gridCol>
                <a:gridCol w="680132">
                  <a:extLst>
                    <a:ext uri="{9D8B030D-6E8A-4147-A177-3AD203B41FA5}">
                      <a16:colId xmlns:a16="http://schemas.microsoft.com/office/drawing/2014/main" val="4110109247"/>
                    </a:ext>
                  </a:extLst>
                </a:gridCol>
                <a:gridCol w="680132">
                  <a:extLst>
                    <a:ext uri="{9D8B030D-6E8A-4147-A177-3AD203B41FA5}">
                      <a16:colId xmlns:a16="http://schemas.microsoft.com/office/drawing/2014/main" val="3215638708"/>
                    </a:ext>
                  </a:extLst>
                </a:gridCol>
                <a:gridCol w="680132">
                  <a:extLst>
                    <a:ext uri="{9D8B030D-6E8A-4147-A177-3AD203B41FA5}">
                      <a16:colId xmlns:a16="http://schemas.microsoft.com/office/drawing/2014/main" val="1983973743"/>
                    </a:ext>
                  </a:extLst>
                </a:gridCol>
              </a:tblGrid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812687"/>
                  </a:ext>
                </a:extLst>
              </a:tr>
              <a:tr h="2607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077751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321.692.030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333.920.468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138.550.218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60699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265.394.987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265.394.987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112.690.469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2887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35.851.361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35.851.361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12.533.239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2667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91839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53850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326.810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184566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326.810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99818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Microtráfico Cero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659621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778.176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778.176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324.240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027446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6.128.092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6.128.092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432.309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60210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3.470.407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3.470.407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26292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391.766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391.766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101.801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92354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557.857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557.857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57.189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148161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887.262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887.262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271.481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21223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83709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71611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526026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77936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2385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09777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60524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270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del Interior y Seguridad Pública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600" dirty="0"/>
              <a:t>En cuanto a los programas, </a:t>
            </a:r>
            <a:r>
              <a:rPr lang="es-CL" sz="1600" b="1" dirty="0"/>
              <a:t>el 82%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Subsecretaría de Desarrollo Regional y Administrativo, Carabineros de Chile </a:t>
            </a:r>
            <a:r>
              <a:rPr lang="es-CL" sz="1600" dirty="0"/>
              <a:t>y </a:t>
            </a:r>
            <a:r>
              <a:rPr lang="es-CL" sz="1600" b="1" dirty="0"/>
              <a:t>los Gobiernos Regionales</a:t>
            </a:r>
            <a:r>
              <a:rPr lang="es-CL" sz="1600" dirty="0"/>
              <a:t> (que representan a su vez el 18%, 31% y 32% respectivamente), los que al mes de mayo alcanzaron niveles de ejecución de </a:t>
            </a:r>
            <a:r>
              <a:rPr lang="es-CL" sz="1600" b="1" dirty="0"/>
              <a:t>24,7%, 41,3% y 34% respectivamente</a:t>
            </a:r>
            <a:r>
              <a:rPr lang="es-CL" sz="1600" dirty="0"/>
              <a:t>, todos calculados respecto al presupuesto vigente.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600" dirty="0"/>
              <a:t>Las mayores tasas de gastos se registraron en la </a:t>
            </a:r>
            <a:r>
              <a:rPr lang="es-CL" sz="1600" b="1" dirty="0"/>
              <a:t>Subsecretaría del Interior (97%)</a:t>
            </a:r>
            <a:r>
              <a:rPr lang="es-CL" sz="1600" dirty="0"/>
              <a:t> y </a:t>
            </a:r>
            <a:r>
              <a:rPr lang="es-CL" sz="1600" b="1" dirty="0"/>
              <a:t>Bomberos de Chile (67,4%)</a:t>
            </a:r>
            <a:r>
              <a:rPr lang="es-CL" sz="1600" dirty="0"/>
              <a:t>.  En el caso de la Subsecretaría del Interior, la ejecución se explica por el nivel de gasto en las transferencias corrientes que al mes de mayo presenta una sobre-ejecución de </a:t>
            </a:r>
            <a:r>
              <a:rPr lang="es-CL" sz="1600" b="1" dirty="0"/>
              <a:t>131,3%, </a:t>
            </a:r>
            <a:r>
              <a:rPr lang="es-CL" sz="1600" dirty="0"/>
              <a:t>representando a su vez el 56,2% del presupuesto vigente de la Subsecretaría, </a:t>
            </a:r>
            <a:r>
              <a:rPr lang="es-CL" sz="1600" b="1" u="sng" dirty="0"/>
              <a:t>debido a los mayores incrementos derivados de las emergencias vividas en el país ($17.097 millones), faltando por decretar $15.274 millones.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600" dirty="0"/>
              <a:t>Mientras que </a:t>
            </a:r>
            <a:r>
              <a:rPr lang="es-CL" sz="1600" b="1" dirty="0"/>
              <a:t>Fondo Social </a:t>
            </a:r>
            <a:r>
              <a:rPr lang="es-CL" sz="1600" dirty="0"/>
              <a:t>es el que presenta la </a:t>
            </a:r>
            <a:r>
              <a:rPr lang="es-CL" sz="1600" b="1" dirty="0"/>
              <a:t>ejecución menor, manteniendo el gasto de 1,1%</a:t>
            </a:r>
            <a:r>
              <a:rPr lang="es-CL" sz="1600" dirty="0"/>
              <a:t>, explicado por su cronograma de asignaciones.</a:t>
            </a:r>
            <a:endParaRPr lang="es-CL" sz="1600" b="1" u="sng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Capítulos 61 al 75, Programa 01, 02 y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GOBIERNOS REGIONALES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89BCF37-6EA5-4165-8C99-C655C392A9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626639"/>
              </p:ext>
            </p:extLst>
          </p:nvPr>
        </p:nvGraphicFramePr>
        <p:xfrm>
          <a:off x="414336" y="1916832"/>
          <a:ext cx="8272464" cy="3547192"/>
        </p:xfrm>
        <a:graphic>
          <a:graphicData uri="http://schemas.openxmlformats.org/drawingml/2006/table">
            <a:tbl>
              <a:tblPr/>
              <a:tblGrid>
                <a:gridCol w="3185374">
                  <a:extLst>
                    <a:ext uri="{9D8B030D-6E8A-4147-A177-3AD203B41FA5}">
                      <a16:colId xmlns:a16="http://schemas.microsoft.com/office/drawing/2014/main" val="3025031798"/>
                    </a:ext>
                  </a:extLst>
                </a:gridCol>
                <a:gridCol w="874789">
                  <a:extLst>
                    <a:ext uri="{9D8B030D-6E8A-4147-A177-3AD203B41FA5}">
                      <a16:colId xmlns:a16="http://schemas.microsoft.com/office/drawing/2014/main" val="2201172346"/>
                    </a:ext>
                  </a:extLst>
                </a:gridCol>
                <a:gridCol w="938179">
                  <a:extLst>
                    <a:ext uri="{9D8B030D-6E8A-4147-A177-3AD203B41FA5}">
                      <a16:colId xmlns:a16="http://schemas.microsoft.com/office/drawing/2014/main" val="529130201"/>
                    </a:ext>
                  </a:extLst>
                </a:gridCol>
                <a:gridCol w="941349">
                  <a:extLst>
                    <a:ext uri="{9D8B030D-6E8A-4147-A177-3AD203B41FA5}">
                      <a16:colId xmlns:a16="http://schemas.microsoft.com/office/drawing/2014/main" val="2866838481"/>
                    </a:ext>
                  </a:extLst>
                </a:gridCol>
                <a:gridCol w="811399">
                  <a:extLst>
                    <a:ext uri="{9D8B030D-6E8A-4147-A177-3AD203B41FA5}">
                      <a16:colId xmlns:a16="http://schemas.microsoft.com/office/drawing/2014/main" val="3713645005"/>
                    </a:ext>
                  </a:extLst>
                </a:gridCol>
                <a:gridCol w="760687">
                  <a:extLst>
                    <a:ext uri="{9D8B030D-6E8A-4147-A177-3AD203B41FA5}">
                      <a16:colId xmlns:a16="http://schemas.microsoft.com/office/drawing/2014/main" val="2541105529"/>
                    </a:ext>
                  </a:extLst>
                </a:gridCol>
                <a:gridCol w="760687">
                  <a:extLst>
                    <a:ext uri="{9D8B030D-6E8A-4147-A177-3AD203B41FA5}">
                      <a16:colId xmlns:a16="http://schemas.microsoft.com/office/drawing/2014/main" val="3125832721"/>
                    </a:ext>
                  </a:extLst>
                </a:gridCol>
              </a:tblGrid>
              <a:tr h="1828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891128"/>
                  </a:ext>
                </a:extLst>
              </a:tr>
              <a:tr h="43882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49598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34.800.542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47.373.726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12.573.184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20.195.961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39084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43.289.065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54.373.178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11.084.113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17.466.370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59543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76.787.318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79.893.596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3.106.278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33.262.744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2171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63.577.870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63.490.514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-87.356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12.549.162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58911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61.817.311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69.979.706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8.162.395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18.319.097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3534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76.209.221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78.445.496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2.236.275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23.353.662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72658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122.001.642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126.086.390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4.084.748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51.622.645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368058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65.024.300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66.502.708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1.478.408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20.124.830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24329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78.869.939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85.531.140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6.661.201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35.616.968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97420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118.585.872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123.788.604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5.202.732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39.745.333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48782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697.744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697.744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71984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112.810.505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119.604.458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6.793.953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32.002.351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773049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48.349.700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51.597.910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3.248.210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15.986.911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82879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77.110.391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90.711.087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13.600.696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33.080.553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16082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54.751.336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63.997.547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9.246.211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18.573.140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4143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57.760.188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74.299.558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16.539.370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34.617.121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72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231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% Ejecución Presupuestaria de Gastos Capítulos 61 al 75, Programa 01, 02 y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INVERSIÓN REGIONAL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2017 - 2018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504ED3D3-87AF-4353-BD51-9241A0D68508}"/>
              </a:ext>
            </a:extLst>
          </p:cNvPr>
          <p:cNvSpPr txBox="1">
            <a:spLocks/>
          </p:cNvSpPr>
          <p:nvPr/>
        </p:nvSpPr>
        <p:spPr>
          <a:xfrm>
            <a:off x="414336" y="1448299"/>
            <a:ext cx="821079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los GORES a mayo de 2017 - 2018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55BEAED-E4B2-4700-BFA7-B3F2E3056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622" y="1880623"/>
            <a:ext cx="7866225" cy="4475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8013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Capítulos 61 al 75,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DE FUNCIONAMIENTO GOBIERNOS REGIONALES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FD38AEB-BFBA-4A29-A395-543E50A61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772092"/>
              </p:ext>
            </p:extLst>
          </p:nvPr>
        </p:nvGraphicFramePr>
        <p:xfrm>
          <a:off x="414336" y="1916510"/>
          <a:ext cx="8210799" cy="3400916"/>
        </p:xfrm>
        <a:graphic>
          <a:graphicData uri="http://schemas.openxmlformats.org/drawingml/2006/table">
            <a:tbl>
              <a:tblPr/>
              <a:tblGrid>
                <a:gridCol w="3161630">
                  <a:extLst>
                    <a:ext uri="{9D8B030D-6E8A-4147-A177-3AD203B41FA5}">
                      <a16:colId xmlns:a16="http://schemas.microsoft.com/office/drawing/2014/main" val="34040624"/>
                    </a:ext>
                  </a:extLst>
                </a:gridCol>
                <a:gridCol w="868269">
                  <a:extLst>
                    <a:ext uri="{9D8B030D-6E8A-4147-A177-3AD203B41FA5}">
                      <a16:colId xmlns:a16="http://schemas.microsoft.com/office/drawing/2014/main" val="2537843609"/>
                    </a:ext>
                  </a:extLst>
                </a:gridCol>
                <a:gridCol w="931186">
                  <a:extLst>
                    <a:ext uri="{9D8B030D-6E8A-4147-A177-3AD203B41FA5}">
                      <a16:colId xmlns:a16="http://schemas.microsoft.com/office/drawing/2014/main" val="1243120964"/>
                    </a:ext>
                  </a:extLst>
                </a:gridCol>
                <a:gridCol w="934332">
                  <a:extLst>
                    <a:ext uri="{9D8B030D-6E8A-4147-A177-3AD203B41FA5}">
                      <a16:colId xmlns:a16="http://schemas.microsoft.com/office/drawing/2014/main" val="2914588754"/>
                    </a:ext>
                  </a:extLst>
                </a:gridCol>
                <a:gridCol w="805350">
                  <a:extLst>
                    <a:ext uri="{9D8B030D-6E8A-4147-A177-3AD203B41FA5}">
                      <a16:colId xmlns:a16="http://schemas.microsoft.com/office/drawing/2014/main" val="3434278171"/>
                    </a:ext>
                  </a:extLst>
                </a:gridCol>
                <a:gridCol w="755016">
                  <a:extLst>
                    <a:ext uri="{9D8B030D-6E8A-4147-A177-3AD203B41FA5}">
                      <a16:colId xmlns:a16="http://schemas.microsoft.com/office/drawing/2014/main" val="1076517155"/>
                    </a:ext>
                  </a:extLst>
                </a:gridCol>
                <a:gridCol w="755016">
                  <a:extLst>
                    <a:ext uri="{9D8B030D-6E8A-4147-A177-3AD203B41FA5}">
                      <a16:colId xmlns:a16="http://schemas.microsoft.com/office/drawing/2014/main" val="2931905699"/>
                    </a:ext>
                  </a:extLst>
                </a:gridCol>
              </a:tblGrid>
              <a:tr h="1828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639037"/>
                  </a:ext>
                </a:extLst>
              </a:tr>
              <a:tr h="29255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390548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4.038.706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4.198.822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160.116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1.594.524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50937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3.721.244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4.004.641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283.397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1.686.439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440402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4.097.058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4.219.289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122.231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1.546.796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22970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3.835.597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3.835.597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1.367.456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148529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4.375.437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4.375.437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1.706.308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806117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4.885.686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5.139.245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253.559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2.094.457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93030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6.815.677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6.991.427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175.750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3.366.110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88046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3.778.694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3.999.488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220.794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1.584.751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70105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4.129.440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4.324.388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194.948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1.747.403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33708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5.425.713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5.687.292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261.579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2.303.248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28700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697.744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697.744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667972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4.547.005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4.547.005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1.815.610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33257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4.174.854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4.317.088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142.234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1.678.536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53139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4.455.922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4.541.882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85.960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1.817.734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231918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4.903.445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4.989.525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86.080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1.996.811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246082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4.291.803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4.403.688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111.885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1.627.564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640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4085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Capítulos 61 al 75, Programa 02 y 03: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INVERSIÓN REGIONAL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E356B24-EA42-46E6-88C6-AA6A7721AD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065524"/>
              </p:ext>
            </p:extLst>
          </p:nvPr>
        </p:nvGraphicFramePr>
        <p:xfrm>
          <a:off x="414336" y="1861659"/>
          <a:ext cx="8210799" cy="3547192"/>
        </p:xfrm>
        <a:graphic>
          <a:graphicData uri="http://schemas.openxmlformats.org/drawingml/2006/table">
            <a:tbl>
              <a:tblPr/>
              <a:tblGrid>
                <a:gridCol w="3161630">
                  <a:extLst>
                    <a:ext uri="{9D8B030D-6E8A-4147-A177-3AD203B41FA5}">
                      <a16:colId xmlns:a16="http://schemas.microsoft.com/office/drawing/2014/main" val="2909863050"/>
                    </a:ext>
                  </a:extLst>
                </a:gridCol>
                <a:gridCol w="868269">
                  <a:extLst>
                    <a:ext uri="{9D8B030D-6E8A-4147-A177-3AD203B41FA5}">
                      <a16:colId xmlns:a16="http://schemas.microsoft.com/office/drawing/2014/main" val="3622136672"/>
                    </a:ext>
                  </a:extLst>
                </a:gridCol>
                <a:gridCol w="931186">
                  <a:extLst>
                    <a:ext uri="{9D8B030D-6E8A-4147-A177-3AD203B41FA5}">
                      <a16:colId xmlns:a16="http://schemas.microsoft.com/office/drawing/2014/main" val="2021589903"/>
                    </a:ext>
                  </a:extLst>
                </a:gridCol>
                <a:gridCol w="934332">
                  <a:extLst>
                    <a:ext uri="{9D8B030D-6E8A-4147-A177-3AD203B41FA5}">
                      <a16:colId xmlns:a16="http://schemas.microsoft.com/office/drawing/2014/main" val="3410553506"/>
                    </a:ext>
                  </a:extLst>
                </a:gridCol>
                <a:gridCol w="805350">
                  <a:extLst>
                    <a:ext uri="{9D8B030D-6E8A-4147-A177-3AD203B41FA5}">
                      <a16:colId xmlns:a16="http://schemas.microsoft.com/office/drawing/2014/main" val="9153461"/>
                    </a:ext>
                  </a:extLst>
                </a:gridCol>
                <a:gridCol w="755016">
                  <a:extLst>
                    <a:ext uri="{9D8B030D-6E8A-4147-A177-3AD203B41FA5}">
                      <a16:colId xmlns:a16="http://schemas.microsoft.com/office/drawing/2014/main" val="2973320027"/>
                    </a:ext>
                  </a:extLst>
                </a:gridCol>
                <a:gridCol w="755016">
                  <a:extLst>
                    <a:ext uri="{9D8B030D-6E8A-4147-A177-3AD203B41FA5}">
                      <a16:colId xmlns:a16="http://schemas.microsoft.com/office/drawing/2014/main" val="3753980691"/>
                    </a:ext>
                  </a:extLst>
                </a:gridCol>
              </a:tblGrid>
              <a:tr h="1828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694462"/>
                  </a:ext>
                </a:extLst>
              </a:tr>
              <a:tr h="43882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38135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30.761.836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43.174.904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12.413.068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18.601.437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337842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39.567.821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50.368.537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10.800.716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15.779.931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479397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72.690.260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75.674.307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2.984.047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31.715.948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074149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59.742.273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59.654.917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-87.356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11.181.706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193492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57.441.874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65.604.269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8.162.395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16.612.789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70811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71.323.535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73.306.251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1.982.716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21.259.205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628692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115.185.965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119.094.963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3.908.998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48.256.535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56958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61.245.606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62.503.220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1.257.614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18.540.079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07420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74.740.499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81.206.752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6.466.253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33.869.565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54975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113.160.159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118.101.312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4.941.153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37.442.085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27707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960739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108.263.500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115.057.453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6.793.953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30.186.741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59196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44.174.846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47.280.822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3.105.976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14.308.375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414099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72.654.469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86.169.205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13.514.736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31.262.819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810497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49.847.891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59.008.022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9.160.131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16.576.329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89289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53.468.385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69.895.870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16.427.485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32.989.557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252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8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9112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A3B37A31-7DE2-4FB4-A25B-87B7D38BA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324357"/>
              </p:ext>
            </p:extLst>
          </p:nvPr>
        </p:nvGraphicFramePr>
        <p:xfrm>
          <a:off x="414338" y="2009055"/>
          <a:ext cx="8201485" cy="2841904"/>
        </p:xfrm>
        <a:graphic>
          <a:graphicData uri="http://schemas.openxmlformats.org/drawingml/2006/table">
            <a:tbl>
              <a:tblPr/>
              <a:tblGrid>
                <a:gridCol w="766073">
                  <a:extLst>
                    <a:ext uri="{9D8B030D-6E8A-4147-A177-3AD203B41FA5}">
                      <a16:colId xmlns:a16="http://schemas.microsoft.com/office/drawing/2014/main" val="3405527701"/>
                    </a:ext>
                  </a:extLst>
                </a:gridCol>
                <a:gridCol w="2940368">
                  <a:extLst>
                    <a:ext uri="{9D8B030D-6E8A-4147-A177-3AD203B41FA5}">
                      <a16:colId xmlns:a16="http://schemas.microsoft.com/office/drawing/2014/main" val="3399095586"/>
                    </a:ext>
                  </a:extLst>
                </a:gridCol>
                <a:gridCol w="768889">
                  <a:extLst>
                    <a:ext uri="{9D8B030D-6E8A-4147-A177-3AD203B41FA5}">
                      <a16:colId xmlns:a16="http://schemas.microsoft.com/office/drawing/2014/main" val="196881445"/>
                    </a:ext>
                  </a:extLst>
                </a:gridCol>
                <a:gridCol w="768889">
                  <a:extLst>
                    <a:ext uri="{9D8B030D-6E8A-4147-A177-3AD203B41FA5}">
                      <a16:colId xmlns:a16="http://schemas.microsoft.com/office/drawing/2014/main" val="1091808905"/>
                    </a:ext>
                  </a:extLst>
                </a:gridCol>
                <a:gridCol w="768889">
                  <a:extLst>
                    <a:ext uri="{9D8B030D-6E8A-4147-A177-3AD203B41FA5}">
                      <a16:colId xmlns:a16="http://schemas.microsoft.com/office/drawing/2014/main" val="821074445"/>
                    </a:ext>
                  </a:extLst>
                </a:gridCol>
                <a:gridCol w="768889">
                  <a:extLst>
                    <a:ext uri="{9D8B030D-6E8A-4147-A177-3AD203B41FA5}">
                      <a16:colId xmlns:a16="http://schemas.microsoft.com/office/drawing/2014/main" val="4001589269"/>
                    </a:ext>
                  </a:extLst>
                </a:gridCol>
                <a:gridCol w="709744">
                  <a:extLst>
                    <a:ext uri="{9D8B030D-6E8A-4147-A177-3AD203B41FA5}">
                      <a16:colId xmlns:a16="http://schemas.microsoft.com/office/drawing/2014/main" val="1725191645"/>
                    </a:ext>
                  </a:extLst>
                </a:gridCol>
                <a:gridCol w="709744">
                  <a:extLst>
                    <a:ext uri="{9D8B030D-6E8A-4147-A177-3AD203B41FA5}">
                      <a16:colId xmlns:a16="http://schemas.microsoft.com/office/drawing/2014/main" val="3637452558"/>
                    </a:ext>
                  </a:extLst>
                </a:gridCol>
              </a:tblGrid>
              <a:tr h="19465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074010"/>
                  </a:ext>
                </a:extLst>
              </a:tr>
              <a:tr h="31144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664778"/>
                  </a:ext>
                </a:extLst>
              </a:tr>
              <a:tr h="1946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3.270.614.019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3.339.787.054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69.173.035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1.253.133.521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651087"/>
                  </a:ext>
                </a:extLst>
              </a:tr>
              <a:tr h="194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1.309.617.239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1.309.238.438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-378.801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571.540.858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634124"/>
                  </a:ext>
                </a:extLst>
              </a:tr>
              <a:tr h="194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242.378.137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242.862.794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484.657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64.387.727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766279"/>
                  </a:ext>
                </a:extLst>
              </a:tr>
              <a:tr h="194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1.418.028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3.175.518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1.757.490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3.361.686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237,1%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105,9%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958805"/>
                  </a:ext>
                </a:extLst>
              </a:tr>
              <a:tr h="194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284.486.531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302.763.551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18.277.020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140.571.561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322637"/>
                  </a:ext>
                </a:extLst>
              </a:tr>
              <a:tr h="194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7.402.397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7.402.397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3.120.242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252313"/>
                  </a:ext>
                </a:extLst>
              </a:tr>
              <a:tr h="194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811.654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801.884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797.231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8160,0%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913286"/>
                  </a:ext>
                </a:extLst>
              </a:tr>
              <a:tr h="194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65.600.313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77.723.640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12.123.327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21.704.373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903093"/>
                  </a:ext>
                </a:extLst>
              </a:tr>
              <a:tr h="194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680.823.386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662.950.699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-17.872.687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223.333.436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487702"/>
                  </a:ext>
                </a:extLst>
              </a:tr>
              <a:tr h="194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12.180.998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12.180.998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-351.273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-2,9%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-2,9%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388705"/>
                  </a:ext>
                </a:extLst>
              </a:tr>
              <a:tr h="194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638.639.605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623.955.641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-14.683.964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148.109.817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16062"/>
                  </a:ext>
                </a:extLst>
              </a:tr>
              <a:tr h="194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28.057.615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91.684.491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63.626.876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76.557.863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272,9%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582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9112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431A50F-3E30-4029-977A-DAA561F5FB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5" y="2122687"/>
            <a:ext cx="4113768" cy="252028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235E449-A6D7-4BB4-9015-FC7B53B96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9" y="2122687"/>
            <a:ext cx="4113768" cy="252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05,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094DFA7D-916C-418F-9B32-C09730466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846593"/>
              </p:ext>
            </p:extLst>
          </p:nvPr>
        </p:nvGraphicFramePr>
        <p:xfrm>
          <a:off x="414335" y="1700808"/>
          <a:ext cx="8229600" cy="4320471"/>
        </p:xfrm>
        <a:graphic>
          <a:graphicData uri="http://schemas.openxmlformats.org/drawingml/2006/table">
            <a:tbl>
              <a:tblPr/>
              <a:tblGrid>
                <a:gridCol w="373958">
                  <a:extLst>
                    <a:ext uri="{9D8B030D-6E8A-4147-A177-3AD203B41FA5}">
                      <a16:colId xmlns:a16="http://schemas.microsoft.com/office/drawing/2014/main" val="3569716050"/>
                    </a:ext>
                  </a:extLst>
                </a:gridCol>
                <a:gridCol w="373958">
                  <a:extLst>
                    <a:ext uri="{9D8B030D-6E8A-4147-A177-3AD203B41FA5}">
                      <a16:colId xmlns:a16="http://schemas.microsoft.com/office/drawing/2014/main" val="3828371439"/>
                    </a:ext>
                  </a:extLst>
                </a:gridCol>
                <a:gridCol w="3486905">
                  <a:extLst>
                    <a:ext uri="{9D8B030D-6E8A-4147-A177-3AD203B41FA5}">
                      <a16:colId xmlns:a16="http://schemas.microsoft.com/office/drawing/2014/main" val="3044458490"/>
                    </a:ext>
                  </a:extLst>
                </a:gridCol>
                <a:gridCol w="697381">
                  <a:extLst>
                    <a:ext uri="{9D8B030D-6E8A-4147-A177-3AD203B41FA5}">
                      <a16:colId xmlns:a16="http://schemas.microsoft.com/office/drawing/2014/main" val="3127230350"/>
                    </a:ext>
                  </a:extLst>
                </a:gridCol>
                <a:gridCol w="697381">
                  <a:extLst>
                    <a:ext uri="{9D8B030D-6E8A-4147-A177-3AD203B41FA5}">
                      <a16:colId xmlns:a16="http://schemas.microsoft.com/office/drawing/2014/main" val="1469443442"/>
                    </a:ext>
                  </a:extLst>
                </a:gridCol>
                <a:gridCol w="720121">
                  <a:extLst>
                    <a:ext uri="{9D8B030D-6E8A-4147-A177-3AD203B41FA5}">
                      <a16:colId xmlns:a16="http://schemas.microsoft.com/office/drawing/2014/main" val="2417067575"/>
                    </a:ext>
                  </a:extLst>
                </a:gridCol>
                <a:gridCol w="606418">
                  <a:extLst>
                    <a:ext uri="{9D8B030D-6E8A-4147-A177-3AD203B41FA5}">
                      <a16:colId xmlns:a16="http://schemas.microsoft.com/office/drawing/2014/main" val="2519324691"/>
                    </a:ext>
                  </a:extLst>
                </a:gridCol>
                <a:gridCol w="606418">
                  <a:extLst>
                    <a:ext uri="{9D8B030D-6E8A-4147-A177-3AD203B41FA5}">
                      <a16:colId xmlns:a16="http://schemas.microsoft.com/office/drawing/2014/main" val="4195065939"/>
                    </a:ext>
                  </a:extLst>
                </a:gridCol>
                <a:gridCol w="667060">
                  <a:extLst>
                    <a:ext uri="{9D8B030D-6E8A-4147-A177-3AD203B41FA5}">
                      <a16:colId xmlns:a16="http://schemas.microsoft.com/office/drawing/2014/main" val="885100949"/>
                    </a:ext>
                  </a:extLst>
                </a:gridCol>
              </a:tblGrid>
              <a:tr h="1689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314093"/>
                  </a:ext>
                </a:extLst>
              </a:tr>
              <a:tr h="433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892794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Gobierno Interior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34.438.830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228201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Nacional de Emergencia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15.080.728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15.248.896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168.168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6.005.777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177078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603.423.125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601.986.582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-1.436.543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148.415.222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794457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Desarrollo Regional y Administrativo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44.516.403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45.510.052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993.649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21.965.145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85054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Fortalecimiento de la Gestión Subnacional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8.670.842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9.088.887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1.231.176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158105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Programas de Desarrollo Local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182.961.999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198.789.617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15.827.618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68.547.834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122720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Transferencias a Gobiernos Regionales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153.069.764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-17.439.112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22.385.029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263778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Programas de Convergencia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34.286.038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799399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Inteligencia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2.598.405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943982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36.831.736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38.349.285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1.517.549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14.637.270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722498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Prevención del Delito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32.836.372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34.309.245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13.200.831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260099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Centros Regionales de Atención y Orientación a Víctimas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3.995.364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4.040.040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1.436.439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865453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para Prevención y Rehabilitación Consumo de Drogas y Alcohol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25.439.997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408070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81.690.798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98.788.688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17.097.890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75.641.311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94643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del Interior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30.973.198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48.071.088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17.097.890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46.622.313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741417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Red de Conectividad del Estado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1.208.839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442629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Fondo Social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4.025.699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4.025.699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43.896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3462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Bomberos de Chile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27.766.263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579353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1.082.692.664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1.088.881.107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6.188.443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449.213.126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636095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29.668.466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32.083.851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2.415.385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13.038.200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202660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Policía de Investigaciones de Chile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321.692.030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333.920.468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138.550.218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542759"/>
                  </a:ext>
                </a:extLst>
              </a:tr>
              <a:tr h="168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al 75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1.092.442.944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1.196.373.362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103.930.418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406.516.848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55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GOBIERNO INTERIOR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74DF6C6-A521-4595-ADA6-70100AEBF1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758315"/>
              </p:ext>
            </p:extLst>
          </p:nvPr>
        </p:nvGraphicFramePr>
        <p:xfrm>
          <a:off x="414336" y="1929765"/>
          <a:ext cx="8229600" cy="3812455"/>
        </p:xfrm>
        <a:graphic>
          <a:graphicData uri="http://schemas.openxmlformats.org/drawingml/2006/table">
            <a:tbl>
              <a:tblPr/>
              <a:tblGrid>
                <a:gridCol w="250763">
                  <a:extLst>
                    <a:ext uri="{9D8B030D-6E8A-4147-A177-3AD203B41FA5}">
                      <a16:colId xmlns:a16="http://schemas.microsoft.com/office/drawing/2014/main" val="2618406506"/>
                    </a:ext>
                  </a:extLst>
                </a:gridCol>
                <a:gridCol w="250763">
                  <a:extLst>
                    <a:ext uri="{9D8B030D-6E8A-4147-A177-3AD203B41FA5}">
                      <a16:colId xmlns:a16="http://schemas.microsoft.com/office/drawing/2014/main" val="1193978598"/>
                    </a:ext>
                  </a:extLst>
                </a:gridCol>
                <a:gridCol w="250763">
                  <a:extLst>
                    <a:ext uri="{9D8B030D-6E8A-4147-A177-3AD203B41FA5}">
                      <a16:colId xmlns:a16="http://schemas.microsoft.com/office/drawing/2014/main" val="2008276584"/>
                    </a:ext>
                  </a:extLst>
                </a:gridCol>
                <a:gridCol w="2974967">
                  <a:extLst>
                    <a:ext uri="{9D8B030D-6E8A-4147-A177-3AD203B41FA5}">
                      <a16:colId xmlns:a16="http://schemas.microsoft.com/office/drawing/2014/main" val="4254559915"/>
                    </a:ext>
                  </a:extLst>
                </a:gridCol>
                <a:gridCol w="763689">
                  <a:extLst>
                    <a:ext uri="{9D8B030D-6E8A-4147-A177-3AD203B41FA5}">
                      <a16:colId xmlns:a16="http://schemas.microsoft.com/office/drawing/2014/main" val="37919964"/>
                    </a:ext>
                  </a:extLst>
                </a:gridCol>
                <a:gridCol w="763689">
                  <a:extLst>
                    <a:ext uri="{9D8B030D-6E8A-4147-A177-3AD203B41FA5}">
                      <a16:colId xmlns:a16="http://schemas.microsoft.com/office/drawing/2014/main" val="3474465755"/>
                    </a:ext>
                  </a:extLst>
                </a:gridCol>
                <a:gridCol w="763689">
                  <a:extLst>
                    <a:ext uri="{9D8B030D-6E8A-4147-A177-3AD203B41FA5}">
                      <a16:colId xmlns:a16="http://schemas.microsoft.com/office/drawing/2014/main" val="1944759149"/>
                    </a:ext>
                  </a:extLst>
                </a:gridCol>
                <a:gridCol w="683900">
                  <a:extLst>
                    <a:ext uri="{9D8B030D-6E8A-4147-A177-3AD203B41FA5}">
                      <a16:colId xmlns:a16="http://schemas.microsoft.com/office/drawing/2014/main" val="2245417976"/>
                    </a:ext>
                  </a:extLst>
                </a:gridCol>
                <a:gridCol w="786486">
                  <a:extLst>
                    <a:ext uri="{9D8B030D-6E8A-4147-A177-3AD203B41FA5}">
                      <a16:colId xmlns:a16="http://schemas.microsoft.com/office/drawing/2014/main" val="2359634777"/>
                    </a:ext>
                  </a:extLst>
                </a:gridCol>
                <a:gridCol w="740891">
                  <a:extLst>
                    <a:ext uri="{9D8B030D-6E8A-4147-A177-3AD203B41FA5}">
                      <a16:colId xmlns:a16="http://schemas.microsoft.com/office/drawing/2014/main" val="1176693155"/>
                    </a:ext>
                  </a:extLst>
                </a:gridCol>
              </a:tblGrid>
              <a:tr h="1555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071126"/>
                  </a:ext>
                </a:extLst>
              </a:tr>
              <a:tr h="2735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417023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34.438.830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941751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32.806.012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32.806.012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12.889.175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057385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6.576.256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6.576.256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1.991.538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938336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618.981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6189810,0%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6189810,0%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559894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09243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618.981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061625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10.881.383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10.881.383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3.521.254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3972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532577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Nacional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599379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10.881.373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10.881.373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3.521.254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043571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de Régimen  Interior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61880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Complejos Fronterizos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7.127.511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7.127.511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2.744.539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690966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a Migrantes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1.355.162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1.355.162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198.597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3146"/>
                  </a:ext>
                </a:extLst>
              </a:tr>
              <a:tr h="264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Coordinación, Orden Público y Gestión Territorial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1.952.688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1.952.688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457.341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600196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Barrios Transitorios de Emergencias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446.002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446.002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120.777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809986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383.110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1.009.053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625.943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27.690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257517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146.008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146.008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4184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7.887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058532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24.745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650.688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625.943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19842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135.859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135.859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10.715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342331"/>
                  </a:ext>
                </a:extLst>
              </a:tr>
              <a:tr h="15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49.267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49.267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72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GOBIERNO INTERIOR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A523830-4CA2-40E2-A042-8AFF3801D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140250"/>
              </p:ext>
            </p:extLst>
          </p:nvPr>
        </p:nvGraphicFramePr>
        <p:xfrm>
          <a:off x="414335" y="1933617"/>
          <a:ext cx="8210801" cy="2143457"/>
        </p:xfrm>
        <a:graphic>
          <a:graphicData uri="http://schemas.openxmlformats.org/drawingml/2006/table">
            <a:tbl>
              <a:tblPr/>
              <a:tblGrid>
                <a:gridCol w="250191">
                  <a:extLst>
                    <a:ext uri="{9D8B030D-6E8A-4147-A177-3AD203B41FA5}">
                      <a16:colId xmlns:a16="http://schemas.microsoft.com/office/drawing/2014/main" val="2197484252"/>
                    </a:ext>
                  </a:extLst>
                </a:gridCol>
                <a:gridCol w="250191">
                  <a:extLst>
                    <a:ext uri="{9D8B030D-6E8A-4147-A177-3AD203B41FA5}">
                      <a16:colId xmlns:a16="http://schemas.microsoft.com/office/drawing/2014/main" val="2802549608"/>
                    </a:ext>
                  </a:extLst>
                </a:gridCol>
                <a:gridCol w="250191">
                  <a:extLst>
                    <a:ext uri="{9D8B030D-6E8A-4147-A177-3AD203B41FA5}">
                      <a16:colId xmlns:a16="http://schemas.microsoft.com/office/drawing/2014/main" val="2905844444"/>
                    </a:ext>
                  </a:extLst>
                </a:gridCol>
                <a:gridCol w="2968170">
                  <a:extLst>
                    <a:ext uri="{9D8B030D-6E8A-4147-A177-3AD203B41FA5}">
                      <a16:colId xmlns:a16="http://schemas.microsoft.com/office/drawing/2014/main" val="3846807973"/>
                    </a:ext>
                  </a:extLst>
                </a:gridCol>
                <a:gridCol w="761944">
                  <a:extLst>
                    <a:ext uri="{9D8B030D-6E8A-4147-A177-3AD203B41FA5}">
                      <a16:colId xmlns:a16="http://schemas.microsoft.com/office/drawing/2014/main" val="3619232607"/>
                    </a:ext>
                  </a:extLst>
                </a:gridCol>
                <a:gridCol w="761944">
                  <a:extLst>
                    <a:ext uri="{9D8B030D-6E8A-4147-A177-3AD203B41FA5}">
                      <a16:colId xmlns:a16="http://schemas.microsoft.com/office/drawing/2014/main" val="569283326"/>
                    </a:ext>
                  </a:extLst>
                </a:gridCol>
                <a:gridCol w="761944">
                  <a:extLst>
                    <a:ext uri="{9D8B030D-6E8A-4147-A177-3AD203B41FA5}">
                      <a16:colId xmlns:a16="http://schemas.microsoft.com/office/drawing/2014/main" val="1235733322"/>
                    </a:ext>
                  </a:extLst>
                </a:gridCol>
                <a:gridCol w="682338">
                  <a:extLst>
                    <a:ext uri="{9D8B030D-6E8A-4147-A177-3AD203B41FA5}">
                      <a16:colId xmlns:a16="http://schemas.microsoft.com/office/drawing/2014/main" val="2447951264"/>
                    </a:ext>
                  </a:extLst>
                </a:gridCol>
                <a:gridCol w="784689">
                  <a:extLst>
                    <a:ext uri="{9D8B030D-6E8A-4147-A177-3AD203B41FA5}">
                      <a16:colId xmlns:a16="http://schemas.microsoft.com/office/drawing/2014/main" val="470586376"/>
                    </a:ext>
                  </a:extLst>
                </a:gridCol>
                <a:gridCol w="739199">
                  <a:extLst>
                    <a:ext uri="{9D8B030D-6E8A-4147-A177-3AD203B41FA5}">
                      <a16:colId xmlns:a16="http://schemas.microsoft.com/office/drawing/2014/main" val="3801290257"/>
                    </a:ext>
                  </a:extLst>
                </a:gridCol>
              </a:tblGrid>
              <a:tr h="1684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2662414"/>
                  </a:ext>
                </a:extLst>
              </a:tr>
              <a:tr h="2904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775961"/>
                  </a:ext>
                </a:extLst>
              </a:tr>
              <a:tr h="168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4.479.032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3.853.089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-625.943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394.396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740040"/>
                  </a:ext>
                </a:extLst>
              </a:tr>
              <a:tr h="168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4.479.032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3.853.089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-625.943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394.396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943274"/>
                  </a:ext>
                </a:extLst>
              </a:tr>
              <a:tr h="168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224192"/>
                  </a:ext>
                </a:extLst>
              </a:tr>
              <a:tr h="168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743242"/>
                  </a:ext>
                </a:extLst>
              </a:tr>
              <a:tr h="168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12.401.974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656214"/>
                  </a:ext>
                </a:extLst>
              </a:tr>
              <a:tr h="168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12.401.974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42128"/>
                  </a:ext>
                </a:extLst>
              </a:tr>
              <a:tr h="168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 a Concesiones de Complejos Fronterizos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10.197.873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10.197.873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10.083.575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28593"/>
                  </a:ext>
                </a:extLst>
              </a:tr>
              <a:tr h="168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4.276.014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4.276.014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2.318.399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893674"/>
                  </a:ext>
                </a:extLst>
              </a:tr>
              <a:tr h="168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2.593.822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138562"/>
                  </a:ext>
                </a:extLst>
              </a:tr>
              <a:tr h="168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2.593.822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746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04,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OFICINA NACIONAL DE EMERGENCIA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F11EFB0-CAA7-46B8-A8A0-4772A8E852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922715"/>
              </p:ext>
            </p:extLst>
          </p:nvPr>
        </p:nvGraphicFramePr>
        <p:xfrm>
          <a:off x="414336" y="1868116"/>
          <a:ext cx="8272462" cy="3812984"/>
        </p:xfrm>
        <a:graphic>
          <a:graphicData uri="http://schemas.openxmlformats.org/drawingml/2006/table">
            <a:tbl>
              <a:tblPr/>
              <a:tblGrid>
                <a:gridCol w="319048">
                  <a:extLst>
                    <a:ext uri="{9D8B030D-6E8A-4147-A177-3AD203B41FA5}">
                      <a16:colId xmlns:a16="http://schemas.microsoft.com/office/drawing/2014/main" val="2523266281"/>
                    </a:ext>
                  </a:extLst>
                </a:gridCol>
                <a:gridCol w="319048">
                  <a:extLst>
                    <a:ext uri="{9D8B030D-6E8A-4147-A177-3AD203B41FA5}">
                      <a16:colId xmlns:a16="http://schemas.microsoft.com/office/drawing/2014/main" val="712024379"/>
                    </a:ext>
                  </a:extLst>
                </a:gridCol>
                <a:gridCol w="319048">
                  <a:extLst>
                    <a:ext uri="{9D8B030D-6E8A-4147-A177-3AD203B41FA5}">
                      <a16:colId xmlns:a16="http://schemas.microsoft.com/office/drawing/2014/main" val="524597888"/>
                    </a:ext>
                  </a:extLst>
                </a:gridCol>
                <a:gridCol w="2973985">
                  <a:extLst>
                    <a:ext uri="{9D8B030D-6E8A-4147-A177-3AD203B41FA5}">
                      <a16:colId xmlns:a16="http://schemas.microsoft.com/office/drawing/2014/main" val="75545777"/>
                    </a:ext>
                  </a:extLst>
                </a:gridCol>
                <a:gridCol w="763437">
                  <a:extLst>
                    <a:ext uri="{9D8B030D-6E8A-4147-A177-3AD203B41FA5}">
                      <a16:colId xmlns:a16="http://schemas.microsoft.com/office/drawing/2014/main" val="351199398"/>
                    </a:ext>
                  </a:extLst>
                </a:gridCol>
                <a:gridCol w="763437">
                  <a:extLst>
                    <a:ext uri="{9D8B030D-6E8A-4147-A177-3AD203B41FA5}">
                      <a16:colId xmlns:a16="http://schemas.microsoft.com/office/drawing/2014/main" val="2291937428"/>
                    </a:ext>
                  </a:extLst>
                </a:gridCol>
                <a:gridCol w="763437">
                  <a:extLst>
                    <a:ext uri="{9D8B030D-6E8A-4147-A177-3AD203B41FA5}">
                      <a16:colId xmlns:a16="http://schemas.microsoft.com/office/drawing/2014/main" val="2200789299"/>
                    </a:ext>
                  </a:extLst>
                </a:gridCol>
                <a:gridCol w="683674">
                  <a:extLst>
                    <a:ext uri="{9D8B030D-6E8A-4147-A177-3AD203B41FA5}">
                      <a16:colId xmlns:a16="http://schemas.microsoft.com/office/drawing/2014/main" val="4024285568"/>
                    </a:ext>
                  </a:extLst>
                </a:gridCol>
                <a:gridCol w="683674">
                  <a:extLst>
                    <a:ext uri="{9D8B030D-6E8A-4147-A177-3AD203B41FA5}">
                      <a16:colId xmlns:a16="http://schemas.microsoft.com/office/drawing/2014/main" val="3664101775"/>
                    </a:ext>
                  </a:extLst>
                </a:gridCol>
                <a:gridCol w="683674">
                  <a:extLst>
                    <a:ext uri="{9D8B030D-6E8A-4147-A177-3AD203B41FA5}">
                      <a16:colId xmlns:a16="http://schemas.microsoft.com/office/drawing/2014/main" val="236776161"/>
                    </a:ext>
                  </a:extLst>
                </a:gridCol>
              </a:tblGrid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842325"/>
                  </a:ext>
                </a:extLst>
              </a:tr>
              <a:tr h="554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2768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15.080.728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15.248.896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168.168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6.005.777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6232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6.820.304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6.778.355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-41.949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2.946.595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30785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4.202.307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4.202.307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1.036.646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242091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117.830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14879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117.830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037261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3.629.688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3.629.688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1.788.906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51516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30.646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06297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30.646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1196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170.000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1119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Respaldo de Telecomunicaciones - Ejército de Chile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170.000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32361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3.173.611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3.173.611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1.588.260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12894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en Protección Civil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369.779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369.779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41.483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65551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Universidad de Chile - Red Sismológica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2.803.832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2.803.832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1.546.777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98827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428.429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428.429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115.800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195261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67.937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67.937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12840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90455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177.383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226.604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49.221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16.045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45966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21.001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463641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107.757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-49.221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87.717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541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2915</TotalTime>
  <Words>8335</Words>
  <Application>Microsoft Office PowerPoint</Application>
  <PresentationFormat>Presentación en pantalla (4:3)</PresentationFormat>
  <Paragraphs>4728</Paragraphs>
  <Slides>33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41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mayo de 2018 Partida 05: MINISTERIO DEL INTERIOR Y SEGURIDAD PÚBLICA</vt:lpstr>
      <vt:lpstr>Ejecución Presupuestaria de Gastos Ministerio del Interior y Seguridad Pública acumulada al mes de mayo de 2018 </vt:lpstr>
      <vt:lpstr>Ejecución Presupuestaria de Gastos Ministerio del Interior y Seguridad Pública acumulada al mes de mayo de 2018 </vt:lpstr>
      <vt:lpstr>Ejecución Presupuestaria de Gastos  MINISTERIO DEL INTERIOR Y SEGURIDAD PÚBLICA acumulada al mes de mayo de 2018 </vt:lpstr>
      <vt:lpstr>Ejecución Presupuestaria de Gastos  MINISTERIO DEL INTERIOR Y SEGURIDAD PÚBLICA acumulada al mes de mayo de 2018 </vt:lpstr>
      <vt:lpstr>Ejecución Presupuestaria de Gastos Partida 05, Resumen por Capítulos acumulada al mes de mayo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174</cp:revision>
  <cp:lastPrinted>2017-06-20T21:34:02Z</cp:lastPrinted>
  <dcterms:created xsi:type="dcterms:W3CDTF">2016-06-23T13:38:47Z</dcterms:created>
  <dcterms:modified xsi:type="dcterms:W3CDTF">2018-08-01T20:40:52Z</dcterms:modified>
</cp:coreProperties>
</file>