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1170144356955387"/>
          <c:y val="3.842806190065349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53018372703413"/>
          <c:y val="4.4790807658928872E-2"/>
          <c:w val="0.85658092738407698"/>
          <c:h val="0.75698599624143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Adm.'!$Z$30:$AD$30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'Sec. y Adm.'!$Z$31:$AD$31</c:f>
              <c:numCache>
                <c:formatCode>0.0%</c:formatCode>
                <c:ptCount val="5"/>
                <c:pt idx="0">
                  <c:v>8.5776528515482606E-2</c:v>
                </c:pt>
                <c:pt idx="1">
                  <c:v>6.2990864690887077E-2</c:v>
                </c:pt>
                <c:pt idx="2">
                  <c:v>8.5123493798468633E-2</c:v>
                </c:pt>
                <c:pt idx="3">
                  <c:v>9.4106489698008347E-2</c:v>
                </c:pt>
                <c:pt idx="4">
                  <c:v>7.1338571737912623E-2</c:v>
                </c:pt>
              </c:numCache>
            </c:numRef>
          </c:val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2.017146059163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Adm.'!$Z$30:$AD$30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'Sec. y Adm.'!$Z$32:$AD$32</c:f>
              <c:numCache>
                <c:formatCode>0.0%</c:formatCode>
                <c:ptCount val="5"/>
                <c:pt idx="0">
                  <c:v>0.11210813038503496</c:v>
                </c:pt>
                <c:pt idx="1">
                  <c:v>6.7943964662915399E-2</c:v>
                </c:pt>
                <c:pt idx="2">
                  <c:v>9.1657206789402743E-2</c:v>
                </c:pt>
                <c:pt idx="3">
                  <c:v>0.10092704396146997</c:v>
                </c:pt>
                <c:pt idx="4">
                  <c:v>7.0803550293967121E-2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021632"/>
        <c:axId val="61071360"/>
      </c:barChart>
      <c:catAx>
        <c:axId val="126021632"/>
        <c:scaling>
          <c:orientation val="minMax"/>
        </c:scaling>
        <c:delete val="0"/>
        <c:axPos val="b"/>
        <c:majorTickMark val="out"/>
        <c:minorTickMark val="none"/>
        <c:tickLblPos val="nextTo"/>
        <c:crossAx val="61071360"/>
        <c:crosses val="autoZero"/>
        <c:auto val="1"/>
        <c:lblAlgn val="ctr"/>
        <c:lblOffset val="100"/>
        <c:noMultiLvlLbl val="0"/>
      </c:catAx>
      <c:valAx>
        <c:axId val="610713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260216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5.011941292690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3335520559930012E-3"/>
                  <c:y val="6.004260705184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444444444444445E-2"/>
                  <c:y val="3.906409210149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99999999999897E-2"/>
                  <c:y val="3.203414501550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222222222222221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6111111111111108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4444444444444446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555555555555555E-2"/>
                  <c:y val="-5.230769230769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6111111111111108E-2"/>
                  <c:y val="-6.4102564102564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4444444444444446E-2"/>
                  <c:y val="-6.837606837606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Adm.'!$AM$30:$AQ$30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'Sec. y Adm.'!$AM$31:$AQ$31</c:f>
              <c:numCache>
                <c:formatCode>0.0%</c:formatCode>
                <c:ptCount val="5"/>
                <c:pt idx="0">
                  <c:v>8.5776528515482606E-2</c:v>
                </c:pt>
                <c:pt idx="1">
                  <c:v>0.1487673932063697</c:v>
                </c:pt>
                <c:pt idx="2">
                  <c:v>0.23389088700483832</c:v>
                </c:pt>
                <c:pt idx="3">
                  <c:v>0.32799737670284668</c:v>
                </c:pt>
                <c:pt idx="4">
                  <c:v>0.39933594844075931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Adm.'!$AL$32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0000218722659667E-2"/>
                  <c:y val="-4.061523865422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1111329833770781E-2"/>
                  <c:y val="-6.9141058781218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3888888888888884E-2"/>
                  <c:y val="-5.17818857872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"/>
                  <c:y val="-2.356406844465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1111111111111101"/>
                  <c:y val="-3.462000774954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3333333333333332E-3"/>
                  <c:y val="5.7777777777777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Adm.'!$AM$30:$AQ$30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'Sec. y Adm.'!$AM$32:$AQ$32</c:f>
              <c:numCache>
                <c:formatCode>0.0%</c:formatCode>
                <c:ptCount val="5"/>
                <c:pt idx="0">
                  <c:v>0.11210813038503496</c:v>
                </c:pt>
                <c:pt idx="1">
                  <c:v>0.18005209504795036</c:v>
                </c:pt>
                <c:pt idx="2">
                  <c:v>0.27170930183735309</c:v>
                </c:pt>
                <c:pt idx="3">
                  <c:v>0.3726363457988231</c:v>
                </c:pt>
                <c:pt idx="4">
                  <c:v>0.44343989609279022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771200"/>
        <c:axId val="62772736"/>
      </c:lineChart>
      <c:catAx>
        <c:axId val="62771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772736"/>
        <c:crosses val="autoZero"/>
        <c:auto val="1"/>
        <c:lblAlgn val="ctr"/>
        <c:lblOffset val="100"/>
        <c:noMultiLvlLbl val="0"/>
      </c:catAx>
      <c:valAx>
        <c:axId val="627727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27712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6" name="Picture 1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96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Mayo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5" name="Picture 1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Contraloría en el </a:t>
            </a:r>
            <a:r>
              <a:rPr lang="es-CL" sz="1600" dirty="0"/>
              <a:t>mes de </a:t>
            </a:r>
            <a:r>
              <a:rPr lang="es-CL" sz="1600" dirty="0" smtClean="0"/>
              <a:t>Mayo fue de $5.406 millones, equivalente a un 7,1%, idéntico al registrado en igual fecha del año anterior. Con ello, la ejecución acumulada asciende a $33.859 millones, equivalente a un 44,3% respecto de la ley inicial.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En este mes no se observó nuevas modificaciones al presupuesto, manteniéndose las observadas en el mes de febrero, que registraron un incremento del presupuesto en $8.560 millones y que se destinaron a: Personal $ 4.471 millones, Bienes y Servicios de Consumo $250 millones y Deuda Flotante por $3.830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A continuación se presenta el comportamiento del gasto mensual y acumulado, y se compara con el del mismo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6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80.187.055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3.831.237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33.859.216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25.828.793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3.574.893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241.317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4.647.872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3.831.237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4.187.372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5333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8156" y="562962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01091" y="1600201"/>
          <a:ext cx="7941818" cy="4525961"/>
        </p:xfrm>
        <a:graphic>
          <a:graphicData uri="http://schemas.openxmlformats.org/drawingml/2006/table">
            <a:tbl>
              <a:tblPr/>
              <a:tblGrid>
                <a:gridCol w="337153"/>
                <a:gridCol w="399588"/>
                <a:gridCol w="362127"/>
                <a:gridCol w="2097839"/>
                <a:gridCol w="824151"/>
                <a:gridCol w="836638"/>
                <a:gridCol w="836638"/>
                <a:gridCol w="749228"/>
                <a:gridCol w="749228"/>
                <a:gridCol w="749228"/>
              </a:tblGrid>
              <a:tr h="187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8.560.108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33.859.216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4.471.758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25.828.793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250.741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3.574.893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241.317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4.663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94.886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3.884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141.768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17.529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17.529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4.187.372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300.401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60.868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3.826.103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698</Words>
  <Application>Microsoft Office PowerPoint</Application>
  <PresentationFormat>Presentación en pantalla (4:3)</PresentationFormat>
  <Paragraphs>337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PRESUPUESTARIA DE GASTOS ACUMULADA al mes de Mayo de 2018 Partida 04: CONTRALORÍA GENERAL DE LA REPÚBLICA</vt:lpstr>
      <vt:lpstr>Ejecución Presupuestaria de Gastos Acumulada al mes de Mayo de 2018  Contraloría General de la República</vt:lpstr>
      <vt:lpstr>Ejecución Presupuestaria de Gastos al mes de Mayo de 2018  Contraloría General de la República</vt:lpstr>
      <vt:lpstr>Ejecución Presupuestaria de Gastos Acumulada al mes de Mayo de 2018  Contraloría General de la República</vt:lpstr>
      <vt:lpstr>Ejecución Presupuestaria de Gastos Acumulada al mes de Mayo de 2018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174</cp:revision>
  <cp:lastPrinted>2016-10-11T11:56:42Z</cp:lastPrinted>
  <dcterms:created xsi:type="dcterms:W3CDTF">2016-06-23T13:38:47Z</dcterms:created>
  <dcterms:modified xsi:type="dcterms:W3CDTF">2018-08-20T13:31:06Z</dcterms:modified>
</cp:coreProperties>
</file>