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IAZ.SENADO\Desktop\2018\Poder%20Judicial%202018\Poder%20Judicial%20-%20monitoreo%20mensual%20201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L" sz="1200" b="0" i="0" baseline="0">
                <a:effectLst/>
              </a:rPr>
              <a:t>% Ejecución Mensual 2017 - 2018</a:t>
            </a:r>
            <a:endParaRPr lang="es-CL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03'!$C$23</c:f>
              <c:strCache>
                <c:ptCount val="1"/>
                <c:pt idx="0">
                  <c:v>GASTOS 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'Partida 03'!$D$22:$H$22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'Partida 03'!$D$23:$H$23</c:f>
              <c:numCache>
                <c:formatCode>0.0%</c:formatCode>
                <c:ptCount val="5"/>
                <c:pt idx="0">
                  <c:v>6.0554616573480768E-2</c:v>
                </c:pt>
                <c:pt idx="1">
                  <c:v>7.3609291339901309E-2</c:v>
                </c:pt>
                <c:pt idx="2">
                  <c:v>8.6708181838709875E-2</c:v>
                </c:pt>
                <c:pt idx="3">
                  <c:v>6.88537825890881E-2</c:v>
                </c:pt>
                <c:pt idx="4">
                  <c:v>7.8292656318975543E-2</c:v>
                </c:pt>
              </c:numCache>
            </c:numRef>
          </c:val>
        </c:ser>
        <c:ser>
          <c:idx val="1"/>
          <c:order val="1"/>
          <c:tx>
            <c:strRef>
              <c:f>'Partida 03'!$C$24</c:f>
              <c:strCache>
                <c:ptCount val="1"/>
                <c:pt idx="0">
                  <c:v>GASTOS 2017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'Partida 03'!$D$22:$H$22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'Partida 03'!$D$24:$H$24</c:f>
              <c:numCache>
                <c:formatCode>0.0%</c:formatCode>
                <c:ptCount val="5"/>
                <c:pt idx="0">
                  <c:v>6.4042303466142411E-2</c:v>
                </c:pt>
                <c:pt idx="1">
                  <c:v>7.566546708150329E-2</c:v>
                </c:pt>
                <c:pt idx="2">
                  <c:v>8.0277259755991398E-2</c:v>
                </c:pt>
                <c:pt idx="3">
                  <c:v>6.2759836223633084E-2</c:v>
                </c:pt>
                <c:pt idx="4">
                  <c:v>7.2359624553606353E-2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19806976"/>
        <c:axId val="120152640"/>
      </c:barChart>
      <c:catAx>
        <c:axId val="11980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0152640"/>
        <c:crosses val="autoZero"/>
        <c:auto val="1"/>
        <c:lblAlgn val="ctr"/>
        <c:lblOffset val="100"/>
        <c:noMultiLvlLbl val="0"/>
      </c:catAx>
      <c:valAx>
        <c:axId val="12015264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198069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71715940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6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</a:t>
            </a:r>
            <a:r>
              <a:rPr lang="es-CL" sz="2400" b="1" smtClean="0">
                <a:latin typeface="+mn-lt"/>
              </a:rPr>
              <a:t>ACUMULADA </a:t>
            </a:r>
            <a:r>
              <a:rPr lang="es-CL" sz="2400" b="1" smtClean="0">
                <a:latin typeface="+mn-lt"/>
              </a:rPr>
              <a:t>DE 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al mes de mayo de 2018</a:t>
            </a:r>
            <a:br>
              <a:rPr lang="es-CL" sz="2400" b="1" cap="all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Partida 03</a:t>
            </a:r>
            <a:r>
              <a:rPr lang="es-CL" sz="2400" b="1" dirty="0" smtClean="0">
                <a:latin typeface="+mn-lt"/>
              </a:rPr>
              <a:t>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44319"/>
              </p:ext>
            </p:extLst>
          </p:nvPr>
        </p:nvGraphicFramePr>
        <p:xfrm>
          <a:off x="414336" y="1857350"/>
          <a:ext cx="8210799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Hoja de cálculo" r:id="rId4" imgW="7858057" imgH="3371850" progId="Excel.Sheet.8">
                  <p:embed/>
                </p:oleObj>
              </mc:Choice>
              <mc:Fallback>
                <p:oleObj name="Hoja de cálculo" r:id="rId4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857350"/>
                        <a:ext cx="8210799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</a:t>
            </a:r>
            <a:r>
              <a:rPr lang="es-CL" sz="1600" dirty="0" smtClean="0">
                <a:latin typeface="+mn-lt"/>
              </a:rPr>
              <a:t>del </a:t>
            </a:r>
            <a:r>
              <a:rPr lang="es-CL" sz="1600" dirty="0">
                <a:latin typeface="+mn-lt"/>
              </a:rPr>
              <a:t>Poder Judicial </a:t>
            </a:r>
            <a:r>
              <a:rPr lang="es-CL" sz="1600" dirty="0" smtClean="0">
                <a:latin typeface="+mn-lt"/>
              </a:rPr>
              <a:t>acumulado al mes de mayo de 2018, </a:t>
            </a:r>
            <a:r>
              <a:rPr lang="es-CL" sz="1600" dirty="0">
                <a:latin typeface="+mn-lt"/>
              </a:rPr>
              <a:t>finalizó en </a:t>
            </a:r>
            <a:r>
              <a:rPr lang="es-CL" sz="1600" dirty="0" smtClean="0">
                <a:latin typeface="+mn-lt"/>
              </a:rPr>
              <a:t>$209.296 </a:t>
            </a:r>
            <a:r>
              <a:rPr lang="es-CL" sz="1600" dirty="0">
                <a:latin typeface="+mn-lt"/>
              </a:rPr>
              <a:t>millones, equivalentes a un </a:t>
            </a:r>
            <a:r>
              <a:rPr lang="es-CL" sz="1600" dirty="0" smtClean="0">
                <a:latin typeface="+mn-lt"/>
              </a:rPr>
              <a:t>36% </a:t>
            </a:r>
            <a:r>
              <a:rPr lang="es-CL" sz="1600" dirty="0">
                <a:latin typeface="+mn-lt"/>
              </a:rPr>
              <a:t>de ejecución respecto al Presupuesto vigente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recursos, que ascendió a $158 millones.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$17.964 millones (19% de ejecución), que corresponden a compromisos de arrastre de iniciativas de inversión identificadas el año 2018.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142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ejecutaron un 13%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ejecuciones: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Formación: </a:t>
            </a:r>
            <a:r>
              <a:rPr lang="es-CL" sz="1600" dirty="0" smtClean="0"/>
              <a:t>6%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Perfeccionamiento: 29%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Habilitación: 9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Perfeccionamiento Extraordinario: </a:t>
            </a:r>
            <a:r>
              <a:rPr lang="es-CL" sz="1600" dirty="0" smtClean="0"/>
              <a:t>125%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76" y="1917699"/>
            <a:ext cx="7406532" cy="3887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452589"/>
              </p:ext>
            </p:extLst>
          </p:nvPr>
        </p:nvGraphicFramePr>
        <p:xfrm>
          <a:off x="971600" y="1924050"/>
          <a:ext cx="7200800" cy="3809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5811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413943"/>
              </p:ext>
            </p:extLst>
          </p:nvPr>
        </p:nvGraphicFramePr>
        <p:xfrm>
          <a:off x="467544" y="2060848"/>
          <a:ext cx="8140555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Hoja de cálculo" r:id="rId4" imgW="7410585" imgH="2123985" progId="Excel.Sheet.8">
                  <p:embed/>
                </p:oleObj>
              </mc:Choice>
              <mc:Fallback>
                <p:oleObj name="Hoja de cálculo" r:id="rId4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2060848"/>
                        <a:ext cx="8140555" cy="2448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Mayo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92483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552722"/>
              </p:ext>
            </p:extLst>
          </p:nvPr>
        </p:nvGraphicFramePr>
        <p:xfrm>
          <a:off x="539552" y="2276872"/>
          <a:ext cx="7975798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Hoja de cálculo" r:id="rId5" imgW="7886700" imgH="1228725" progId="Excel.Sheet.8">
                  <p:embed/>
                </p:oleObj>
              </mc:Choice>
              <mc:Fallback>
                <p:oleObj name="Hoja de cálculo" r:id="rId5" imgW="7886700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2276872"/>
                        <a:ext cx="7975798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872491"/>
              </p:ext>
            </p:extLst>
          </p:nvPr>
        </p:nvGraphicFramePr>
        <p:xfrm>
          <a:off x="414336" y="1988840"/>
          <a:ext cx="8201487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Hoja de cálculo" r:id="rId4" imgW="7762943" imgH="942975" progId="Excel.Sheet.8">
                  <p:embed/>
                </p:oleObj>
              </mc:Choice>
              <mc:Fallback>
                <p:oleObj name="Hoja de cálculo" r:id="rId4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01487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536925"/>
              </p:ext>
            </p:extLst>
          </p:nvPr>
        </p:nvGraphicFramePr>
        <p:xfrm>
          <a:off x="414335" y="1988840"/>
          <a:ext cx="8210799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Hoja de cálculo" r:id="rId4" imgW="7086600" imgH="980985" progId="Excel.Sheet.8">
                  <p:embed/>
                </p:oleObj>
              </mc:Choice>
              <mc:Fallback>
                <p:oleObj name="Hoja de cálculo" r:id="rId4" imgW="7086600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5" y="1988840"/>
                        <a:ext cx="8210799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025719"/>
              </p:ext>
            </p:extLst>
          </p:nvPr>
        </p:nvGraphicFramePr>
        <p:xfrm>
          <a:off x="414336" y="1725513"/>
          <a:ext cx="8212759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Hoja de cálculo" r:id="rId4" imgW="8020185" imgH="4295685" progId="Excel.Sheet.8">
                  <p:embed/>
                </p:oleObj>
              </mc:Choice>
              <mc:Fallback>
                <p:oleObj name="Hoja de cálculo" r:id="rId4" imgW="8020185" imgH="4295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25513"/>
                        <a:ext cx="8212759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418</Words>
  <Application>Microsoft Office PowerPoint</Application>
  <PresentationFormat>Presentación en pantalla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</vt:lpstr>
      <vt:lpstr>EJECUCIÓN PRESUPUESTARIA ACUMULADA DE GASTOS al mes de mayo de 2018 Partida 03: PODER JUDICIAL</vt:lpstr>
      <vt:lpstr>Ejecución Presupuestaria de Gastos Acumulada al Mes de Mayo de 2018  Poder Judicial</vt:lpstr>
      <vt:lpstr>Ejecución Presupuestaria de Gastos Acumulada al Mes de Mayo de 2018  Poder Judicial</vt:lpstr>
      <vt:lpstr>Ejecución Presupuestaria de Gastos Acumulada al Mes de Mayo de 2018  Poder Judicial</vt:lpstr>
      <vt:lpstr>Ejecución Presupuestaria de Gastos Acumulada al Mes de Mayo de 2018  Partida 03 Poder Judicial</vt:lpstr>
      <vt:lpstr>Ejecución Presupuestaria de Gastos Acumulada al Mes de Mayo de 2018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93</cp:revision>
  <cp:lastPrinted>2016-07-04T14:42:46Z</cp:lastPrinted>
  <dcterms:created xsi:type="dcterms:W3CDTF">2016-06-23T13:38:47Z</dcterms:created>
  <dcterms:modified xsi:type="dcterms:W3CDTF">2018-07-18T13:51:25Z</dcterms:modified>
</cp:coreProperties>
</file>