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62" autoAdjust="0"/>
    <p:restoredTop sz="94660"/>
  </p:normalViewPr>
  <p:slideViewPr>
    <p:cSldViewPr>
      <p:cViewPr>
        <p:scale>
          <a:sx n="91" d="100"/>
          <a:sy n="91" d="100"/>
        </p:scale>
        <p:origin x="-2250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22" y="-102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925337632079971E-17"/>
                  <c:y val="2.985074626865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Adm.'!$Z$25:$AD$25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'Sec. y Adm.'!$Z$26:$AD$26</c:f>
              <c:numCache>
                <c:formatCode>0.0%</c:formatCode>
                <c:ptCount val="5"/>
                <c:pt idx="0">
                  <c:v>0.11437800197225921</c:v>
                </c:pt>
                <c:pt idx="1">
                  <c:v>5.9183581826618509E-2</c:v>
                </c:pt>
                <c:pt idx="2">
                  <c:v>8.665531447025078E-2</c:v>
                </c:pt>
                <c:pt idx="3">
                  <c:v>7.2318909770449843E-2</c:v>
                </c:pt>
                <c:pt idx="4">
                  <c:v>7.102043426756928E-2</c:v>
                </c:pt>
              </c:numCache>
            </c:numRef>
          </c:val>
        </c:ser>
        <c:ser>
          <c:idx val="1"/>
          <c:order val="1"/>
          <c:tx>
            <c:strRef>
              <c:f>'Sec. y Adm.'!$Y$27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-9.95024875621890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999999999999997E-2"/>
                  <c:y val="9.0476190476190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2.777755905511811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9444444444444445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Adm.'!$Z$25:$AD$25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'Sec. y Adm.'!$Z$27:$AD$27</c:f>
              <c:numCache>
                <c:formatCode>0.0%</c:formatCode>
                <c:ptCount val="5"/>
                <c:pt idx="0">
                  <c:v>9.3003968743784096E-2</c:v>
                </c:pt>
                <c:pt idx="1">
                  <c:v>8.6029528538711375E-2</c:v>
                </c:pt>
                <c:pt idx="2">
                  <c:v>0.12348901952059022</c:v>
                </c:pt>
                <c:pt idx="3">
                  <c:v>7.9702721592780787E-2</c:v>
                </c:pt>
                <c:pt idx="4">
                  <c:v>5.9652772263449741E-2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914816"/>
        <c:axId val="52945280"/>
      </c:barChart>
      <c:catAx>
        <c:axId val="52914816"/>
        <c:scaling>
          <c:orientation val="minMax"/>
        </c:scaling>
        <c:delete val="0"/>
        <c:axPos val="b"/>
        <c:majorTickMark val="out"/>
        <c:minorTickMark val="none"/>
        <c:tickLblPos val="nextTo"/>
        <c:crossAx val="52945280"/>
        <c:crosses val="autoZero"/>
        <c:auto val="1"/>
        <c:lblAlgn val="ctr"/>
        <c:lblOffset val="100"/>
        <c:noMultiLvlLbl val="0"/>
      </c:catAx>
      <c:valAx>
        <c:axId val="5294528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29148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'Sec. y Adm.'!$AL$26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9555555555555556E-2"/>
                  <c:y val="-3.753580802399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0666666666666767E-2"/>
                  <c:y val="3.8654668166479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Adm.'!$AM$25:$AQ$25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'Sec. y Adm.'!$AM$26:$AQ$26</c:f>
              <c:numCache>
                <c:formatCode>0.0%</c:formatCode>
                <c:ptCount val="5"/>
                <c:pt idx="0">
                  <c:v>0.11437800197225921</c:v>
                </c:pt>
                <c:pt idx="1">
                  <c:v>0.17356158379887771</c:v>
                </c:pt>
                <c:pt idx="2">
                  <c:v>0.26021689826912847</c:v>
                </c:pt>
                <c:pt idx="3">
                  <c:v>0.33253580803957833</c:v>
                </c:pt>
                <c:pt idx="4">
                  <c:v>0.40355624230714759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Adm.'!$AL$27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555555555555506E-2"/>
                  <c:y val="-8.095238095238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611111111111111E-2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222222222222221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666688538932633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Adm.'!$AM$25:$AQ$25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'Sec. y Adm.'!$AM$27:$AQ$27</c:f>
              <c:numCache>
                <c:formatCode>0.0%</c:formatCode>
                <c:ptCount val="5"/>
                <c:pt idx="0">
                  <c:v>9.3003968743784096E-2</c:v>
                </c:pt>
                <c:pt idx="1">
                  <c:v>0.17903349728249546</c:v>
                </c:pt>
                <c:pt idx="2">
                  <c:v>0.30252251680308567</c:v>
                </c:pt>
                <c:pt idx="3">
                  <c:v>0.38222523839586647</c:v>
                </c:pt>
                <c:pt idx="4">
                  <c:v>0.4418780106593162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738496"/>
        <c:axId val="53752576"/>
      </c:lineChart>
      <c:catAx>
        <c:axId val="53738496"/>
        <c:scaling>
          <c:orientation val="minMax"/>
        </c:scaling>
        <c:delete val="0"/>
        <c:axPos val="b"/>
        <c:majorTickMark val="out"/>
        <c:minorTickMark val="none"/>
        <c:tickLblPos val="nextTo"/>
        <c:crossAx val="53752576"/>
        <c:crosses val="autoZero"/>
        <c:auto val="1"/>
        <c:lblAlgn val="ctr"/>
        <c:lblOffset val="100"/>
        <c:noMultiLvlLbl val="0"/>
      </c:catAx>
      <c:valAx>
        <c:axId val="537525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37384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7" name="Picture 18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203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Mayo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716016" y="0"/>
            <a:ext cx="4427984" cy="980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9" name="Picture 1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478836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Mayo,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1.213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6%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inicial e inferior a la ejecución del mismo mes del año anterior (7,1%).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Con ello, la ejecución acumulada al mes de Mayo de la Partida Presidencia de la República totaliza </a:t>
            </a:r>
            <a:r>
              <a:rPr lang="es-MX" sz="1600" b="1" dirty="0" smtClean="0">
                <a:solidFill>
                  <a:prstClr val="black"/>
                </a:solidFill>
                <a:ea typeface="+mn-ea"/>
                <a:cs typeface="+mn-cs"/>
              </a:rPr>
              <a:t>$8.992 millones, equivalente a un 44,2%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inicial</a:t>
            </a: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, superior al 40% obtenido al mismo período del año 2017.</a:t>
            </a: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Durante este mes, no se observó modificaciones presupuestarias. Y, por lo tanto, se mantiene el incremento observado en el mes de febrero en el presupuesto vigente de $778 millones, que se descomponen en: $150 millones para Bienes y Servicios de Consumo, y </a:t>
            </a:r>
            <a:r>
              <a:rPr lang="es-CL" sz="1600" dirty="0" smtClean="0"/>
              <a:t>$628 millones en Deuda Flotante, proveniente de operaciones del año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 smtClean="0"/>
              <a:t>La ejecución de la asignación Cambio de Mando Presidencial alcanza a $613 millones, que representa un 83% de avance y la asignación Apoyo Actividades </a:t>
            </a:r>
            <a:r>
              <a:rPr lang="es-MX" sz="1600" dirty="0"/>
              <a:t>Presidenciales </a:t>
            </a:r>
            <a:r>
              <a:rPr lang="es-MX" sz="1600" dirty="0" smtClean="0"/>
              <a:t>registra $1.411 millones, equivalente a un 36% de avance.</a:t>
            </a:r>
            <a:endParaRPr lang="es-CL" sz="1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 title="Ejecución Mensual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87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028699" y="2890679"/>
          <a:ext cx="7086602" cy="1945005"/>
        </p:xfrm>
        <a:graphic>
          <a:graphicData uri="http://schemas.openxmlformats.org/drawingml/2006/table">
            <a:tbl>
              <a:tblPr/>
              <a:tblGrid>
                <a:gridCol w="661141"/>
                <a:gridCol w="2290380"/>
                <a:gridCol w="672947"/>
                <a:gridCol w="672947"/>
                <a:gridCol w="664092"/>
                <a:gridCol w="708365"/>
                <a:gridCol w="708365"/>
                <a:gridCol w="70836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21.129.496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778.472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8.992.670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3.067.565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7.665.700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3.216.632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2.025.380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60400" y="2037874"/>
          <a:ext cx="7823200" cy="3650615"/>
        </p:xfrm>
        <a:graphic>
          <a:graphicData uri="http://schemas.openxmlformats.org/drawingml/2006/table">
            <a:tbl>
              <a:tblPr/>
              <a:tblGrid>
                <a:gridCol w="342900"/>
                <a:gridCol w="406400"/>
                <a:gridCol w="368300"/>
                <a:gridCol w="2133600"/>
                <a:gridCol w="762000"/>
                <a:gridCol w="723900"/>
                <a:gridCol w="8001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21.129.496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778.472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8.992.670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3.067.565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7.665.700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3.216.632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2.025.380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2.025.380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3.917.982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3.917.982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1.411.660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Cambio de Mando Presidencial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740.431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740.431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613.720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109.057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157.594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33.620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2634</TotalTime>
  <Words>676</Words>
  <Application>Microsoft Office PowerPoint</Application>
  <PresentationFormat>Presentación en pantalla (4:3)</PresentationFormat>
  <Paragraphs>282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1_Tema de Office</vt:lpstr>
      <vt:lpstr>Tema de Office</vt:lpstr>
      <vt:lpstr>EJECUCIÓN PRESUPUESTARIA DE GASTOS ACUMULADA al mes de Mayo de 2018 Partida 01: PRESIDENCIA DE LA REPÚBLICA</vt:lpstr>
      <vt:lpstr>Ejecución Presupuestaria de Gastos Acumulada al mes de Mayo de 2018  Presidencia de la República</vt:lpstr>
      <vt:lpstr>Presentación de PowerPoint</vt:lpstr>
      <vt:lpstr>Presentación de PowerPoint</vt:lpstr>
      <vt:lpstr>Ejecución Presupuestaria de Gastos Acumulada al mes de Mayo de 2018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177</cp:revision>
  <cp:lastPrinted>2017-05-05T14:22:30Z</cp:lastPrinted>
  <dcterms:created xsi:type="dcterms:W3CDTF">2016-06-23T13:38:47Z</dcterms:created>
  <dcterms:modified xsi:type="dcterms:W3CDTF">2018-08-20T13:20:19Z</dcterms:modified>
</cp:coreProperties>
</file>