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B21830-17B7-49D3-8571-08AC4B37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29752"/>
              </p:ext>
            </p:extLst>
          </p:nvPr>
        </p:nvGraphicFramePr>
        <p:xfrm>
          <a:off x="628651" y="1862599"/>
          <a:ext cx="7886698" cy="4034066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661953534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06194168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557512519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67909731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684747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76269589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810992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1070175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7153392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70175073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67352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87938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80660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77600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-43.966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1429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-43.966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931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7.482.094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1866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7.482.094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792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7.482.094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74820940,0%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74820940,0%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481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89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3275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6005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308.822.568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1029408560,0%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1029408560,0%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88525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308.822.568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3088225680,0%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3088225680,0%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6805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6537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453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1.000.772.410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374.492.927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605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722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078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945.894.944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367.983.677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35438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98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400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66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66.775.563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748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BBA774-7DEB-49FA-865F-6641E3ADC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245973"/>
              </p:ext>
            </p:extLst>
          </p:nvPr>
        </p:nvGraphicFramePr>
        <p:xfrm>
          <a:off x="628651" y="1862599"/>
          <a:ext cx="7886698" cy="2337197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00388376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15694154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660816771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06527618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85081376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2300265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9488274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6618577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8039583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64831784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32893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5656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6.284.851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2455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81595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159.317.182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9614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95720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326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33.696.081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5750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589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6.509.250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6108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4119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6.284.850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164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172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87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6" y="5894094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A7752D-F1DF-4C96-9101-49C1D2944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3828"/>
              </p:ext>
            </p:extLst>
          </p:nvPr>
        </p:nvGraphicFramePr>
        <p:xfrm>
          <a:off x="628651" y="1916832"/>
          <a:ext cx="7886698" cy="3297689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3394621224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80245970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827929620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5250098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4223552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5674467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419898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3291610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84806475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7345288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24036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845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1.596.647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208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0218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5056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94274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09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2169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8218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936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5442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86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1.581.059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9880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1.531.059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266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1396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419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83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1261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80523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31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04: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LA DEUDA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A05005-1457-49D6-A206-57CF1715D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99971"/>
              </p:ext>
            </p:extLst>
          </p:nvPr>
        </p:nvGraphicFramePr>
        <p:xfrm>
          <a:off x="628650" y="1868430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417933612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74073273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4162962828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70379199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61824738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51351258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794600587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976697986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462086239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56681237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068478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88462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1.372.036.475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2984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52.047.463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00622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1.319.989.012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6179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276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810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595.553.963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63509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69789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8463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29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90D2038-081D-41EB-AAEF-F2CB66889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876774"/>
              </p:ext>
            </p:extLst>
          </p:nvPr>
        </p:nvGraphicFramePr>
        <p:xfrm>
          <a:off x="628650" y="4642975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193705338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28183630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15972682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60638593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494015878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31018877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58859740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726976456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48450986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789068119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82857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36887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1.102.017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07107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1.102.017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361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4844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985.452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3592,7%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3592,7%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970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9867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113.650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10694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557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06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407259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003C97-FF93-49C3-AE14-CCAF98567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784706"/>
              </p:ext>
            </p:extLst>
          </p:nvPr>
        </p:nvGraphicFramePr>
        <p:xfrm>
          <a:off x="971600" y="1862599"/>
          <a:ext cx="7200799" cy="4556863"/>
        </p:xfrm>
        <a:graphic>
          <a:graphicData uri="http://schemas.openxmlformats.org/drawingml/2006/table">
            <a:tbl>
              <a:tblPr/>
              <a:tblGrid>
                <a:gridCol w="233337">
                  <a:extLst>
                    <a:ext uri="{9D8B030D-6E8A-4147-A177-3AD203B41FA5}">
                      <a16:colId xmlns:a16="http://schemas.microsoft.com/office/drawing/2014/main" val="2218478166"/>
                    </a:ext>
                  </a:extLst>
                </a:gridCol>
                <a:gridCol w="233337">
                  <a:extLst>
                    <a:ext uri="{9D8B030D-6E8A-4147-A177-3AD203B41FA5}">
                      <a16:colId xmlns:a16="http://schemas.microsoft.com/office/drawing/2014/main" val="993989362"/>
                    </a:ext>
                  </a:extLst>
                </a:gridCol>
                <a:gridCol w="233337">
                  <a:extLst>
                    <a:ext uri="{9D8B030D-6E8A-4147-A177-3AD203B41FA5}">
                      <a16:colId xmlns:a16="http://schemas.microsoft.com/office/drawing/2014/main" val="1737882587"/>
                    </a:ext>
                  </a:extLst>
                </a:gridCol>
                <a:gridCol w="2800051">
                  <a:extLst>
                    <a:ext uri="{9D8B030D-6E8A-4147-A177-3AD203B41FA5}">
                      <a16:colId xmlns:a16="http://schemas.microsoft.com/office/drawing/2014/main" val="904799982"/>
                    </a:ext>
                  </a:extLst>
                </a:gridCol>
                <a:gridCol w="672013">
                  <a:extLst>
                    <a:ext uri="{9D8B030D-6E8A-4147-A177-3AD203B41FA5}">
                      <a16:colId xmlns:a16="http://schemas.microsoft.com/office/drawing/2014/main" val="1810757703"/>
                    </a:ext>
                  </a:extLst>
                </a:gridCol>
                <a:gridCol w="672013">
                  <a:extLst>
                    <a:ext uri="{9D8B030D-6E8A-4147-A177-3AD203B41FA5}">
                      <a16:colId xmlns:a16="http://schemas.microsoft.com/office/drawing/2014/main" val="3999865012"/>
                    </a:ext>
                  </a:extLst>
                </a:gridCol>
                <a:gridCol w="709347">
                  <a:extLst>
                    <a:ext uri="{9D8B030D-6E8A-4147-A177-3AD203B41FA5}">
                      <a16:colId xmlns:a16="http://schemas.microsoft.com/office/drawing/2014/main" val="3552067786"/>
                    </a:ext>
                  </a:extLst>
                </a:gridCol>
                <a:gridCol w="597344">
                  <a:extLst>
                    <a:ext uri="{9D8B030D-6E8A-4147-A177-3AD203B41FA5}">
                      <a16:colId xmlns:a16="http://schemas.microsoft.com/office/drawing/2014/main" val="2187507954"/>
                    </a:ext>
                  </a:extLst>
                </a:gridCol>
                <a:gridCol w="525010">
                  <a:extLst>
                    <a:ext uri="{9D8B030D-6E8A-4147-A177-3AD203B41FA5}">
                      <a16:colId xmlns:a16="http://schemas.microsoft.com/office/drawing/2014/main" val="300936320"/>
                    </a:ext>
                  </a:extLst>
                </a:gridCol>
                <a:gridCol w="525010">
                  <a:extLst>
                    <a:ext uri="{9D8B030D-6E8A-4147-A177-3AD203B41FA5}">
                      <a16:colId xmlns:a16="http://schemas.microsoft.com/office/drawing/2014/main" val="1565112970"/>
                    </a:ext>
                  </a:extLst>
                </a:gridCol>
              </a:tblGrid>
              <a:tr h="140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228925"/>
                  </a:ext>
                </a:extLst>
              </a:tr>
              <a:tr h="337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54701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35.561.315.623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57.389.808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8.083.393.037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046808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35.561.315.623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57.389.808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8.083.393.037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9036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5.348.797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98692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126.447.630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33.397.383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388137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127.911.860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613420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18.360.366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70414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2.722.703.610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1.010.096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554.043.918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609707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82.752.556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19.709.719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55011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53.706.542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7511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407.754.198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-44.099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113.505.940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84070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9.903.172.685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-128.443.254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2.140.375.748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542201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1.042.241.012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4.581.349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260.792.890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9014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1.161.817.704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303.980.290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454403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331.507.209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03666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453.583.433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2.278.730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92.519.468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634986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2.855.572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986922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6.484.999.857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29.806.508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1.726.665.218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732421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5.267.914.826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3.971.356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1.412.147.894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7298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8.018.510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40462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418.051.446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01751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149.831.820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71446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28.603.567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5.893.059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41323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610.335.526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116.867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157.595.386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19684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12.827.214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3.977.864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163702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55.932.308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83476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30.909.086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904138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97.455.604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6.925.793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139707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24.676.886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420909"/>
                  </a:ext>
                </a:extLst>
              </a:tr>
              <a:tr h="140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12.166.830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76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5536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8B5613-8BD6-4E0F-83A6-E56DEEE70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35411"/>
              </p:ext>
            </p:extLst>
          </p:nvPr>
        </p:nvGraphicFramePr>
        <p:xfrm>
          <a:off x="628649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2596772921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279648168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1735210438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3177239958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1621242291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1919430983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570613406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513019641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240454355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3639888773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183681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23398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168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3630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754702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8770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65.096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6628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51.729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55500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26841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8140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6963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38.816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42389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46622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7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4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RESERVA DE PENSIONES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2018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346F84-5F75-47AE-B40A-D51CE5EA6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259041"/>
              </p:ext>
            </p:extLst>
          </p:nvPr>
        </p:nvGraphicFramePr>
        <p:xfrm>
          <a:off x="2520950" y="1829358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4283847497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6610123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28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07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6065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6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055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-26,5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837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10.123,7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73096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D8204E-3E52-4708-B1FC-736271E19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31785"/>
              </p:ext>
            </p:extLst>
          </p:nvPr>
        </p:nvGraphicFramePr>
        <p:xfrm>
          <a:off x="628649" y="3845582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4229151946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2106729992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3464336706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3418987050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569599940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881849531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460351425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8033887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2761472138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199595723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718931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997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0942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6012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00639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9920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41256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9586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29493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4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ESTABILIZACIÓN ECONÓMICA Y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BCB4A2-921E-44D0-A8F6-7E902B05D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641537"/>
              </p:ext>
            </p:extLst>
          </p:nvPr>
        </p:nvGraphicFramePr>
        <p:xfrm>
          <a:off x="2489200" y="191239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67787447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4678946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274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319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18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2.916,0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13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06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-21,3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99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14.937,6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1752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9AC18A-5113-4B82-88F4-DAF6C80E9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97709"/>
              </p:ext>
            </p:extLst>
          </p:nvPr>
        </p:nvGraphicFramePr>
        <p:xfrm>
          <a:off x="628650" y="3856231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59971586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984348663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207621651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63170837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31994299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57052962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874772791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761949055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1219592651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4288247649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687131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996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09429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4366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86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5835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7217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57978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7188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29725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9885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7531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726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LA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495" y="41360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99F6BF-F054-4A11-8181-45E24868D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39692"/>
              </p:ext>
            </p:extLst>
          </p:nvPr>
        </p:nvGraphicFramePr>
        <p:xfrm>
          <a:off x="628649" y="1926347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747585372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732506385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90865322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53542366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647867732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036775814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597580590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1116422844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870099529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881305345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181526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86996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175.765.588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585885293,3%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585885293,3%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1819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135.000.000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1350000000,0%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1350000000,0%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6896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135.000.000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1350000000,0%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1350000000,0%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12343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135.000.000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1350000000,0%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1350000000,0%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577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40.765.588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203827940,0%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203827940,0%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98632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40.729.734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407297340,0%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407297340,0%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96237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358540,0%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358540,0%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14752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C20D8AF-8D3F-408A-9269-F1127DD3F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47902"/>
              </p:ext>
            </p:extLst>
          </p:nvPr>
        </p:nvGraphicFramePr>
        <p:xfrm>
          <a:off x="628648" y="4548609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844911782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13996414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533633088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22962039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326443216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336904948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4229016895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1826167056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113103057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454398541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03073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94618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589.219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37253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8157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7567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4148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18325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589.219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2529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584.605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2296,4%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1387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76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APOYO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18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7B629A-7487-475B-8D64-BA67E3358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170894"/>
              </p:ext>
            </p:extLst>
          </p:nvPr>
        </p:nvGraphicFramePr>
        <p:xfrm>
          <a:off x="628649" y="1867175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77231743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5587063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1409963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46534924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12285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3910141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3512226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09173733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0767639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200722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59062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4960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244.007.983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1589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84.690.801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083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84.690.801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8929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159.317.182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4144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159.317.182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4055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26.788.868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-16.539.112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549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5.659.449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249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240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6915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15.030.197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225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617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334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7.566.789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489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32.434.915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17.398.936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706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17.011.648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2449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11.019.201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48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9180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8.318.383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594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7220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6.217.454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588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775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72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acumulada al primer trimestre de 2018 de la Partida Tesoro Público, </a:t>
            </a:r>
            <a:r>
              <a:rPr lang="es-CL" sz="1600" b="1" dirty="0"/>
              <a:t>ascendió respecto del presupuesto vigente</a:t>
            </a:r>
            <a:r>
              <a:rPr lang="es-CL" sz="1600" dirty="0"/>
              <a:t> </a:t>
            </a:r>
            <a:r>
              <a:rPr lang="es-CL" sz="1600" b="1" dirty="0"/>
              <a:t>en moneda nacional a 25,5%</a:t>
            </a:r>
            <a:r>
              <a:rPr lang="es-CL" sz="1600" dirty="0"/>
              <a:t>.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disminuciones por </a:t>
            </a:r>
            <a:r>
              <a:rPr lang="es-CL" sz="1600" b="1" dirty="0"/>
              <a:t>$2.595 millones</a:t>
            </a:r>
            <a:r>
              <a:rPr lang="es-CL" sz="1600" dirty="0"/>
              <a:t>, disminuyendo los subtítulos 24 “transferencias corrientes”, en $59.847 millones y 30 “adquisición de activos financieros”, por $138 millón, mientras se registran incrementos en el subtítulo 27 “aporte fiscal libre”, por $57.390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marzo alcanzó un 94,8%,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334% y el subtítulo 22 “bienes y servicios de consumo” registró una erogación de 198,8%.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10: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DIAGNÓSTICOS Y TRATAMIENTOS DE ALTO COSTO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2018 del Fondo en millones de dólares (información trimestral)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CB2F83-8AA0-4A4E-A925-3E6668118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412299"/>
              </p:ext>
            </p:extLst>
          </p:nvPr>
        </p:nvGraphicFramePr>
        <p:xfrm>
          <a:off x="2489200" y="2014744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22852089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85032162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373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diciembre de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454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70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52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39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0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2226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FEE563-646F-44F7-8D40-3695599C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032"/>
              </p:ext>
            </p:extLst>
          </p:nvPr>
        </p:nvGraphicFramePr>
        <p:xfrm>
          <a:off x="628649" y="4149080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3744689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824666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8806487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1453288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909969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475704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7320725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5495842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411276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5172063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58772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4549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193.458.046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384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11.575.716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646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11.575.716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81006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11.575.716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366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181.882.330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978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181.882.330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19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$258.119 millones ejecutados, equivalente a un 23,1% del presupuesto vigente, donde las principales erogaciones correspondieron a transferencias por $113.834 millones para el “Fondo Único de Prestaciones Familiares y Subsidios de Cesantía”; $69.943 millones para el “Fondo Nacional de Subsidio Familiar”; $21.219 millones para el “Fondo Único de Prestaciones Familiares y Subsidios de Cesantía”; y, $13.976 millones para la “Bonificación por Inversiones de Riego y Drenaje Ley N°18.450”, que en conjunto representan el 85%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26,4% de ejecución, explicado por el nivel de erogación del subtítulo 30 “adquisición de activos financieros” (ítem compra de títulos y valores), que alcanza los $308.823 millones por sobre el presupuesto inicial y vigente de dicha asignación, representando a su vez el 30,7%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registra un </a:t>
            </a:r>
            <a:r>
              <a:rPr lang="es-CL" sz="1600" b="1" dirty="0"/>
              <a:t>gasto de 58,4% en moneda nacional.</a:t>
            </a:r>
            <a:r>
              <a:rPr lang="es-CL" sz="1600" dirty="0">
                <a:solidFill>
                  <a:prstClr val="black"/>
                </a:solidFill>
              </a:rPr>
              <a:t>  Mientras que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334%,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22,7%, destacando las transferencias efectuadas al Ministerio de la Mujer y la Equidad de Género y al Servicio Electoral, con un 47%, y 51,1% respectivamente,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marzo por </a:t>
            </a:r>
            <a:r>
              <a:rPr lang="es-CL" sz="1600" b="1" dirty="0"/>
              <a:t>US$14.937,6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US$10.123,7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mantiene un saldo acumulado a marzo de </a:t>
            </a:r>
            <a:r>
              <a:rPr lang="es-CL" sz="1600" b="1" dirty="0"/>
              <a:t>$201.403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marzo.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498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5941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BB2417F-70F8-40A7-9863-6F0C31B7C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44175"/>
              </p:ext>
            </p:extLst>
          </p:nvPr>
        </p:nvGraphicFramePr>
        <p:xfrm>
          <a:off x="742950" y="1660944"/>
          <a:ext cx="7658099" cy="2253504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1225388313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372590032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54035677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26361006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94281519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212893227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204237743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358094619"/>
                    </a:ext>
                  </a:extLst>
                </a:gridCol>
              </a:tblGrid>
              <a:tr h="16295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782607"/>
                  </a:ext>
                </a:extLst>
              </a:tr>
              <a:tr h="27482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682096"/>
                  </a:ext>
                </a:extLst>
              </a:tr>
              <a:tr h="171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42.904.425.750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-2.595.455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10.936.280.457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874806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865298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65.841.368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613999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3.675.763.442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-59.847.263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504.206.658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125255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93238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35.561.315.623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57.389.808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8.083.393.037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947429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52.047.463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749848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616.161.287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76076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287.158.059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937924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1.319.989.012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68051"/>
                  </a:ext>
                </a:extLst>
              </a:tr>
              <a:tr h="162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349987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A9AD9E57-C873-440F-A113-CED69CC0C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02784"/>
              </p:ext>
            </p:extLst>
          </p:nvPr>
        </p:nvGraphicFramePr>
        <p:xfrm>
          <a:off x="742949" y="4703226"/>
          <a:ext cx="7658099" cy="1668643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2273031215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321544838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628474528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15330575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6686476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838253777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742444819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87351353"/>
                    </a:ext>
                  </a:extLst>
                </a:gridCol>
              </a:tblGrid>
              <a:tr h="1725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580034"/>
                  </a:ext>
                </a:extLst>
              </a:tr>
              <a:tr h="2760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125492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3.711.378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57794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91562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078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978214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44568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2.264.695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333493"/>
                  </a:ext>
                </a:extLst>
              </a:tr>
              <a:tr h="172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63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Resumen por Programa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0799" y="3457376"/>
            <a:ext cx="82860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36100" y="5843989"/>
            <a:ext cx="826645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377D4C-B901-4943-AFB9-0C9F415DE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841069"/>
              </p:ext>
            </p:extLst>
          </p:nvPr>
        </p:nvGraphicFramePr>
        <p:xfrm>
          <a:off x="628651" y="1714553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284600209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551746205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2804815231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15664468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43562082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79277688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196579832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129642108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058881956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645067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21944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258.118.616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8873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3.813.823.073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-59.985.263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1.005.727.894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68962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1.372.036.475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88667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5.348.797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43493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175.765.588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585885293,3%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585885293,3%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603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244.007.983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28688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193.458.046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53945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AABD9F-82AD-4BAC-A172-146A96B75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960517"/>
              </p:ext>
            </p:extLst>
          </p:nvPr>
        </p:nvGraphicFramePr>
        <p:xfrm>
          <a:off x="628651" y="4316388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574726346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2062321058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932795379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54493619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87856387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919898136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790083913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579381769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1352287644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15150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2910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2.760.381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1.596.647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4506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1.102.017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89873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7535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56984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4501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589.219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872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SUBSIDIOS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072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0F74B7-1755-438C-9059-16865FD55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77484"/>
              </p:ext>
            </p:extLst>
          </p:nvPr>
        </p:nvGraphicFramePr>
        <p:xfrm>
          <a:off x="651434" y="1862600"/>
          <a:ext cx="7841132" cy="4169055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val="3470289133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2699619793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3505182320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228342080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101626152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099046575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611704157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val="3935786111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3629551080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602834638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30090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52461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258.118.616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53052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243.543.484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82359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222.324.467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857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924147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12.356.242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720792"/>
                  </a:ext>
                </a:extLst>
              </a:tr>
              <a:tr h="189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113.834.298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07520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4814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69.943.400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64259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12.654.975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31067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13.051.083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866437"/>
                  </a:ext>
                </a:extLst>
              </a:tr>
              <a:tr h="20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(Economía)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608209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20.330 para Deudores Crédito Universitario, Leyes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3816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23994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21.219.017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510418"/>
                  </a:ext>
                </a:extLst>
              </a:tr>
              <a:tr h="203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21.219.017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8895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14.575.132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4247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14.575.132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78768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13.976.101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87679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211.152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41827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5225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9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50DD33-66AD-43D4-AD67-AEF37EE41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78413"/>
              </p:ext>
            </p:extLst>
          </p:nvPr>
        </p:nvGraphicFramePr>
        <p:xfrm>
          <a:off x="628651" y="1862599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89400847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78989998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16081351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31701557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040262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3122839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024970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920612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97278028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45898747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334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6484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3.813.823.073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-59.985.263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1.005.727.894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61920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5640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65.841.368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12072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26.340.160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0148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13.039.653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917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5801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9.800.507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093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39.501.208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3743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39.501.208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762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717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628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2.544.646.104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-59.295.263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249.087.458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01600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21.712.698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065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37.264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725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1.724.522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107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8348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2.660.320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860681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-1.382.607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93891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0533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14.027.404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052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3.086.736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4121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1.559.059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13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944CD4-BC54-41D9-A01C-68D73342E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905412"/>
              </p:ext>
            </p:extLst>
          </p:nvPr>
        </p:nvGraphicFramePr>
        <p:xfrm>
          <a:off x="628651" y="1862599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9499024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02807819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91157248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407117601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8462487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3041698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3608702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9833675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6554601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31274943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76118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1669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135.274.560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4823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06248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1525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7885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0323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1.569.327.200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-59.295.263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92.144.166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8209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-135.489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218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909.970.969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-53.324.559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79.044.004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2920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3500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2.539.700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09117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80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1.469.748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528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168.542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253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2510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-5.970.694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-5.970.704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315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657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18165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1.015.223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67259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2.587.754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837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5902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964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195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3484</TotalTime>
  <Words>6161</Words>
  <Application>Microsoft Office PowerPoint</Application>
  <PresentationFormat>Presentación en pantalla (4:3)</PresentationFormat>
  <Paragraphs>3098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marzo de 2018 Partida 50: TESORO PÚBLICO</vt:lpstr>
      <vt:lpstr>Ejecución Presupuestaria de Gastos Tesoro Público Acumulada al mes de marzo de 2018 </vt:lpstr>
      <vt:lpstr>Ejecución Presupuestaria de Gastos Tesoro Público acumulada al mes de marzo de 2018 </vt:lpstr>
      <vt:lpstr>Ejecución Presupuestaria de Gastos Tesoro Público acumulada al mes de marzo de 2018 </vt:lpstr>
      <vt:lpstr>Ejecución Presupuestaria de Gastos Tesoro Público acumulada al mes de marzo de 2018</vt:lpstr>
      <vt:lpstr>Ejecución Presupuestaria de Gastos Partida 50, Resumen por Programa acumulada al mes de marzo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218</cp:revision>
  <cp:lastPrinted>2016-08-01T14:19:25Z</cp:lastPrinted>
  <dcterms:created xsi:type="dcterms:W3CDTF">2016-06-23T13:38:47Z</dcterms:created>
  <dcterms:modified xsi:type="dcterms:W3CDTF">2018-08-13T14:34:40Z</dcterms:modified>
</cp:coreProperties>
</file>