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301" r:id="rId5"/>
    <p:sldId id="264" r:id="rId6"/>
    <p:sldId id="263" r:id="rId7"/>
    <p:sldId id="265" r:id="rId8"/>
    <p:sldId id="300" r:id="rId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08-08-2018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08-08-2018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08-08-2018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3572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15900720-A36E-4E68-A40B-CD78FAAD4736}"/>
              </a:ext>
            </a:extLst>
          </p:cNvPr>
          <p:cNvSpPr txBox="1">
            <a:spLocks/>
          </p:cNvSpPr>
          <p:nvPr userDrawn="1"/>
        </p:nvSpPr>
        <p:spPr>
          <a:xfrm>
            <a:off x="280665" y="635635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marzo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Servicio Electoral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01287"/>
            <a:ext cx="8229600" cy="5473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el mes de marzo, el Servicio Electoral registró una ejecución que ascendió a </a:t>
            </a:r>
            <a:r>
              <a:rPr lang="es-CL" sz="1600" b="1" dirty="0"/>
              <a:t>$8.880 millones</a:t>
            </a:r>
            <a:r>
              <a:rPr lang="es-CL" sz="1600" dirty="0"/>
              <a:t>, equivalente a un gasto de </a:t>
            </a:r>
            <a:r>
              <a:rPr lang="es-CL" sz="1600" b="1" dirty="0"/>
              <a:t>37,2%</a:t>
            </a:r>
            <a:r>
              <a:rPr lang="es-CL" sz="1600" dirty="0"/>
              <a:t> respecto de la ley inicial, dicha ejecución es mayor en 34,1 puntos porcentuales respecto a igual mes del año 2017.  Con ello, la ejecución acumulada al primer trimestre de 2018 ascendió a </a:t>
            </a:r>
            <a:r>
              <a:rPr lang="es-CL" sz="1600" b="1" dirty="0"/>
              <a:t>$11.360 millones</a:t>
            </a:r>
            <a:r>
              <a:rPr lang="es-CL" sz="1600" dirty="0"/>
              <a:t>, que representa el 35,1% del presupuesto vigente y un </a:t>
            </a:r>
            <a:r>
              <a:rPr lang="es-CL" sz="1600" b="1" dirty="0"/>
              <a:t>47,7%</a:t>
            </a:r>
            <a:r>
              <a:rPr lang="es-CL" sz="1600" dirty="0"/>
              <a:t> del presupuesto inicial que presentó un incremento de $8.501 millones en el subtítulo 34 “servicio de la deuda”, para hacer frente a los gastos devengados al 31 de diciembre de 2017 (deuda flotante).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51% del presupuesto vigente para el ejercicio 2018, se concentra en </a:t>
            </a:r>
            <a:r>
              <a:rPr lang="es-CL" sz="1600" b="1" dirty="0"/>
              <a:t>Elecciones Parlamentarias y Presidencial</a:t>
            </a:r>
            <a:r>
              <a:rPr lang="es-CL" sz="1600" dirty="0"/>
              <a:t>, que al mes de marzo alcanzó un nivel de ejecución de </a:t>
            </a:r>
            <a:r>
              <a:rPr lang="es-CL" sz="1600" b="1" dirty="0"/>
              <a:t>47,3%</a:t>
            </a:r>
            <a:r>
              <a:rPr lang="es-CL" sz="1600" dirty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 nivel global, el subtítulo que registra la menor erogación es </a:t>
            </a:r>
            <a:r>
              <a:rPr lang="es-CL" sz="1600" b="1" dirty="0"/>
              <a:t>adquisición de activos no financieros</a:t>
            </a:r>
            <a:r>
              <a:rPr lang="es-CL" sz="1600" dirty="0"/>
              <a:t> con un gasto menor al 1%, mientras que el mayor nivel de ejecución se registra en</a:t>
            </a:r>
            <a:r>
              <a:rPr lang="es-CL" sz="1600" b="1" dirty="0"/>
              <a:t> Servicio de la deuda, con un 86,3%</a:t>
            </a:r>
            <a:r>
              <a:rPr lang="es-CL" sz="1600" dirty="0"/>
              <a:t>, que a su vez representa el 26,3% del presupuesto vigente de la Partida.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Servicio Electoral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BE1B51B-224D-4E18-8FE6-C860AAED2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600752"/>
              </p:ext>
            </p:extLst>
          </p:nvPr>
        </p:nvGraphicFramePr>
        <p:xfrm>
          <a:off x="414338" y="1724100"/>
          <a:ext cx="8201485" cy="1704898"/>
        </p:xfrm>
        <a:graphic>
          <a:graphicData uri="http://schemas.openxmlformats.org/drawingml/2006/table">
            <a:tbl>
              <a:tblPr/>
              <a:tblGrid>
                <a:gridCol w="765320">
                  <a:extLst>
                    <a:ext uri="{9D8B030D-6E8A-4147-A177-3AD203B41FA5}">
                      <a16:colId xmlns:a16="http://schemas.microsoft.com/office/drawing/2014/main" val="2177697708"/>
                    </a:ext>
                  </a:extLst>
                </a:gridCol>
                <a:gridCol w="2981319">
                  <a:extLst>
                    <a:ext uri="{9D8B030D-6E8A-4147-A177-3AD203B41FA5}">
                      <a16:colId xmlns:a16="http://schemas.microsoft.com/office/drawing/2014/main" val="2823463361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2999806375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2108787092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94353047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4070607993"/>
                    </a:ext>
                  </a:extLst>
                </a:gridCol>
                <a:gridCol w="696783">
                  <a:extLst>
                    <a:ext uri="{9D8B030D-6E8A-4147-A177-3AD203B41FA5}">
                      <a16:colId xmlns:a16="http://schemas.microsoft.com/office/drawing/2014/main" val="851650957"/>
                    </a:ext>
                  </a:extLst>
                </a:gridCol>
                <a:gridCol w="696783">
                  <a:extLst>
                    <a:ext uri="{9D8B030D-6E8A-4147-A177-3AD203B41FA5}">
                      <a16:colId xmlns:a16="http://schemas.microsoft.com/office/drawing/2014/main" val="2804158408"/>
                    </a:ext>
                  </a:extLst>
                </a:gridCol>
              </a:tblGrid>
              <a:tr h="19824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27539"/>
                  </a:ext>
                </a:extLst>
              </a:tr>
              <a:tr h="31719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740125"/>
                  </a:ext>
                </a:extLst>
              </a:tr>
              <a:tr h="1982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23.840.798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32.342.070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8.501.272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11.360.143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516054"/>
                  </a:ext>
                </a:extLst>
              </a:tr>
              <a:tr h="198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10.904.860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10.904.860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3.308.395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216584"/>
                  </a:ext>
                </a:extLst>
              </a:tr>
              <a:tr h="198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12.677.255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12.677.255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714.001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010337"/>
                  </a:ext>
                </a:extLst>
              </a:tr>
              <a:tr h="198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99878"/>
                  </a:ext>
                </a:extLst>
              </a:tr>
              <a:tr h="198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275493"/>
                  </a:ext>
                </a:extLst>
              </a:tr>
              <a:tr h="198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8.501.272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8.501.272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7.336.783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308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Servicio Electoral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45A4E3F-980C-4301-9574-EE0457D419D4}"/>
              </a:ext>
            </a:extLst>
          </p:cNvPr>
          <p:cNvSpPr txBox="1"/>
          <p:nvPr/>
        </p:nvSpPr>
        <p:spPr>
          <a:xfrm>
            <a:off x="414338" y="1388341"/>
            <a:ext cx="82107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/>
              <a:t>Comportamiento de la Ejecución Presupuestaria de la Partida 2017 - 2018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9BD5D81-557D-48AD-A780-F601C5B5C3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913908"/>
            <a:ext cx="3998455" cy="244826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FC542305-EA36-4EE2-8D50-FBE6BC38D9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1207" y="1913908"/>
            <a:ext cx="3998455" cy="24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Resumen por 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al mes de marzo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53B6746-DBB6-43CA-BFE5-E9470ECD9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366796"/>
              </p:ext>
            </p:extLst>
          </p:nvPr>
        </p:nvGraphicFramePr>
        <p:xfrm>
          <a:off x="418892" y="1743379"/>
          <a:ext cx="8196931" cy="1037550"/>
        </p:xfrm>
        <a:graphic>
          <a:graphicData uri="http://schemas.openxmlformats.org/drawingml/2006/table">
            <a:tbl>
              <a:tblPr/>
              <a:tblGrid>
                <a:gridCol w="292330">
                  <a:extLst>
                    <a:ext uri="{9D8B030D-6E8A-4147-A177-3AD203B41FA5}">
                      <a16:colId xmlns:a16="http://schemas.microsoft.com/office/drawing/2014/main" val="702642271"/>
                    </a:ext>
                  </a:extLst>
                </a:gridCol>
                <a:gridCol w="292330">
                  <a:extLst>
                    <a:ext uri="{9D8B030D-6E8A-4147-A177-3AD203B41FA5}">
                      <a16:colId xmlns:a16="http://schemas.microsoft.com/office/drawing/2014/main" val="1338547279"/>
                    </a:ext>
                  </a:extLst>
                </a:gridCol>
                <a:gridCol w="3051925">
                  <a:extLst>
                    <a:ext uri="{9D8B030D-6E8A-4147-A177-3AD203B41FA5}">
                      <a16:colId xmlns:a16="http://schemas.microsoft.com/office/drawing/2014/main" val="1071220312"/>
                    </a:ext>
                  </a:extLst>
                </a:gridCol>
                <a:gridCol w="783444">
                  <a:extLst>
                    <a:ext uri="{9D8B030D-6E8A-4147-A177-3AD203B41FA5}">
                      <a16:colId xmlns:a16="http://schemas.microsoft.com/office/drawing/2014/main" val="74259761"/>
                    </a:ext>
                  </a:extLst>
                </a:gridCol>
                <a:gridCol w="783444">
                  <a:extLst>
                    <a:ext uri="{9D8B030D-6E8A-4147-A177-3AD203B41FA5}">
                      <a16:colId xmlns:a16="http://schemas.microsoft.com/office/drawing/2014/main" val="3001010663"/>
                    </a:ext>
                  </a:extLst>
                </a:gridCol>
                <a:gridCol w="783444">
                  <a:extLst>
                    <a:ext uri="{9D8B030D-6E8A-4147-A177-3AD203B41FA5}">
                      <a16:colId xmlns:a16="http://schemas.microsoft.com/office/drawing/2014/main" val="434087489"/>
                    </a:ext>
                  </a:extLst>
                </a:gridCol>
                <a:gridCol w="783444">
                  <a:extLst>
                    <a:ext uri="{9D8B030D-6E8A-4147-A177-3AD203B41FA5}">
                      <a16:colId xmlns:a16="http://schemas.microsoft.com/office/drawing/2014/main" val="953313399"/>
                    </a:ext>
                  </a:extLst>
                </a:gridCol>
                <a:gridCol w="713285">
                  <a:extLst>
                    <a:ext uri="{9D8B030D-6E8A-4147-A177-3AD203B41FA5}">
                      <a16:colId xmlns:a16="http://schemas.microsoft.com/office/drawing/2014/main" val="3166212229"/>
                    </a:ext>
                  </a:extLst>
                </a:gridCol>
                <a:gridCol w="713285">
                  <a:extLst>
                    <a:ext uri="{9D8B030D-6E8A-4147-A177-3AD203B41FA5}">
                      <a16:colId xmlns:a16="http://schemas.microsoft.com/office/drawing/2014/main" val="3575278456"/>
                    </a:ext>
                  </a:extLst>
                </a:gridCol>
              </a:tblGrid>
              <a:tr h="1852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503053"/>
                  </a:ext>
                </a:extLst>
              </a:tr>
              <a:tr h="296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170657"/>
                  </a:ext>
                </a:extLst>
              </a:tr>
              <a:tr h="185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23.840.798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32.342.070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8.501.272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11.360.143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59593"/>
                  </a:ext>
                </a:extLst>
              </a:tr>
              <a:tr h="185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Electoral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14.619.671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15.800.733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3.529.195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861094"/>
                  </a:ext>
                </a:extLst>
              </a:tr>
              <a:tr h="185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Elecciones Parlamentarias y Presidencial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9.221.127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16.541.337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7.830.948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983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28,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17249CC-AF51-49E2-BB44-3398B17B3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186318"/>
              </p:ext>
            </p:extLst>
          </p:nvPr>
        </p:nvGraphicFramePr>
        <p:xfrm>
          <a:off x="414336" y="1988840"/>
          <a:ext cx="8201487" cy="2435118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2502044076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3971688251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110570236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678539565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700982426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646209585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4270752455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3659928474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4226727581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1113134053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397656"/>
                  </a:ext>
                </a:extLst>
              </a:tr>
              <a:tr h="2961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95343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14.619.671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15.800.733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3.529.195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18304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9.860.674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9.860.674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2.561.086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3460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4.500.314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4.500.314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432.844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9457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1697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2193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8565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4849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5648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49794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56.032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5595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534.301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9033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534.301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562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28, Capítulo 01, Programa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ELECCIONES PARLAMENTARIAS Y PRESIDENCIAL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marzo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5F01474-CCF8-4ED5-81D1-ADE39D5E2A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334533"/>
              </p:ext>
            </p:extLst>
          </p:nvPr>
        </p:nvGraphicFramePr>
        <p:xfrm>
          <a:off x="414336" y="1988840"/>
          <a:ext cx="8201487" cy="1440162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6090933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1003029437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4037401214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2407053890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3615168012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3144590616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1481664684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467443063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524595581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2196136670"/>
                    </a:ext>
                  </a:extLst>
                </a:gridCol>
              </a:tblGrid>
              <a:tr h="189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357652"/>
                  </a:ext>
                </a:extLst>
              </a:tr>
              <a:tr h="3031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408243"/>
                  </a:ext>
                </a:extLst>
              </a:tr>
              <a:tr h="189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9.221.127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16.541.337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7.830.948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274239"/>
                  </a:ext>
                </a:extLst>
              </a:tr>
              <a:tr h="189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1.044.186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1.044.186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747.309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961347"/>
                  </a:ext>
                </a:extLst>
              </a:tr>
              <a:tr h="189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8.176.941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8.176.941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281.157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924612"/>
                  </a:ext>
                </a:extLst>
              </a:tr>
              <a:tr h="189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6.802.482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606590"/>
                  </a:ext>
                </a:extLst>
              </a:tr>
              <a:tr h="189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6.802.482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374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74642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2813</TotalTime>
  <Words>783</Words>
  <Application>Microsoft Office PowerPoint</Application>
  <PresentationFormat>Presentación en pantalla (4:3)</PresentationFormat>
  <Paragraphs>330</Paragraphs>
  <Slides>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marzo de 2018 Partida 28: SERVICIO ELECTORAL</vt:lpstr>
      <vt:lpstr>Ejecución Presupuestaria de Gastos Servicio Electoral acumulada al mes de marzo de 2018</vt:lpstr>
      <vt:lpstr>Ejecución Presupuestaria de Gastos Servicio Electoral acumulada al mes de marzo de 2018</vt:lpstr>
      <vt:lpstr>Ejecución Presupuestaria de Gastos Servicio Electoral acumulada al mes de marzo de 2018</vt:lpstr>
      <vt:lpstr>Ejecución Presupuestaria de Gastos Partida 28, Resumen por Capítulos acumulada al mes de marzo de 2018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165</cp:revision>
  <cp:lastPrinted>2016-10-11T11:56:42Z</cp:lastPrinted>
  <dcterms:created xsi:type="dcterms:W3CDTF">2016-06-23T13:38:47Z</dcterms:created>
  <dcterms:modified xsi:type="dcterms:W3CDTF">2018-08-08T15:04:37Z</dcterms:modified>
</cp:coreProperties>
</file>