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0" r:id="rId5"/>
    <p:sldId id="299" r:id="rId6"/>
    <p:sldId id="264" r:id="rId7"/>
    <p:sldId id="263" r:id="rId8"/>
    <p:sldId id="265" r:id="rId9"/>
    <p:sldId id="267" r:id="rId10"/>
    <p:sldId id="268" r:id="rId11"/>
    <p:sldId id="271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marzo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27, Capítulo 02, Programa 03: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PREVENCION Y ATENCION DE VIOLENCIA CONTRA LAS MUJERES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92275F8-BB0C-431D-B39B-1928BC2DCE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213309"/>
              </p:ext>
            </p:extLst>
          </p:nvPr>
        </p:nvGraphicFramePr>
        <p:xfrm>
          <a:off x="414336" y="1988840"/>
          <a:ext cx="8201489" cy="2740685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val="2061497009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1344834317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604482442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val="2469990158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810805398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27001127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1143658872"/>
                    </a:ext>
                  </a:extLst>
                </a:gridCol>
                <a:gridCol w="721275">
                  <a:extLst>
                    <a:ext uri="{9D8B030D-6E8A-4147-A177-3AD203B41FA5}">
                      <a16:colId xmlns:a16="http://schemas.microsoft.com/office/drawing/2014/main" val="2341709515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714208507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4180239127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87049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4308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14.295.691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14.295.691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6.205.083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12944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38.255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38.255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20770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260.956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260.956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05533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13.995.980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13.995.980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6.200.357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13786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13.004.720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13.004.720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5.973.316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82971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12.211.970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12.211.970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5.537.177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654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Integral de Violencias contra las Mujeres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792.750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792.750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436.139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7836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991.260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991.260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227.041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64681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908.164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908.164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227.041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73395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83.096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83.096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28121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81856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618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la Mujer y la Equidad de Género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$52.845 millones</a:t>
            </a:r>
            <a:r>
              <a:rPr lang="es-CL" sz="1600" dirty="0"/>
              <a:t>, con un 62% de los recursos destinado a transferencias corrientes, los que al mes de marzo registraron erogaciones </a:t>
            </a:r>
            <a:r>
              <a:rPr lang="es-CL" sz="1600"/>
              <a:t>del 58% </a:t>
            </a:r>
            <a:r>
              <a:rPr lang="es-CL" sz="1600" dirty="0"/>
              <a:t>sobre el presupuesto vigente y en línea con su gasto histórico.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marzo ascendió a </a:t>
            </a:r>
            <a:r>
              <a:rPr lang="es-CL" sz="1600" b="1" dirty="0"/>
              <a:t>$6.561 millones</a:t>
            </a:r>
            <a:r>
              <a:rPr lang="es-CL" sz="1600" dirty="0"/>
              <a:t>, es decir, un </a:t>
            </a:r>
            <a:r>
              <a:rPr lang="es-CL" sz="1600" b="1" dirty="0"/>
              <a:t>12%</a:t>
            </a:r>
            <a:r>
              <a:rPr lang="es-CL" sz="1600" dirty="0"/>
              <a:t> respecto de la ley inicial, gasto superior en 4,7 puntos porcentuales respecto a igual mes del año 2017.  Por su parte, la ejecución acumulada al primer trimestre de 2018 asciende a </a:t>
            </a:r>
            <a:r>
              <a:rPr lang="es-CL" sz="1600" b="1" dirty="0"/>
              <a:t>$23.074 millones</a:t>
            </a:r>
            <a:r>
              <a:rPr lang="es-CL" sz="1600" dirty="0"/>
              <a:t>, equivalente a un </a:t>
            </a:r>
            <a:r>
              <a:rPr lang="es-CL" sz="1600" b="1" dirty="0"/>
              <a:t>43,7%</a:t>
            </a:r>
            <a:r>
              <a:rPr lang="es-CL" sz="1600" dirty="0"/>
              <a:t> del presupuesto inicial que solo ha sufrido modificaciones relativas a prestaciones de seguridad social por la aplicación de la Ley de Incentivo al Retiro y su respectivo ajuste en el subtítulo 21 “gastos en personal”.  Dicha erogación acumulada se encuentra en línea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75% del presupuesto vigente, se concentra en el Servicio Nacional de la Mujer y la Equidad de Género (48%) y Prevención y Atención de la Violencia contra las Mujeres (27%), los que al mes de marzo alcanzaron niveles de ejecución de 37,5% y 43,4% respectivamente, calculados respecto al presupuesto vigente.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la Mujer y la Equidad de Género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Subsecretaría de la Mujer y la Equidad de Género es el que presenta el menor avance con un 20,3%, mientras que el programa Mujer y Trabajo es el que presenta la ejecución mayor con un 82%.</a:t>
            </a:r>
          </a:p>
        </p:txBody>
      </p:sp>
    </p:spTree>
    <p:extLst>
      <p:ext uri="{BB962C8B-B14F-4D97-AF65-F5344CB8AC3E}">
        <p14:creationId xmlns:p14="http://schemas.microsoft.com/office/powerpoint/2010/main" val="3278273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10181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41389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8DF7FCFE-2AB3-4640-9927-8141BE476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9" y="1869238"/>
            <a:ext cx="4077793" cy="271189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8DE7B86-BA16-4DB6-8807-24B866C1D3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3667" y="1869237"/>
            <a:ext cx="4133004" cy="271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Ministerio de la Mujer y la Equidad de Género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EC4EC4BA-8F7F-49EA-A571-82CCD3BDC1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285969"/>
              </p:ext>
            </p:extLst>
          </p:nvPr>
        </p:nvGraphicFramePr>
        <p:xfrm>
          <a:off x="414338" y="1724100"/>
          <a:ext cx="8201487" cy="1777286"/>
        </p:xfrm>
        <a:graphic>
          <a:graphicData uri="http://schemas.openxmlformats.org/drawingml/2006/table">
            <a:tbl>
              <a:tblPr/>
              <a:tblGrid>
                <a:gridCol w="806605">
                  <a:extLst>
                    <a:ext uri="{9D8B030D-6E8A-4147-A177-3AD203B41FA5}">
                      <a16:colId xmlns:a16="http://schemas.microsoft.com/office/drawing/2014/main" val="539207783"/>
                    </a:ext>
                  </a:extLst>
                </a:gridCol>
                <a:gridCol w="2699718">
                  <a:extLst>
                    <a:ext uri="{9D8B030D-6E8A-4147-A177-3AD203B41FA5}">
                      <a16:colId xmlns:a16="http://schemas.microsoft.com/office/drawing/2014/main" val="551134753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448214305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2183990061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4240793792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4117887695"/>
                    </a:ext>
                  </a:extLst>
                </a:gridCol>
                <a:gridCol w="734372">
                  <a:extLst>
                    <a:ext uri="{9D8B030D-6E8A-4147-A177-3AD203B41FA5}">
                      <a16:colId xmlns:a16="http://schemas.microsoft.com/office/drawing/2014/main" val="3816775718"/>
                    </a:ext>
                  </a:extLst>
                </a:gridCol>
                <a:gridCol w="734372">
                  <a:extLst>
                    <a:ext uri="{9D8B030D-6E8A-4147-A177-3AD203B41FA5}">
                      <a16:colId xmlns:a16="http://schemas.microsoft.com/office/drawing/2014/main" val="378699086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50086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94674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52.845.168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52.889.116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43.948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23.074.529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61020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15.329.151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15.319.198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-9.953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3.602.221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796046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4.908.394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4.908.394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701.864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76698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50790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32.496.433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32.496.433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18.770.303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97032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108.190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108.190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72078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732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27,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4969" y="124122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62C598D-F3DB-48AB-9AE0-A7958D03BD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09910"/>
              </p:ext>
            </p:extLst>
          </p:nvPr>
        </p:nvGraphicFramePr>
        <p:xfrm>
          <a:off x="414335" y="1696566"/>
          <a:ext cx="8200234" cy="1516412"/>
        </p:xfrm>
        <a:graphic>
          <a:graphicData uri="http://schemas.openxmlformats.org/drawingml/2006/table">
            <a:tbl>
              <a:tblPr/>
              <a:tblGrid>
                <a:gridCol w="308628">
                  <a:extLst>
                    <a:ext uri="{9D8B030D-6E8A-4147-A177-3AD203B41FA5}">
                      <a16:colId xmlns:a16="http://schemas.microsoft.com/office/drawing/2014/main" val="3602309837"/>
                    </a:ext>
                  </a:extLst>
                </a:gridCol>
                <a:gridCol w="308628">
                  <a:extLst>
                    <a:ext uri="{9D8B030D-6E8A-4147-A177-3AD203B41FA5}">
                      <a16:colId xmlns:a16="http://schemas.microsoft.com/office/drawing/2014/main" val="665843634"/>
                    </a:ext>
                  </a:extLst>
                </a:gridCol>
                <a:gridCol w="2768388">
                  <a:extLst>
                    <a:ext uri="{9D8B030D-6E8A-4147-A177-3AD203B41FA5}">
                      <a16:colId xmlns:a16="http://schemas.microsoft.com/office/drawing/2014/main" val="3446502883"/>
                    </a:ext>
                  </a:extLst>
                </a:gridCol>
                <a:gridCol w="827122">
                  <a:extLst>
                    <a:ext uri="{9D8B030D-6E8A-4147-A177-3AD203B41FA5}">
                      <a16:colId xmlns:a16="http://schemas.microsoft.com/office/drawing/2014/main" val="3626931822"/>
                    </a:ext>
                  </a:extLst>
                </a:gridCol>
                <a:gridCol w="827122">
                  <a:extLst>
                    <a:ext uri="{9D8B030D-6E8A-4147-A177-3AD203B41FA5}">
                      <a16:colId xmlns:a16="http://schemas.microsoft.com/office/drawing/2014/main" val="882510100"/>
                    </a:ext>
                  </a:extLst>
                </a:gridCol>
                <a:gridCol w="827122">
                  <a:extLst>
                    <a:ext uri="{9D8B030D-6E8A-4147-A177-3AD203B41FA5}">
                      <a16:colId xmlns:a16="http://schemas.microsoft.com/office/drawing/2014/main" val="3473786773"/>
                    </a:ext>
                  </a:extLst>
                </a:gridCol>
                <a:gridCol w="827122">
                  <a:extLst>
                    <a:ext uri="{9D8B030D-6E8A-4147-A177-3AD203B41FA5}">
                      <a16:colId xmlns:a16="http://schemas.microsoft.com/office/drawing/2014/main" val="2755335355"/>
                    </a:ext>
                  </a:extLst>
                </a:gridCol>
                <a:gridCol w="753051">
                  <a:extLst>
                    <a:ext uri="{9D8B030D-6E8A-4147-A177-3AD203B41FA5}">
                      <a16:colId xmlns:a16="http://schemas.microsoft.com/office/drawing/2014/main" val="109330386"/>
                    </a:ext>
                  </a:extLst>
                </a:gridCol>
                <a:gridCol w="753051">
                  <a:extLst>
                    <a:ext uri="{9D8B030D-6E8A-4147-A177-3AD203B41FA5}">
                      <a16:colId xmlns:a16="http://schemas.microsoft.com/office/drawing/2014/main" val="3510625317"/>
                    </a:ext>
                  </a:extLst>
                </a:gridCol>
              </a:tblGrid>
              <a:tr h="199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629631"/>
                  </a:ext>
                </a:extLst>
              </a:tr>
              <a:tr h="3192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423331"/>
                  </a:ext>
                </a:extLst>
              </a:tr>
              <a:tr h="199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6.607.962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6.651.910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43.948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1.347.164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980"/>
                  </a:ext>
                </a:extLst>
              </a:tr>
              <a:tr h="199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46.237.206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46.237.206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21.727.365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664132"/>
                  </a:ext>
                </a:extLst>
              </a:tr>
              <a:tr h="199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 la Mujer y la Equidad de Género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25.139.277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25.139.277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9.417.766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722295"/>
                  </a:ext>
                </a:extLst>
              </a:tr>
              <a:tr h="199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Mujer y Trabajo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7.710.402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7.710.402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6.331.557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055486"/>
                  </a:ext>
                </a:extLst>
              </a:tr>
              <a:tr h="199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Prevención y Atención de la Violencia contra las Mujeres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14.295.691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14.295.691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6.205.083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912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27, Capítulo 01, Programa 01: SUBSECRETARÍA DE LA MUJER Y LA EQUIDAD DE GÉNERO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3E29646-5C1A-4A99-A555-25D136B9BB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355412"/>
              </p:ext>
            </p:extLst>
          </p:nvPr>
        </p:nvGraphicFramePr>
        <p:xfrm>
          <a:off x="414336" y="1988840"/>
          <a:ext cx="8201489" cy="2016225"/>
        </p:xfrm>
        <a:graphic>
          <a:graphicData uri="http://schemas.openxmlformats.org/drawingml/2006/table">
            <a:tbl>
              <a:tblPr/>
              <a:tblGrid>
                <a:gridCol w="300972">
                  <a:extLst>
                    <a:ext uri="{9D8B030D-6E8A-4147-A177-3AD203B41FA5}">
                      <a16:colId xmlns:a16="http://schemas.microsoft.com/office/drawing/2014/main" val="2524554110"/>
                    </a:ext>
                  </a:extLst>
                </a:gridCol>
                <a:gridCol w="300972">
                  <a:extLst>
                    <a:ext uri="{9D8B030D-6E8A-4147-A177-3AD203B41FA5}">
                      <a16:colId xmlns:a16="http://schemas.microsoft.com/office/drawing/2014/main" val="30999485"/>
                    </a:ext>
                  </a:extLst>
                </a:gridCol>
                <a:gridCol w="300972">
                  <a:extLst>
                    <a:ext uri="{9D8B030D-6E8A-4147-A177-3AD203B41FA5}">
                      <a16:colId xmlns:a16="http://schemas.microsoft.com/office/drawing/2014/main" val="2456474815"/>
                    </a:ext>
                  </a:extLst>
                </a:gridCol>
                <a:gridCol w="2699719">
                  <a:extLst>
                    <a:ext uri="{9D8B030D-6E8A-4147-A177-3AD203B41FA5}">
                      <a16:colId xmlns:a16="http://schemas.microsoft.com/office/drawing/2014/main" val="1522785078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2863550366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3313858414"/>
                    </a:ext>
                  </a:extLst>
                </a:gridCol>
                <a:gridCol w="806605">
                  <a:extLst>
                    <a:ext uri="{9D8B030D-6E8A-4147-A177-3AD203B41FA5}">
                      <a16:colId xmlns:a16="http://schemas.microsoft.com/office/drawing/2014/main" val="3700444086"/>
                    </a:ext>
                  </a:extLst>
                </a:gridCol>
                <a:gridCol w="722333">
                  <a:extLst>
                    <a:ext uri="{9D8B030D-6E8A-4147-A177-3AD203B41FA5}">
                      <a16:colId xmlns:a16="http://schemas.microsoft.com/office/drawing/2014/main" val="1909540705"/>
                    </a:ext>
                  </a:extLst>
                </a:gridCol>
                <a:gridCol w="734373">
                  <a:extLst>
                    <a:ext uri="{9D8B030D-6E8A-4147-A177-3AD203B41FA5}">
                      <a16:colId xmlns:a16="http://schemas.microsoft.com/office/drawing/2014/main" val="1660930278"/>
                    </a:ext>
                  </a:extLst>
                </a:gridCol>
                <a:gridCol w="722333">
                  <a:extLst>
                    <a:ext uri="{9D8B030D-6E8A-4147-A177-3AD203B41FA5}">
                      <a16:colId xmlns:a16="http://schemas.microsoft.com/office/drawing/2014/main" val="2057634053"/>
                    </a:ext>
                  </a:extLst>
                </a:gridCol>
              </a:tblGrid>
              <a:tr h="190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540830"/>
                  </a:ext>
                </a:extLst>
              </a:tr>
              <a:tr h="304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589437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6.607.962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6.651.910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43.948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1.347.164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119119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4.639.767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4.629.814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-9.953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988.972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24669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1.927.104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1.927.104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358.192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924581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53.901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53.901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309460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13.304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13.304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989697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26.787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882486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26.787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26.787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131372"/>
                  </a:ext>
                </a:extLst>
              </a:tr>
              <a:tr h="190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86" marR="8686" marT="86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86" marR="8686" marT="86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714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27, Capítulo 02, Programa 01: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LA MUJER Y LA EQUIDAD DE GÉNERO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249BD32-BB55-44C3-8540-CA81D47DA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247860"/>
              </p:ext>
            </p:extLst>
          </p:nvPr>
        </p:nvGraphicFramePr>
        <p:xfrm>
          <a:off x="414336" y="1916832"/>
          <a:ext cx="8201488" cy="3330452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val="3451599873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263291405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2062055325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val="178362381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1428680682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2651642642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2934681148"/>
                    </a:ext>
                  </a:extLst>
                </a:gridCol>
                <a:gridCol w="721274">
                  <a:extLst>
                    <a:ext uri="{9D8B030D-6E8A-4147-A177-3AD203B41FA5}">
                      <a16:colId xmlns:a16="http://schemas.microsoft.com/office/drawing/2014/main" val="1221108777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2444843985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193017367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00633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79063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25.139.277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25.139.277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9.417.766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58195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10.399.963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10.399.963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2.554.410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58556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2.327.563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2.327.563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319.120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89694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12.329.348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12.329.348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6.544.095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155652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12.329.348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12.329.348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6.544.095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95157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9.031.953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9.031.953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4.515.976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83618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1.826.449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1.826.449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913.224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17243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Vivir de la Sexualidad y la Reproducción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831.272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831.272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774.745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14925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Ciudadanía y Participación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639.674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639.674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340.150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14007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81.403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2340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48310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78761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99910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14492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331473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801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27, Capítulo 02, Programa 02: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MUJER Y TRABAJO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847CADD-878D-4248-8D80-827C5B57E1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529974"/>
              </p:ext>
            </p:extLst>
          </p:nvPr>
        </p:nvGraphicFramePr>
        <p:xfrm>
          <a:off x="414336" y="1864900"/>
          <a:ext cx="8201489" cy="2428198"/>
        </p:xfrm>
        <a:graphic>
          <a:graphicData uri="http://schemas.openxmlformats.org/drawingml/2006/table">
            <a:tbl>
              <a:tblPr/>
              <a:tblGrid>
                <a:gridCol w="300531">
                  <a:extLst>
                    <a:ext uri="{9D8B030D-6E8A-4147-A177-3AD203B41FA5}">
                      <a16:colId xmlns:a16="http://schemas.microsoft.com/office/drawing/2014/main" val="3207876592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3186480812"/>
                    </a:ext>
                  </a:extLst>
                </a:gridCol>
                <a:gridCol w="300531">
                  <a:extLst>
                    <a:ext uri="{9D8B030D-6E8A-4147-A177-3AD203B41FA5}">
                      <a16:colId xmlns:a16="http://schemas.microsoft.com/office/drawing/2014/main" val="3844528248"/>
                    </a:ext>
                  </a:extLst>
                </a:gridCol>
                <a:gridCol w="2695762">
                  <a:extLst>
                    <a:ext uri="{9D8B030D-6E8A-4147-A177-3AD203B41FA5}">
                      <a16:colId xmlns:a16="http://schemas.microsoft.com/office/drawing/2014/main" val="3416547584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4116330914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3879653291"/>
                    </a:ext>
                  </a:extLst>
                </a:gridCol>
                <a:gridCol w="805423">
                  <a:extLst>
                    <a:ext uri="{9D8B030D-6E8A-4147-A177-3AD203B41FA5}">
                      <a16:colId xmlns:a16="http://schemas.microsoft.com/office/drawing/2014/main" val="2650397531"/>
                    </a:ext>
                  </a:extLst>
                </a:gridCol>
                <a:gridCol w="721275">
                  <a:extLst>
                    <a:ext uri="{9D8B030D-6E8A-4147-A177-3AD203B41FA5}">
                      <a16:colId xmlns:a16="http://schemas.microsoft.com/office/drawing/2014/main" val="1541946638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1755285208"/>
                    </a:ext>
                  </a:extLst>
                </a:gridCol>
                <a:gridCol w="733295">
                  <a:extLst>
                    <a:ext uri="{9D8B030D-6E8A-4147-A177-3AD203B41FA5}">
                      <a16:colId xmlns:a16="http://schemas.microsoft.com/office/drawing/2014/main" val="2822517314"/>
                    </a:ext>
                  </a:extLst>
                </a:gridCol>
              </a:tblGrid>
              <a:tr h="1785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506614"/>
                  </a:ext>
                </a:extLst>
              </a:tr>
              <a:tr h="2856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644099"/>
                  </a:ext>
                </a:extLst>
              </a:tr>
              <a:tr h="1785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7.710.402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7.710.402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6.331.557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208129"/>
                  </a:ext>
                </a:extLst>
              </a:tr>
              <a:tr h="178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251.166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251.166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54.225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99262"/>
                  </a:ext>
                </a:extLst>
              </a:tr>
              <a:tr h="178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392.771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392.771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24.440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74390"/>
                  </a:ext>
                </a:extLst>
              </a:tr>
              <a:tr h="178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7.065.965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7.065.965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6.252.892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669354"/>
                  </a:ext>
                </a:extLst>
              </a:tr>
              <a:tr h="178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3.325.795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3.325.795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2.635.172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785473"/>
                  </a:ext>
                </a:extLst>
              </a:tr>
              <a:tr h="178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"4 a 7"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3.013.936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3.013.936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2.635.172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757693"/>
                  </a:ext>
                </a:extLst>
              </a:tr>
              <a:tr h="178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311.859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311.859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375612"/>
                  </a:ext>
                </a:extLst>
              </a:tr>
              <a:tr h="178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3.740.170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3.740.170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3.617.720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507850"/>
                  </a:ext>
                </a:extLst>
              </a:tr>
              <a:tr h="178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3.740.170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3.740.170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3.617.720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247627"/>
                  </a:ext>
                </a:extLst>
              </a:tr>
              <a:tr h="178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712101"/>
                  </a:ext>
                </a:extLst>
              </a:tr>
              <a:tr h="178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606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2261</TotalTime>
  <Words>1524</Words>
  <Application>Microsoft Office PowerPoint</Application>
  <PresentationFormat>Presentación en pantalla (4:3)</PresentationFormat>
  <Paragraphs>708</Paragraphs>
  <Slides>10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marzo de 2018 Partida 27: MINISTERIO DE LA MUJER Y LA EQUIDAD DE GÉNERO</vt:lpstr>
      <vt:lpstr>Ejecución Presupuestaria de Gastos Ministerio de la Mujer y la Equidad de Género acumulada al mes de marzo de 2018</vt:lpstr>
      <vt:lpstr>Ejecución Presupuestaria de Gastos Ministerio de la Mujer y la Equidad de Género acumulada al mes de marzo de 2018</vt:lpstr>
      <vt:lpstr>Ejecución Presupuestaria de Gastos  Ministerio de la Mujer y la Equidad de Género acumulada al mes de marzo de 2018</vt:lpstr>
      <vt:lpstr>Ejecución Presupuestaria de Gastos Ministerio de la Mujer y la Equidad de Género acumulada al mes de marzo de 2018</vt:lpstr>
      <vt:lpstr>Ejecución Presupuestaria de Gastos Partida 27, Resumen por Capítulos  acumulada al mes de marzo de 2018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141</cp:revision>
  <cp:lastPrinted>2016-10-11T11:56:42Z</cp:lastPrinted>
  <dcterms:created xsi:type="dcterms:W3CDTF">2016-06-23T13:38:47Z</dcterms:created>
  <dcterms:modified xsi:type="dcterms:W3CDTF">2018-08-07T17:37:53Z</dcterms:modified>
</cp:coreProperties>
</file>