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4" r:id="rId5"/>
    <p:sldId id="305" r:id="rId6"/>
    <p:sldId id="264" r:id="rId7"/>
    <p:sldId id="263" r:id="rId8"/>
    <p:sldId id="302" r:id="rId9"/>
    <p:sldId id="303" r:id="rId10"/>
    <p:sldId id="299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Partida'!$C$31:$C$35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</c:strCache>
            </c:strRef>
          </c:cat>
          <c:val>
            <c:numRef>
              <c:f>'Resumen Partida'!$D$31:$D$35</c:f>
              <c:numCache>
                <c:formatCode>0.0%</c:formatCode>
                <c:ptCount val="5"/>
                <c:pt idx="0">
                  <c:v>0.19965506241335129</c:v>
                </c:pt>
                <c:pt idx="1">
                  <c:v>7.7060407956353813E-2</c:v>
                </c:pt>
                <c:pt idx="2">
                  <c:v>0.47679368333444805</c:v>
                </c:pt>
                <c:pt idx="3">
                  <c:v>0.10302147363809677</c:v>
                </c:pt>
                <c:pt idx="4">
                  <c:v>0.13451441605913747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 baseline="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2.222222222222222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0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Instituciones'!$C$14:$C$16</c:f>
              <c:strCache>
                <c:ptCount val="3"/>
                <c:pt idx="0">
                  <c:v>Secretaría</c:v>
                </c:pt>
                <c:pt idx="1">
                  <c:v>Instituto Nacional del Deporte</c:v>
                </c:pt>
                <c:pt idx="2">
                  <c:v>Fondo Nacional para el Fomento Deportivo</c:v>
                </c:pt>
              </c:strCache>
            </c:strRef>
          </c:cat>
          <c:val>
            <c:numRef>
              <c:f>'Resumen Instituciones'!$D$14:$D$16</c:f>
              <c:numCache>
                <c:formatCode>0.0%</c:formatCode>
                <c:ptCount val="3"/>
                <c:pt idx="0">
                  <c:v>5.90074927688444E-2</c:v>
                </c:pt>
                <c:pt idx="1">
                  <c:v>0.90393395165686852</c:v>
                </c:pt>
                <c:pt idx="2">
                  <c:v>3.7058555574287055E-2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6414848"/>
        <c:axId val="106416384"/>
        <c:axId val="0"/>
      </c:bar3DChart>
      <c:catAx>
        <c:axId val="106414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6416384"/>
        <c:crosses val="autoZero"/>
        <c:auto val="1"/>
        <c:lblAlgn val="ctr"/>
        <c:lblOffset val="100"/>
        <c:noMultiLvlLbl val="0"/>
      </c:catAx>
      <c:valAx>
        <c:axId val="1064163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64148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Ejecución Mensual</a:t>
            </a:r>
          </a:p>
        </c:rich>
      </c:tx>
      <c:layout>
        <c:manualLayout>
          <c:xMode val="edge"/>
          <c:yMode val="edge"/>
          <c:x val="0.38989522371153484"/>
          <c:y val="5.169444774335418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096106736657919E-2"/>
          <c:y val="5.0925925925925923E-2"/>
          <c:w val="0.88681671041119858"/>
          <c:h val="0.74995807815689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'Resumen Partida'!$W$20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Partida'!$X$19:$Z$19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Partida'!$X$20:$Z$20</c:f>
              <c:numCache>
                <c:formatCode>0.0%</c:formatCode>
                <c:ptCount val="3"/>
                <c:pt idx="0">
                  <c:v>2.0964388270898787E-2</c:v>
                </c:pt>
                <c:pt idx="1">
                  <c:v>3.6716770234236938E-2</c:v>
                </c:pt>
                <c:pt idx="2">
                  <c:v>6.2714995363060397E-2</c:v>
                </c:pt>
              </c:numCache>
            </c:numRef>
          </c:val>
        </c:ser>
        <c:ser>
          <c:idx val="1"/>
          <c:order val="1"/>
          <c:tx>
            <c:strRef>
              <c:f>'Resumen Partida'!$W$21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Partida'!$X$19:$Z$19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Partida'!$X$21:$Z$21</c:f>
              <c:numCache>
                <c:formatCode>0.0%</c:formatCode>
                <c:ptCount val="3"/>
                <c:pt idx="0">
                  <c:v>2.7996000510349492E-2</c:v>
                </c:pt>
                <c:pt idx="1">
                  <c:v>4.6748970924401397E-2</c:v>
                </c:pt>
                <c:pt idx="2">
                  <c:v>7.6097294109654975E-2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825408"/>
        <c:axId val="84115456"/>
      </c:barChart>
      <c:catAx>
        <c:axId val="45825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4115456"/>
        <c:crosses val="autoZero"/>
        <c:auto val="1"/>
        <c:lblAlgn val="ctr"/>
        <c:lblOffset val="100"/>
        <c:noMultiLvlLbl val="0"/>
      </c:catAx>
      <c:valAx>
        <c:axId val="8411545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8254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/>
              <a:t>Ejecución Acumulada</a:t>
            </a:r>
          </a:p>
        </c:rich>
      </c:tx>
      <c:layout>
        <c:manualLayout>
          <c:xMode val="edge"/>
          <c:yMode val="edge"/>
          <c:x val="0.22615966754155731"/>
          <c:y val="2.7777777777777776E-2"/>
        </c:manualLayout>
      </c:layout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Partida'!$AJ$20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Partida'!$AK$19:$AM$19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Partida'!$AK$20:$AM$20</c:f>
              <c:numCache>
                <c:formatCode>0.0%</c:formatCode>
                <c:ptCount val="3"/>
                <c:pt idx="0">
                  <c:v>2.0964388270898787E-2</c:v>
                </c:pt>
                <c:pt idx="1">
                  <c:v>5.7681158505135721E-2</c:v>
                </c:pt>
                <c:pt idx="2">
                  <c:v>0.12039615386819612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552E-2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Partida'!$AK$19:$AM$19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Partida'!$AK$21:$AM$21</c:f>
              <c:numCache>
                <c:formatCode>0.0%</c:formatCode>
                <c:ptCount val="3"/>
                <c:pt idx="0">
                  <c:v>2.7996000510349492E-2</c:v>
                </c:pt>
                <c:pt idx="1">
                  <c:v>7.4744971434750881E-2</c:v>
                </c:pt>
                <c:pt idx="2">
                  <c:v>0.15084226554440586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614336"/>
        <c:axId val="89194880"/>
      </c:lineChart>
      <c:catAx>
        <c:axId val="83614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9194880"/>
        <c:crosses val="autoZero"/>
        <c:auto val="1"/>
        <c:lblAlgn val="ctr"/>
        <c:lblOffset val="100"/>
        <c:noMultiLvlLbl val="0"/>
      </c:catAx>
      <c:valAx>
        <c:axId val="891948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36143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151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MARZO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</a:t>
            </a:r>
            <a:r>
              <a:rPr lang="es-CL" sz="1200" dirty="0" smtClean="0"/>
              <a:t>mayo</a:t>
            </a:r>
            <a:r>
              <a:rPr lang="es-CL" sz="1200" dirty="0" smtClean="0"/>
              <a:t>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9" name="Picture 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hallazgos</a:t>
            </a:r>
          </a:p>
          <a:p>
            <a:pPr lvl="0" algn="just"/>
            <a:endParaRPr lang="es-CL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400" dirty="0">
                <a:solidFill>
                  <a:prstClr val="black"/>
                </a:solidFill>
              </a:rPr>
              <a:t>Para el año 2018, el Ministerio del Deporte cuenta con un presupuesto aprobado de $121.767 millones, y su distribución por Subtítulos </a:t>
            </a:r>
            <a:r>
              <a:rPr lang="es-CL" sz="1400" dirty="0" smtClean="0">
                <a:solidFill>
                  <a:prstClr val="black"/>
                </a:solidFill>
              </a:rPr>
              <a:t>considera: </a:t>
            </a:r>
            <a:r>
              <a:rPr lang="es-CL" sz="1400" dirty="0">
                <a:solidFill>
                  <a:prstClr val="black"/>
                </a:solidFill>
              </a:rPr>
              <a:t>un 47% para Transferencias Corrientes, 20% en Gastos en Personal, 13% Transferencias de Capital </a:t>
            </a:r>
            <a:r>
              <a:rPr lang="es-CL" sz="1400" dirty="0" smtClean="0">
                <a:solidFill>
                  <a:prstClr val="black"/>
                </a:solidFill>
              </a:rPr>
              <a:t>y </a:t>
            </a:r>
            <a:r>
              <a:rPr lang="es-CL" sz="1400" dirty="0">
                <a:solidFill>
                  <a:prstClr val="black"/>
                </a:solidFill>
              </a:rPr>
              <a:t>10% Iniciativas de </a:t>
            </a:r>
            <a:r>
              <a:rPr lang="es-CL" sz="1400" dirty="0" smtClean="0">
                <a:solidFill>
                  <a:prstClr val="black"/>
                </a:solidFill>
              </a:rPr>
              <a:t>Inversión. </a:t>
            </a:r>
            <a:r>
              <a:rPr lang="es-MX" sz="1400" dirty="0">
                <a:solidFill>
                  <a:prstClr val="black"/>
                </a:solidFill>
              </a:rPr>
              <a:t>En cuanto a los Servicios, los recursos  se destinan en un 90% al Instituto Nacional del Deporte (IND</a:t>
            </a:r>
            <a:r>
              <a:rPr lang="es-MX" sz="1400" dirty="0" smtClean="0">
                <a:solidFill>
                  <a:prstClr val="black"/>
                </a:solidFill>
              </a:rPr>
              <a:t>), </a:t>
            </a:r>
            <a:r>
              <a:rPr lang="es-MX" sz="1400" dirty="0">
                <a:solidFill>
                  <a:prstClr val="black"/>
                </a:solidFill>
              </a:rPr>
              <a:t>5,9% a Secretaría del Deporte y 3,7% a Fondo del Fomento Deportivo (FFD).</a:t>
            </a: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En </a:t>
            </a:r>
            <a:r>
              <a:rPr lang="es-CL" sz="1400" dirty="0">
                <a:solidFill>
                  <a:prstClr val="black"/>
                </a:solidFill>
              </a:rPr>
              <a:t>el mes de </a:t>
            </a:r>
            <a:r>
              <a:rPr lang="es-CL" sz="1400" dirty="0" smtClean="0">
                <a:solidFill>
                  <a:prstClr val="black"/>
                </a:solidFill>
              </a:rPr>
              <a:t>marzo, </a:t>
            </a:r>
            <a:r>
              <a:rPr lang="es-CL" sz="1400" dirty="0">
                <a:solidFill>
                  <a:prstClr val="black"/>
                </a:solidFill>
              </a:rPr>
              <a:t>la ejecución de la Partida fue de </a:t>
            </a:r>
            <a:r>
              <a:rPr lang="es-CL" sz="1400" dirty="0" smtClean="0">
                <a:solidFill>
                  <a:prstClr val="black"/>
                </a:solidFill>
              </a:rPr>
              <a:t>$</a:t>
            </a:r>
            <a:r>
              <a:rPr lang="es-CL" sz="1400" b="1" dirty="0" smtClean="0">
                <a:solidFill>
                  <a:prstClr val="black"/>
                </a:solidFill>
              </a:rPr>
              <a:t>9.266 </a:t>
            </a:r>
            <a:r>
              <a:rPr lang="es-CL" sz="1400" b="1" dirty="0">
                <a:solidFill>
                  <a:prstClr val="black"/>
                </a:solidFill>
              </a:rPr>
              <a:t>millones</a:t>
            </a:r>
            <a:r>
              <a:rPr lang="es-CL" sz="1400" dirty="0">
                <a:solidFill>
                  <a:prstClr val="black"/>
                </a:solidFill>
              </a:rPr>
              <a:t>, equivalente a un </a:t>
            </a:r>
            <a:r>
              <a:rPr lang="es-CL" sz="1400" dirty="0" smtClean="0">
                <a:solidFill>
                  <a:prstClr val="black"/>
                </a:solidFill>
              </a:rPr>
              <a:t>7</a:t>
            </a:r>
            <a:r>
              <a:rPr lang="es-CL" sz="1400" dirty="0" smtClean="0">
                <a:solidFill>
                  <a:prstClr val="black"/>
                </a:solidFill>
              </a:rPr>
              <a:t>,6% </a:t>
            </a:r>
            <a:r>
              <a:rPr lang="es-CL" sz="1400" dirty="0">
                <a:solidFill>
                  <a:prstClr val="black"/>
                </a:solidFill>
              </a:rPr>
              <a:t>respecto de la ley inicial y superior a la ejecución del mismo mes del año anterior </a:t>
            </a:r>
            <a:r>
              <a:rPr lang="es-CL" sz="1400" dirty="0" smtClean="0">
                <a:solidFill>
                  <a:prstClr val="black"/>
                </a:solidFill>
              </a:rPr>
              <a:t>(6,3%). </a:t>
            </a:r>
            <a:r>
              <a:rPr lang="es-MX" sz="1400" dirty="0" smtClean="0">
                <a:solidFill>
                  <a:prstClr val="black"/>
                </a:solidFill>
              </a:rPr>
              <a:t>Con </a:t>
            </a:r>
            <a:r>
              <a:rPr lang="es-MX" sz="1400" dirty="0">
                <a:solidFill>
                  <a:prstClr val="black"/>
                </a:solidFill>
              </a:rPr>
              <a:t>ello, la ejecución acumulada </a:t>
            </a:r>
            <a:r>
              <a:rPr lang="es-MX" sz="1400" dirty="0" smtClean="0">
                <a:solidFill>
                  <a:prstClr val="black"/>
                </a:solidFill>
              </a:rPr>
              <a:t>de </a:t>
            </a:r>
            <a:r>
              <a:rPr lang="es-MX" sz="1400" dirty="0">
                <a:solidFill>
                  <a:prstClr val="black"/>
                </a:solidFill>
              </a:rPr>
              <a:t>la Partida </a:t>
            </a:r>
            <a:r>
              <a:rPr lang="es-MX" sz="1400" dirty="0" smtClean="0">
                <a:solidFill>
                  <a:prstClr val="black"/>
                </a:solidFill>
              </a:rPr>
              <a:t>totalizó en </a:t>
            </a:r>
            <a:r>
              <a:rPr lang="es-MX" sz="1400" b="1" dirty="0" smtClean="0">
                <a:solidFill>
                  <a:prstClr val="black"/>
                </a:solidFill>
              </a:rPr>
              <a:t>$18.367 </a:t>
            </a:r>
            <a:r>
              <a:rPr lang="es-MX" sz="1400" b="1" dirty="0">
                <a:solidFill>
                  <a:prstClr val="black"/>
                </a:solidFill>
              </a:rPr>
              <a:t>millones, equivalente a un </a:t>
            </a:r>
            <a:r>
              <a:rPr lang="es-MX" sz="1400" b="1" dirty="0" smtClean="0">
                <a:solidFill>
                  <a:prstClr val="black"/>
                </a:solidFill>
              </a:rPr>
              <a:t>15,1%</a:t>
            </a:r>
            <a:r>
              <a:rPr lang="es-CL" sz="1400" b="1" dirty="0" smtClean="0">
                <a:solidFill>
                  <a:prstClr val="black"/>
                </a:solidFill>
              </a:rPr>
              <a:t> </a:t>
            </a:r>
            <a:r>
              <a:rPr lang="es-CL" sz="1400" dirty="0">
                <a:solidFill>
                  <a:prstClr val="black"/>
                </a:solidFill>
              </a:rPr>
              <a:t>respecto de la ley inicial</a:t>
            </a:r>
            <a:r>
              <a:rPr lang="es-MX" sz="1400" dirty="0">
                <a:solidFill>
                  <a:prstClr val="black"/>
                </a:solidFill>
              </a:rPr>
              <a:t>, superior al </a:t>
            </a:r>
            <a:r>
              <a:rPr lang="es-MX" sz="1400" dirty="0" smtClean="0">
                <a:solidFill>
                  <a:prstClr val="black"/>
                </a:solidFill>
              </a:rPr>
              <a:t>12% </a:t>
            </a:r>
            <a:r>
              <a:rPr lang="es-MX" sz="1400" dirty="0">
                <a:solidFill>
                  <a:prstClr val="black"/>
                </a:solidFill>
              </a:rPr>
              <a:t>obtenido al mismo período del año 2017</a:t>
            </a:r>
            <a:r>
              <a:rPr lang="es-MX" sz="1400" dirty="0" smtClean="0">
                <a:solidFill>
                  <a:prstClr val="black"/>
                </a:solidFill>
              </a:rPr>
              <a:t>. </a:t>
            </a:r>
            <a:r>
              <a:rPr lang="es-CL" sz="1400" dirty="0" smtClean="0">
                <a:solidFill>
                  <a:prstClr val="black"/>
                </a:solidFill>
              </a:rPr>
              <a:t>Durante </a:t>
            </a:r>
            <a:r>
              <a:rPr lang="es-CL" sz="1400" dirty="0">
                <a:solidFill>
                  <a:prstClr val="black"/>
                </a:solidFill>
              </a:rPr>
              <a:t>este </a:t>
            </a:r>
            <a:r>
              <a:rPr lang="es-CL" sz="1400" dirty="0" smtClean="0">
                <a:solidFill>
                  <a:prstClr val="black"/>
                </a:solidFill>
              </a:rPr>
              <a:t>mes se </a:t>
            </a:r>
            <a:r>
              <a:rPr lang="es-CL" sz="1400" dirty="0">
                <a:solidFill>
                  <a:prstClr val="black"/>
                </a:solidFill>
              </a:rPr>
              <a:t>observó modificaciones </a:t>
            </a:r>
            <a:r>
              <a:rPr lang="es-CL" sz="1400" dirty="0" smtClean="0">
                <a:solidFill>
                  <a:prstClr val="black"/>
                </a:solidFill>
              </a:rPr>
              <a:t>presupuestarias que incrementaron Prestaciones de Seguridad Social en $76 millones. </a:t>
            </a:r>
            <a:endParaRPr lang="es-CL" sz="14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800158"/>
              </p:ext>
            </p:extLst>
          </p:nvPr>
        </p:nvGraphicFramePr>
        <p:xfrm>
          <a:off x="956606" y="2924944"/>
          <a:ext cx="35700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888080"/>
              </p:ext>
            </p:extLst>
          </p:nvPr>
        </p:nvGraphicFramePr>
        <p:xfrm>
          <a:off x="4522214" y="2924944"/>
          <a:ext cx="3827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554412"/>
              </p:ext>
            </p:extLst>
          </p:nvPr>
        </p:nvGraphicFramePr>
        <p:xfrm>
          <a:off x="684592" y="1412776"/>
          <a:ext cx="74158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5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2462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764704"/>
            <a:ext cx="7272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69707" y="4869160"/>
            <a:ext cx="7274702" cy="360040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71600" y="1844824"/>
            <a:ext cx="7416824" cy="3570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4D1D5360-BD96-44E3-9513-7A229CF58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52559"/>
              </p:ext>
            </p:extLst>
          </p:nvPr>
        </p:nvGraphicFramePr>
        <p:xfrm>
          <a:off x="934213" y="2281047"/>
          <a:ext cx="7353301" cy="2516505"/>
        </p:xfrm>
        <a:graphic>
          <a:graphicData uri="http://schemas.openxmlformats.org/drawingml/2006/table">
            <a:tbl>
              <a:tblPr/>
              <a:tblGrid>
                <a:gridCol w="730324">
                  <a:extLst>
                    <a:ext uri="{9D8B030D-6E8A-4147-A177-3AD203B41FA5}">
                      <a16:colId xmlns:a16="http://schemas.microsoft.com/office/drawing/2014/main" xmlns="" val="3389182325"/>
                    </a:ext>
                  </a:extLst>
                </a:gridCol>
                <a:gridCol w="2285207">
                  <a:extLst>
                    <a:ext uri="{9D8B030D-6E8A-4147-A177-3AD203B41FA5}">
                      <a16:colId xmlns:a16="http://schemas.microsoft.com/office/drawing/2014/main" xmlns="" val="2660422929"/>
                    </a:ext>
                  </a:extLst>
                </a:gridCol>
                <a:gridCol w="733269">
                  <a:extLst>
                    <a:ext uri="{9D8B030D-6E8A-4147-A177-3AD203B41FA5}">
                      <a16:colId xmlns:a16="http://schemas.microsoft.com/office/drawing/2014/main" xmlns="" val="2755810735"/>
                    </a:ext>
                  </a:extLst>
                </a:gridCol>
                <a:gridCol w="742103">
                  <a:extLst>
                    <a:ext uri="{9D8B030D-6E8A-4147-A177-3AD203B41FA5}">
                      <a16:colId xmlns:a16="http://schemas.microsoft.com/office/drawing/2014/main" xmlns="" val="1510250284"/>
                    </a:ext>
                  </a:extLst>
                </a:gridCol>
                <a:gridCol w="742103">
                  <a:extLst>
                    <a:ext uri="{9D8B030D-6E8A-4147-A177-3AD203B41FA5}">
                      <a16:colId xmlns:a16="http://schemas.microsoft.com/office/drawing/2014/main" xmlns="" val="2995201621"/>
                    </a:ext>
                  </a:extLst>
                </a:gridCol>
                <a:gridCol w="706765">
                  <a:extLst>
                    <a:ext uri="{9D8B030D-6E8A-4147-A177-3AD203B41FA5}">
                      <a16:colId xmlns:a16="http://schemas.microsoft.com/office/drawing/2014/main" xmlns="" val="706990001"/>
                    </a:ext>
                  </a:extLst>
                </a:gridCol>
                <a:gridCol w="706765">
                  <a:extLst>
                    <a:ext uri="{9D8B030D-6E8A-4147-A177-3AD203B41FA5}">
                      <a16:colId xmlns:a16="http://schemas.microsoft.com/office/drawing/2014/main" xmlns="" val="3334791841"/>
                    </a:ext>
                  </a:extLst>
                </a:gridCol>
                <a:gridCol w="706765">
                  <a:extLst>
                    <a:ext uri="{9D8B030D-6E8A-4147-A177-3AD203B41FA5}">
                      <a16:colId xmlns:a16="http://schemas.microsoft.com/office/drawing/2014/main" xmlns="" val="2114716027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6494463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0349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121.767.536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121.843.718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18.367.691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44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94321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1.670.053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41551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73882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9.252.802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51541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95516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79446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18446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16.379.489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4856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284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795481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933056"/>
            <a:ext cx="674995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16832"/>
            <a:ext cx="7560840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AA46A663-EF88-4026-90B2-87C39D30B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034796"/>
              </p:ext>
            </p:extLst>
          </p:nvPr>
        </p:nvGraphicFramePr>
        <p:xfrm>
          <a:off x="740449" y="2464404"/>
          <a:ext cx="7505700" cy="1257300"/>
        </p:xfrm>
        <a:graphic>
          <a:graphicData uri="http://schemas.openxmlformats.org/drawingml/2006/table">
            <a:tbl>
              <a:tblPr/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3115264239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363004697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xmlns="" val="318088714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4217148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168930872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110172835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33314228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14149824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422375107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03643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69906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7.261.379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62082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17.093.495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30793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16.982.675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935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Deportivo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3054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445224"/>
            <a:ext cx="79208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7281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9A9D3528-EAB4-4E52-9EC1-F218ECCA5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742426"/>
              </p:ext>
            </p:extLst>
          </p:nvPr>
        </p:nvGraphicFramePr>
        <p:xfrm>
          <a:off x="557674" y="2170314"/>
          <a:ext cx="7886698" cy="3066436"/>
        </p:xfrm>
        <a:graphic>
          <a:graphicData uri="http://schemas.openxmlformats.org/drawingml/2006/table">
            <a:tbl>
              <a:tblPr/>
              <a:tblGrid>
                <a:gridCol w="333241">
                  <a:extLst>
                    <a:ext uri="{9D8B030D-6E8A-4147-A177-3AD203B41FA5}">
                      <a16:colId xmlns:a16="http://schemas.microsoft.com/office/drawing/2014/main" xmlns="" val="2558049626"/>
                    </a:ext>
                  </a:extLst>
                </a:gridCol>
                <a:gridCol w="394952">
                  <a:extLst>
                    <a:ext uri="{9D8B030D-6E8A-4147-A177-3AD203B41FA5}">
                      <a16:colId xmlns:a16="http://schemas.microsoft.com/office/drawing/2014/main" xmlns="" val="3276747806"/>
                    </a:ext>
                  </a:extLst>
                </a:gridCol>
                <a:gridCol w="357925">
                  <a:extLst>
                    <a:ext uri="{9D8B030D-6E8A-4147-A177-3AD203B41FA5}">
                      <a16:colId xmlns:a16="http://schemas.microsoft.com/office/drawing/2014/main" xmlns="" val="3805458921"/>
                    </a:ext>
                  </a:extLst>
                </a:gridCol>
                <a:gridCol w="2357370">
                  <a:extLst>
                    <a:ext uri="{9D8B030D-6E8A-4147-A177-3AD203B41FA5}">
                      <a16:colId xmlns:a16="http://schemas.microsoft.com/office/drawing/2014/main" xmlns="" val="3224474099"/>
                    </a:ext>
                  </a:extLst>
                </a:gridCol>
                <a:gridCol w="740535">
                  <a:extLst>
                    <a:ext uri="{9D8B030D-6E8A-4147-A177-3AD203B41FA5}">
                      <a16:colId xmlns:a16="http://schemas.microsoft.com/office/drawing/2014/main" xmlns="" val="4040780006"/>
                    </a:ext>
                  </a:extLst>
                </a:gridCol>
                <a:gridCol w="703508">
                  <a:extLst>
                    <a:ext uri="{9D8B030D-6E8A-4147-A177-3AD203B41FA5}">
                      <a16:colId xmlns:a16="http://schemas.microsoft.com/office/drawing/2014/main" xmlns="" val="1864426913"/>
                    </a:ext>
                  </a:extLst>
                </a:gridCol>
                <a:gridCol w="777562">
                  <a:extLst>
                    <a:ext uri="{9D8B030D-6E8A-4147-A177-3AD203B41FA5}">
                      <a16:colId xmlns:a16="http://schemas.microsoft.com/office/drawing/2014/main" xmlns="" val="950869777"/>
                    </a:ext>
                  </a:extLst>
                </a:gridCol>
                <a:gridCol w="740535">
                  <a:extLst>
                    <a:ext uri="{9D8B030D-6E8A-4147-A177-3AD203B41FA5}">
                      <a16:colId xmlns:a16="http://schemas.microsoft.com/office/drawing/2014/main" xmlns="" val="750739619"/>
                    </a:ext>
                  </a:extLst>
                </a:gridCol>
                <a:gridCol w="740535">
                  <a:extLst>
                    <a:ext uri="{9D8B030D-6E8A-4147-A177-3AD203B41FA5}">
                      <a16:colId xmlns:a16="http://schemas.microsoft.com/office/drawing/2014/main" xmlns="" val="1390780065"/>
                    </a:ext>
                  </a:extLst>
                </a:gridCol>
                <a:gridCol w="740535">
                  <a:extLst>
                    <a:ext uri="{9D8B030D-6E8A-4147-A177-3AD203B41FA5}">
                      <a16:colId xmlns:a16="http://schemas.microsoft.com/office/drawing/2014/main" xmlns="" val="507670155"/>
                    </a:ext>
                  </a:extLst>
                </a:gridCol>
              </a:tblGrid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0964965"/>
                  </a:ext>
                </a:extLst>
              </a:tr>
              <a:tr h="296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1352326"/>
                  </a:ext>
                </a:extLst>
              </a:tr>
              <a:tr h="178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7.261.379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1.274.196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092361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4.492.049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4.492.049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998.510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238981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1.390.780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1.390.780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68432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691690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76.370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191012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76.370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99732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583.906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583.906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949472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418.339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418.339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420797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172.220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103980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127.903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127.903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22.782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087967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646200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282246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605547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78.489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9203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237312"/>
            <a:ext cx="783378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0455" y="69324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28434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8F8CC8B1-C990-4668-B33B-107C522D66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13950"/>
              </p:ext>
            </p:extLst>
          </p:nvPr>
        </p:nvGraphicFramePr>
        <p:xfrm>
          <a:off x="539552" y="1556792"/>
          <a:ext cx="7860250" cy="4620188"/>
        </p:xfrm>
        <a:graphic>
          <a:graphicData uri="http://schemas.openxmlformats.org/drawingml/2006/table">
            <a:tbl>
              <a:tblPr/>
              <a:tblGrid>
                <a:gridCol w="339354">
                  <a:extLst>
                    <a:ext uri="{9D8B030D-6E8A-4147-A177-3AD203B41FA5}">
                      <a16:colId xmlns:a16="http://schemas.microsoft.com/office/drawing/2014/main" xmlns="" val="629879126"/>
                    </a:ext>
                  </a:extLst>
                </a:gridCol>
                <a:gridCol w="313250">
                  <a:extLst>
                    <a:ext uri="{9D8B030D-6E8A-4147-A177-3AD203B41FA5}">
                      <a16:colId xmlns:a16="http://schemas.microsoft.com/office/drawing/2014/main" xmlns="" val="3907596960"/>
                    </a:ext>
                  </a:extLst>
                </a:gridCol>
                <a:gridCol w="324851">
                  <a:extLst>
                    <a:ext uri="{9D8B030D-6E8A-4147-A177-3AD203B41FA5}">
                      <a16:colId xmlns:a16="http://schemas.microsoft.com/office/drawing/2014/main" xmlns="" val="2081470901"/>
                    </a:ext>
                  </a:extLst>
                </a:gridCol>
                <a:gridCol w="2706129">
                  <a:extLst>
                    <a:ext uri="{9D8B030D-6E8A-4147-A177-3AD203B41FA5}">
                      <a16:colId xmlns:a16="http://schemas.microsoft.com/office/drawing/2014/main" xmlns="" val="2716632684"/>
                    </a:ext>
                  </a:extLst>
                </a:gridCol>
                <a:gridCol w="696111">
                  <a:extLst>
                    <a:ext uri="{9D8B030D-6E8A-4147-A177-3AD203B41FA5}">
                      <a16:colId xmlns:a16="http://schemas.microsoft.com/office/drawing/2014/main" xmlns="" val="761259049"/>
                    </a:ext>
                  </a:extLst>
                </a:gridCol>
                <a:gridCol w="696111">
                  <a:extLst>
                    <a:ext uri="{9D8B030D-6E8A-4147-A177-3AD203B41FA5}">
                      <a16:colId xmlns:a16="http://schemas.microsoft.com/office/drawing/2014/main" xmlns="" val="1116969943"/>
                    </a:ext>
                  </a:extLst>
                </a:gridCol>
                <a:gridCol w="696111">
                  <a:extLst>
                    <a:ext uri="{9D8B030D-6E8A-4147-A177-3AD203B41FA5}">
                      <a16:colId xmlns:a16="http://schemas.microsoft.com/office/drawing/2014/main" xmlns="" val="1658663262"/>
                    </a:ext>
                  </a:extLst>
                </a:gridCol>
                <a:gridCol w="696111">
                  <a:extLst>
                    <a:ext uri="{9D8B030D-6E8A-4147-A177-3AD203B41FA5}">
                      <a16:colId xmlns:a16="http://schemas.microsoft.com/office/drawing/2014/main" xmlns="" val="2373324864"/>
                    </a:ext>
                  </a:extLst>
                </a:gridCol>
                <a:gridCol w="696111">
                  <a:extLst>
                    <a:ext uri="{9D8B030D-6E8A-4147-A177-3AD203B41FA5}">
                      <a16:colId xmlns:a16="http://schemas.microsoft.com/office/drawing/2014/main" xmlns="" val="1320591208"/>
                    </a:ext>
                  </a:extLst>
                </a:gridCol>
                <a:gridCol w="696111">
                  <a:extLst>
                    <a:ext uri="{9D8B030D-6E8A-4147-A177-3AD203B41FA5}">
                      <a16:colId xmlns:a16="http://schemas.microsoft.com/office/drawing/2014/main" xmlns="" val="2118808615"/>
                    </a:ext>
                  </a:extLst>
                </a:gridCol>
              </a:tblGrid>
              <a:tr h="100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7751918"/>
                  </a:ext>
                </a:extLst>
              </a:tr>
              <a:tr h="160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506842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16.982.675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005258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19.819.456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19.819.456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5.267.495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6155120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7.734.210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7.734.210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1.448.628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7337538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06584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7551504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53.070.354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53.070.354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9.110.503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662899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36.268.199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36.268.199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6.801.007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4849644"/>
                  </a:ext>
                </a:extLst>
              </a:tr>
              <a:tr h="15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17.103.467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17.103.467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4.182.207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3072661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6.127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4980086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269.993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269.993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2210174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1.754.952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1.754.952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1.377.798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5076170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172.466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5347239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518.478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518.478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239.919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5363716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61.209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61.209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1123154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9.795.520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9.795.520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402.261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1530804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777.121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74.482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9681262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236.116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236.116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7741412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Juegos Suramericanos Juveniles Santiago 2017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837910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406.441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406.441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7332426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Operación Centros Deportivos Integrales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887.382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887.382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18.188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2996261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3.785.305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3.785.305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495.607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5048832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16.802.155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16.802.155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2.309.496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178005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1.068.235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1.068.235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237.357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759589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7.710.100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7.710.100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979.895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0118176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219.388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8230351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Recintos en Movimiento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575.768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575.768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85.266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9272367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7.228.664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7.228.664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1.006.978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9114929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5545828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4514480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633.388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633.388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129.981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3301952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30.146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302760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96.732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265337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93.395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93.395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733302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45.690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6408730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281.124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281.124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3310622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7869294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765.276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241542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765.276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6165834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191.144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5218807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191.144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563345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191.144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7115481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8232706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7085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6237312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41594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484312"/>
            <a:ext cx="794156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0781618D-CB90-46D7-9696-F121F7D81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913002"/>
              </p:ext>
            </p:extLst>
          </p:nvPr>
        </p:nvGraphicFramePr>
        <p:xfrm>
          <a:off x="611561" y="1916832"/>
          <a:ext cx="7903789" cy="4150550"/>
        </p:xfrm>
        <a:graphic>
          <a:graphicData uri="http://schemas.openxmlformats.org/drawingml/2006/table">
            <a:tbl>
              <a:tblPr/>
              <a:tblGrid>
                <a:gridCol w="336760">
                  <a:extLst>
                    <a:ext uri="{9D8B030D-6E8A-4147-A177-3AD203B41FA5}">
                      <a16:colId xmlns:a16="http://schemas.microsoft.com/office/drawing/2014/main" xmlns="" val="2509426991"/>
                    </a:ext>
                  </a:extLst>
                </a:gridCol>
                <a:gridCol w="310855">
                  <a:extLst>
                    <a:ext uri="{9D8B030D-6E8A-4147-A177-3AD203B41FA5}">
                      <a16:colId xmlns:a16="http://schemas.microsoft.com/office/drawing/2014/main" xmlns="" val="2179813608"/>
                    </a:ext>
                  </a:extLst>
                </a:gridCol>
                <a:gridCol w="322369">
                  <a:extLst>
                    <a:ext uri="{9D8B030D-6E8A-4147-A177-3AD203B41FA5}">
                      <a16:colId xmlns:a16="http://schemas.microsoft.com/office/drawing/2014/main" xmlns="" val="4135479646"/>
                    </a:ext>
                  </a:extLst>
                </a:gridCol>
                <a:gridCol w="2789065">
                  <a:extLst>
                    <a:ext uri="{9D8B030D-6E8A-4147-A177-3AD203B41FA5}">
                      <a16:colId xmlns:a16="http://schemas.microsoft.com/office/drawing/2014/main" xmlns="" val="1257417774"/>
                    </a:ext>
                  </a:extLst>
                </a:gridCol>
                <a:gridCol w="690790">
                  <a:extLst>
                    <a:ext uri="{9D8B030D-6E8A-4147-A177-3AD203B41FA5}">
                      <a16:colId xmlns:a16="http://schemas.microsoft.com/office/drawing/2014/main" xmlns="" val="3523174396"/>
                    </a:ext>
                  </a:extLst>
                </a:gridCol>
                <a:gridCol w="690790">
                  <a:extLst>
                    <a:ext uri="{9D8B030D-6E8A-4147-A177-3AD203B41FA5}">
                      <a16:colId xmlns:a16="http://schemas.microsoft.com/office/drawing/2014/main" xmlns="" val="3238869424"/>
                    </a:ext>
                  </a:extLst>
                </a:gridCol>
                <a:gridCol w="690790">
                  <a:extLst>
                    <a:ext uri="{9D8B030D-6E8A-4147-A177-3AD203B41FA5}">
                      <a16:colId xmlns:a16="http://schemas.microsoft.com/office/drawing/2014/main" xmlns="" val="2629351353"/>
                    </a:ext>
                  </a:extLst>
                </a:gridCol>
                <a:gridCol w="690790">
                  <a:extLst>
                    <a:ext uri="{9D8B030D-6E8A-4147-A177-3AD203B41FA5}">
                      <a16:colId xmlns:a16="http://schemas.microsoft.com/office/drawing/2014/main" xmlns="" val="3161218316"/>
                    </a:ext>
                  </a:extLst>
                </a:gridCol>
                <a:gridCol w="690790">
                  <a:extLst>
                    <a:ext uri="{9D8B030D-6E8A-4147-A177-3AD203B41FA5}">
                      <a16:colId xmlns:a16="http://schemas.microsoft.com/office/drawing/2014/main" xmlns="" val="3213288888"/>
                    </a:ext>
                  </a:extLst>
                </a:gridCol>
                <a:gridCol w="690790">
                  <a:extLst>
                    <a:ext uri="{9D8B030D-6E8A-4147-A177-3AD203B41FA5}">
                      <a16:colId xmlns:a16="http://schemas.microsoft.com/office/drawing/2014/main" xmlns="" val="2081716305"/>
                    </a:ext>
                  </a:extLst>
                </a:gridCol>
              </a:tblGrid>
              <a:tr h="201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31830416"/>
                  </a:ext>
                </a:extLst>
              </a:tr>
              <a:tr h="322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7593602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110.820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9041828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258.466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258.466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44.891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0345762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3.813.173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3.813.173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65.929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6984658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2.091.035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2.091.035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093322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Liderazgo Deportivo Nacional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566.923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3190332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599.784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9990609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833.940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4889233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8760751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1.722.138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1.722.138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6142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5746440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689.186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689.186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4134023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452.373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6617341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514.763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514.763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7106569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440.890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9055796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8848488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389226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3860290"/>
                  </a:ext>
                </a:extLst>
              </a:tr>
              <a:tr h="20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1660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1780</Words>
  <Application>Microsoft Office PowerPoint</Application>
  <PresentationFormat>Presentación en pantalla (4:3)</PresentationFormat>
  <Paragraphs>979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MARZO 2018 PARTIDA 26: MINISTERIO DEL DEPORTE</vt:lpstr>
      <vt:lpstr>EJECUCIÓN PRESUPUESTARIA DE GASTOS ACUMULADA A MARZO DE 2018  PARTIDA 26 MINISTERIO DEL DEPORTE</vt:lpstr>
      <vt:lpstr>Ejecución Presupuestaria de Gastos a MARZO 2018  PARTIDA 26 MINISTERIO DEL DEPORTE</vt:lpstr>
      <vt:lpstr>Comportamiento de la Ejecución Presupuestaria de Gastos a MARZO 2018  PARTIDA 26 MINISTERIO DEL DEPORTE</vt:lpstr>
      <vt:lpstr>EJECUCIÓN PRESUPUESTARIA DE GASTOS ACUMULADA A MARZO 2018  PARTIDA 26 MINISTERIO DEL DEPORTE</vt:lpstr>
      <vt:lpstr>EJECUCIÓN PRESUPUESTARIA DE GASTOS ACUMULADA A MARZO 2018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154</cp:revision>
  <cp:lastPrinted>2016-07-14T20:27:16Z</cp:lastPrinted>
  <dcterms:created xsi:type="dcterms:W3CDTF">2016-06-23T13:38:47Z</dcterms:created>
  <dcterms:modified xsi:type="dcterms:W3CDTF">2018-08-29T19:20:05Z</dcterms:modified>
</cp:coreProperties>
</file>