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5" r:id="rId4"/>
    <p:sldId id="298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564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partida'!$B$22:$B$25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partida'!$C$22:$C$25</c:f>
              <c:numCache>
                <c:formatCode>0.0%</c:formatCode>
                <c:ptCount val="4"/>
                <c:pt idx="0">
                  <c:v>0.59190983558113186</c:v>
                </c:pt>
                <c:pt idx="1">
                  <c:v>0.21063180285202088</c:v>
                </c:pt>
                <c:pt idx="2">
                  <c:v>0.15536880107427148</c:v>
                </c:pt>
                <c:pt idx="3">
                  <c:v>4.2033926430146362E-2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783168"/>
        <c:axId val="33797248"/>
        <c:axId val="0"/>
      </c:bar3DChart>
      <c:catAx>
        <c:axId val="33783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797248"/>
        <c:crosses val="autoZero"/>
        <c:auto val="1"/>
        <c:lblAlgn val="ctr"/>
        <c:lblOffset val="100"/>
        <c:noMultiLvlLbl val="0"/>
      </c:catAx>
      <c:valAx>
        <c:axId val="33797248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3783168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partida'!$W$15:$Y$15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partida'!$W$16:$Y$16</c:f>
              <c:numCache>
                <c:formatCode>0.0%</c:formatCode>
                <c:ptCount val="3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</c:numCache>
            </c:numRef>
          </c:val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partida'!$W$15:$Y$15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partida'!$W$17:$Y$17</c:f>
              <c:numCache>
                <c:formatCode>0.0%</c:formatCode>
                <c:ptCount val="3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50208"/>
        <c:axId val="34351744"/>
      </c:barChart>
      <c:catAx>
        <c:axId val="34350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4351744"/>
        <c:crosses val="autoZero"/>
        <c:auto val="1"/>
        <c:lblAlgn val="ctr"/>
        <c:lblOffset val="100"/>
        <c:noMultiLvlLbl val="0"/>
      </c:catAx>
      <c:valAx>
        <c:axId val="343517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43502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</a:t>
            </a:r>
            <a:r>
              <a:rPr lang="es-CL" sz="1400" baseline="0"/>
              <a:t> Acumulada</a:t>
            </a:r>
            <a:endParaRPr lang="es-CL" sz="140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999999999999995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6388888888888889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partida'!$AJ$15:$AL$15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partida'!$AJ$16:$AL$16</c:f>
              <c:numCache>
                <c:formatCode>0.0%</c:formatCode>
                <c:ptCount val="3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partida'!$AJ$15:$AL$15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partida'!$AJ$17:$AL$17</c:f>
              <c:numCache>
                <c:formatCode>0.0%</c:formatCode>
                <c:ptCount val="3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91552"/>
        <c:axId val="34393088"/>
      </c:lineChart>
      <c:catAx>
        <c:axId val="34391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4393088"/>
        <c:crosses val="autoZero"/>
        <c:auto val="1"/>
        <c:lblAlgn val="ctr"/>
        <c:lblOffset val="100"/>
        <c:noMultiLvlLbl val="0"/>
      </c:catAx>
      <c:valAx>
        <c:axId val="343930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4391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3" name="Picture 17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78" y="32031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MARZO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mayo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2" name="Picture 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14" y="548680"/>
            <a:ext cx="4022954" cy="75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589240"/>
            <a:ext cx="80042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793888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844824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A7EFB237-46F2-43EF-B661-258F9A9D9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714889"/>
              </p:ext>
            </p:extLst>
          </p:nvPr>
        </p:nvGraphicFramePr>
        <p:xfrm>
          <a:off x="674055" y="2222106"/>
          <a:ext cx="7886698" cy="3122078"/>
        </p:xfrm>
        <a:graphic>
          <a:graphicData uri="http://schemas.openxmlformats.org/drawingml/2006/table">
            <a:tbl>
              <a:tblPr/>
              <a:tblGrid>
                <a:gridCol w="366604">
                  <a:extLst>
                    <a:ext uri="{9D8B030D-6E8A-4147-A177-3AD203B41FA5}">
                      <a16:colId xmlns:a16="http://schemas.microsoft.com/office/drawing/2014/main" xmlns="" val="2216521079"/>
                    </a:ext>
                  </a:extLst>
                </a:gridCol>
                <a:gridCol w="338405">
                  <a:extLst>
                    <a:ext uri="{9D8B030D-6E8A-4147-A177-3AD203B41FA5}">
                      <a16:colId xmlns:a16="http://schemas.microsoft.com/office/drawing/2014/main" xmlns="" val="3558736102"/>
                    </a:ext>
                  </a:extLst>
                </a:gridCol>
                <a:gridCol w="350938">
                  <a:extLst>
                    <a:ext uri="{9D8B030D-6E8A-4147-A177-3AD203B41FA5}">
                      <a16:colId xmlns:a16="http://schemas.microsoft.com/office/drawing/2014/main" xmlns="" val="3724703664"/>
                    </a:ext>
                  </a:extLst>
                </a:gridCol>
                <a:gridCol w="2318697">
                  <a:extLst>
                    <a:ext uri="{9D8B030D-6E8A-4147-A177-3AD203B41FA5}">
                      <a16:colId xmlns:a16="http://schemas.microsoft.com/office/drawing/2014/main" xmlns="" val="1821658985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527347003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321676927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287909906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554658289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4203998282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846475131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6408670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58853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2.147.453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076999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1.621.711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305929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176787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89629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805017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230747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558735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85649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9737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58628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726042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64.958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066625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695773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3507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 smtClean="0">
                <a:solidFill>
                  <a:prstClr val="black"/>
                </a:solidFill>
              </a:rPr>
              <a:t>Principales hallazgos</a:t>
            </a:r>
            <a:endParaRPr lang="es-CL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CL" sz="1400" dirty="0" smtClean="0">
                <a:solidFill>
                  <a:prstClr val="black"/>
                </a:solidFill>
              </a:rPr>
              <a:t>La </a:t>
            </a:r>
            <a:r>
              <a:rPr lang="es-CL" sz="1400" dirty="0">
                <a:solidFill>
                  <a:prstClr val="black"/>
                </a:solidFill>
              </a:rPr>
              <a:t>ejecución el mes de </a:t>
            </a:r>
            <a:r>
              <a:rPr lang="es-CL" sz="1400" dirty="0" smtClean="0">
                <a:solidFill>
                  <a:prstClr val="black"/>
                </a:solidFill>
              </a:rPr>
              <a:t>marzo ascendió </a:t>
            </a:r>
            <a:r>
              <a:rPr lang="es-CL" sz="1400" dirty="0">
                <a:solidFill>
                  <a:prstClr val="black"/>
                </a:solidFill>
              </a:rPr>
              <a:t>a </a:t>
            </a:r>
            <a:r>
              <a:rPr lang="es-CL" sz="1400" dirty="0" smtClean="0">
                <a:solidFill>
                  <a:prstClr val="black"/>
                </a:solidFill>
              </a:rPr>
              <a:t>$4.815 </a:t>
            </a:r>
            <a:r>
              <a:rPr lang="es-CL" sz="1400" dirty="0">
                <a:solidFill>
                  <a:prstClr val="black"/>
                </a:solidFill>
              </a:rPr>
              <a:t>millones, equivalente a un </a:t>
            </a:r>
            <a:r>
              <a:rPr lang="es-CL" sz="1400" dirty="0" smtClean="0">
                <a:solidFill>
                  <a:prstClr val="black"/>
                </a:solidFill>
              </a:rPr>
              <a:t>8,9%, superior al 8,2% registrado </a:t>
            </a:r>
            <a:r>
              <a:rPr lang="es-CL" sz="1400" dirty="0">
                <a:solidFill>
                  <a:prstClr val="black"/>
                </a:solidFill>
              </a:rPr>
              <a:t>al mismo mes del año anterior </a:t>
            </a:r>
            <a:r>
              <a:rPr lang="es-CL" sz="1400" dirty="0" smtClean="0">
                <a:solidFill>
                  <a:prstClr val="black"/>
                </a:solidFill>
              </a:rPr>
              <a:t> y superior  al  5,2% </a:t>
            </a:r>
            <a:r>
              <a:rPr lang="es-CL" sz="1400" dirty="0">
                <a:solidFill>
                  <a:prstClr val="black"/>
                </a:solidFill>
              </a:rPr>
              <a:t>logrado en el mes de </a:t>
            </a:r>
            <a:r>
              <a:rPr lang="es-CL" sz="1400" dirty="0" smtClean="0">
                <a:solidFill>
                  <a:prstClr val="black"/>
                </a:solidFill>
              </a:rPr>
              <a:t>febrero, en consecuencia, la ejecución a partir del mes de marzo muestra una aceleración de la ejecución. 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 mes de marzo totalizó $10.551 millones, equivalente a un 19,7% de avance, en línea con el comportamiento de la ejecución presupuestaria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Al mes de marzo se observaron incrementos en la autorización de gastos, vía decretos de modificación presupuestaria, por $718., de los cuales $293 millones  se destinan a Prestaciones de Seguridad Social y $485 millones a Servicio de la Deuda, provenientes de operaciones de </a:t>
            </a:r>
            <a:r>
              <a:rPr lang="es-MX" sz="1400" smtClean="0">
                <a:solidFill>
                  <a:prstClr val="black"/>
                </a:solidFill>
              </a:rPr>
              <a:t>años </a:t>
            </a:r>
            <a:r>
              <a:rPr lang="es-MX" sz="1400" smtClean="0">
                <a:solidFill>
                  <a:prstClr val="black"/>
                </a:solidFill>
              </a:rPr>
              <a:t>anteriores, </a:t>
            </a:r>
            <a:r>
              <a:rPr lang="es-MX" sz="1400">
                <a:solidFill>
                  <a:prstClr val="black"/>
                </a:solidFill>
              </a:rPr>
              <a:t>con una rebaja de $60 millones en Gastos en Personal</a:t>
            </a:r>
            <a:r>
              <a:rPr lang="es-MX" sz="1400" smtClean="0">
                <a:solidFill>
                  <a:prstClr val="black"/>
                </a:solidFill>
              </a:rPr>
              <a:t>.</a:t>
            </a: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980614"/>
              </p:ext>
            </p:extLst>
          </p:nvPr>
        </p:nvGraphicFramePr>
        <p:xfrm>
          <a:off x="2483768" y="4221088"/>
          <a:ext cx="381642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14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Principales hallazgos</a:t>
            </a:r>
            <a:endParaRPr lang="es-CL" sz="1600" b="1" dirty="0" smtClean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2018, el Ministerio del Medio </a:t>
            </a:r>
            <a:r>
              <a:rPr lang="es-CL" sz="1400" dirty="0" smtClean="0"/>
              <a:t>Ambiente cuenta con un presupuesto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90383"/>
              </p:ext>
            </p:extLst>
          </p:nvPr>
        </p:nvGraphicFramePr>
        <p:xfrm>
          <a:off x="2915816" y="3212976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2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ACUMULADA A MARZO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21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1" y="1011505"/>
            <a:ext cx="73448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3" y="4869160"/>
            <a:ext cx="7128792" cy="360040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54024" y="2291172"/>
            <a:ext cx="705678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0367485-3177-4AA7-86F5-B36AC9430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10842"/>
              </p:ext>
            </p:extLst>
          </p:nvPr>
        </p:nvGraphicFramePr>
        <p:xfrm>
          <a:off x="990600" y="2704877"/>
          <a:ext cx="7162799" cy="2066925"/>
        </p:xfrm>
        <a:graphic>
          <a:graphicData uri="http://schemas.openxmlformats.org/drawingml/2006/table">
            <a:tbl>
              <a:tblPr/>
              <a:tblGrid>
                <a:gridCol w="734646">
                  <a:extLst>
                    <a:ext uri="{9D8B030D-6E8A-4147-A177-3AD203B41FA5}">
                      <a16:colId xmlns:a16="http://schemas.microsoft.com/office/drawing/2014/main" xmlns="" val="1176762661"/>
                    </a:ext>
                  </a:extLst>
                </a:gridCol>
                <a:gridCol w="2020277">
                  <a:extLst>
                    <a:ext uri="{9D8B030D-6E8A-4147-A177-3AD203B41FA5}">
                      <a16:colId xmlns:a16="http://schemas.microsoft.com/office/drawing/2014/main" xmlns="" val="2113608675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3656899422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085585402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803332034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23313158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1861126023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338051508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9369034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40522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54.642.304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21767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7.945.310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3173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01698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589248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66330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49712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010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3472" y="867489"/>
            <a:ext cx="785462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3472" y="4077072"/>
            <a:ext cx="785462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3472" y="2240868"/>
            <a:ext cx="756294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5E0AB786-CBB1-468E-972F-C90085EF3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746812"/>
              </p:ext>
            </p:extLst>
          </p:nvPr>
        </p:nvGraphicFramePr>
        <p:xfrm>
          <a:off x="746801" y="2654904"/>
          <a:ext cx="7861298" cy="1066800"/>
        </p:xfrm>
        <a:graphic>
          <a:graphicData uri="http://schemas.openxmlformats.org/drawingml/2006/table">
            <a:tbl>
              <a:tblPr/>
              <a:tblGrid>
                <a:gridCol w="330067">
                  <a:extLst>
                    <a:ext uri="{9D8B030D-6E8A-4147-A177-3AD203B41FA5}">
                      <a16:colId xmlns:a16="http://schemas.microsoft.com/office/drawing/2014/main" xmlns="" val="2054776777"/>
                    </a:ext>
                  </a:extLst>
                </a:gridCol>
                <a:gridCol w="371325">
                  <a:extLst>
                    <a:ext uri="{9D8B030D-6E8A-4147-A177-3AD203B41FA5}">
                      <a16:colId xmlns:a16="http://schemas.microsoft.com/office/drawing/2014/main" xmlns="" val="4279268179"/>
                    </a:ext>
                  </a:extLst>
                </a:gridCol>
                <a:gridCol w="2589754">
                  <a:extLst>
                    <a:ext uri="{9D8B030D-6E8A-4147-A177-3AD203B41FA5}">
                      <a16:colId xmlns:a16="http://schemas.microsoft.com/office/drawing/2014/main" xmlns="" val="421970514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6905287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1262325547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094608103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3593099587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867027287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5308296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551313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0038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44984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896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421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7865" y="6237312"/>
            <a:ext cx="750654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67924" y="66863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434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C1E1A039-D13F-4087-8642-2EB2AC6C0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31646"/>
              </p:ext>
            </p:extLst>
          </p:nvPr>
        </p:nvGraphicFramePr>
        <p:xfrm>
          <a:off x="755576" y="1628800"/>
          <a:ext cx="7488833" cy="4548164"/>
        </p:xfrm>
        <a:graphic>
          <a:graphicData uri="http://schemas.openxmlformats.org/drawingml/2006/table">
            <a:tbl>
              <a:tblPr/>
              <a:tblGrid>
                <a:gridCol w="343740">
                  <a:extLst>
                    <a:ext uri="{9D8B030D-6E8A-4147-A177-3AD203B41FA5}">
                      <a16:colId xmlns:a16="http://schemas.microsoft.com/office/drawing/2014/main" xmlns="" val="3464763918"/>
                    </a:ext>
                  </a:extLst>
                </a:gridCol>
                <a:gridCol w="317298">
                  <a:extLst>
                    <a:ext uri="{9D8B030D-6E8A-4147-A177-3AD203B41FA5}">
                      <a16:colId xmlns:a16="http://schemas.microsoft.com/office/drawing/2014/main" xmlns="" val="4039456978"/>
                    </a:ext>
                  </a:extLst>
                </a:gridCol>
                <a:gridCol w="329050">
                  <a:extLst>
                    <a:ext uri="{9D8B030D-6E8A-4147-A177-3AD203B41FA5}">
                      <a16:colId xmlns:a16="http://schemas.microsoft.com/office/drawing/2014/main" xmlns="" val="1238485977"/>
                    </a:ext>
                  </a:extLst>
                </a:gridCol>
                <a:gridCol w="2268097">
                  <a:extLst>
                    <a:ext uri="{9D8B030D-6E8A-4147-A177-3AD203B41FA5}">
                      <a16:colId xmlns:a16="http://schemas.microsoft.com/office/drawing/2014/main" xmlns="" val="2109079087"/>
                    </a:ext>
                  </a:extLst>
                </a:gridCol>
                <a:gridCol w="705108">
                  <a:extLst>
                    <a:ext uri="{9D8B030D-6E8A-4147-A177-3AD203B41FA5}">
                      <a16:colId xmlns:a16="http://schemas.microsoft.com/office/drawing/2014/main" xmlns="" val="952588430"/>
                    </a:ext>
                  </a:extLst>
                </a:gridCol>
                <a:gridCol w="705108">
                  <a:extLst>
                    <a:ext uri="{9D8B030D-6E8A-4147-A177-3AD203B41FA5}">
                      <a16:colId xmlns:a16="http://schemas.microsoft.com/office/drawing/2014/main" xmlns="" val="82811828"/>
                    </a:ext>
                  </a:extLst>
                </a:gridCol>
                <a:gridCol w="705108">
                  <a:extLst>
                    <a:ext uri="{9D8B030D-6E8A-4147-A177-3AD203B41FA5}">
                      <a16:colId xmlns:a16="http://schemas.microsoft.com/office/drawing/2014/main" xmlns="" val="1364310511"/>
                    </a:ext>
                  </a:extLst>
                </a:gridCol>
                <a:gridCol w="705108">
                  <a:extLst>
                    <a:ext uri="{9D8B030D-6E8A-4147-A177-3AD203B41FA5}">
                      <a16:colId xmlns:a16="http://schemas.microsoft.com/office/drawing/2014/main" xmlns="" val="277047773"/>
                    </a:ext>
                  </a:extLst>
                </a:gridCol>
                <a:gridCol w="705108">
                  <a:extLst>
                    <a:ext uri="{9D8B030D-6E8A-4147-A177-3AD203B41FA5}">
                      <a16:colId xmlns:a16="http://schemas.microsoft.com/office/drawing/2014/main" xmlns="" val="2116823681"/>
                    </a:ext>
                  </a:extLst>
                </a:gridCol>
                <a:gridCol w="705108">
                  <a:extLst>
                    <a:ext uri="{9D8B030D-6E8A-4147-A177-3AD203B41FA5}">
                      <a16:colId xmlns:a16="http://schemas.microsoft.com/office/drawing/2014/main" xmlns="" val="3867661974"/>
                    </a:ext>
                  </a:extLst>
                </a:gridCol>
              </a:tblGrid>
              <a:tr h="135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7044406"/>
                  </a:ext>
                </a:extLst>
              </a:tr>
              <a:tr h="216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8785074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5.128.082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262122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15.068.439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15.008.288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3.768.440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6033268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804.152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8812928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1193126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8269236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521.804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2584012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1047095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3482763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8079413"/>
                  </a:ext>
                </a:extLst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- CORFO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0066798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521.804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6345399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3054519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2075850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376700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174.831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3442623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885767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701680"/>
                  </a:ext>
                </a:extLst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9935898"/>
                  </a:ext>
                </a:extLst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7975721"/>
                  </a:ext>
                </a:extLst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9767043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Wetlands International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7205984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940062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2102842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9219779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677320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511.431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2750535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0483762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874242"/>
                  </a:ext>
                </a:extLst>
              </a:tr>
              <a:tr h="13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4107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085184"/>
            <a:ext cx="7848872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81944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EBB0BBC4-B7EF-4840-AECA-1011A6E16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752239"/>
              </p:ext>
            </p:extLst>
          </p:nvPr>
        </p:nvGraphicFramePr>
        <p:xfrm>
          <a:off x="628650" y="2154767"/>
          <a:ext cx="7886700" cy="2768727"/>
        </p:xfrm>
        <a:graphic>
          <a:graphicData uri="http://schemas.openxmlformats.org/drawingml/2006/table">
            <a:tbl>
              <a:tblPr/>
              <a:tblGrid>
                <a:gridCol w="251620">
                  <a:extLst>
                    <a:ext uri="{9D8B030D-6E8A-4147-A177-3AD203B41FA5}">
                      <a16:colId xmlns:a16="http://schemas.microsoft.com/office/drawing/2014/main" xmlns="" val="1386724896"/>
                    </a:ext>
                  </a:extLst>
                </a:gridCol>
                <a:gridCol w="241135">
                  <a:extLst>
                    <a:ext uri="{9D8B030D-6E8A-4147-A177-3AD203B41FA5}">
                      <a16:colId xmlns:a16="http://schemas.microsoft.com/office/drawing/2014/main" xmlns="" val="1307676984"/>
                    </a:ext>
                  </a:extLst>
                </a:gridCol>
                <a:gridCol w="243756">
                  <a:extLst>
                    <a:ext uri="{9D8B030D-6E8A-4147-A177-3AD203B41FA5}">
                      <a16:colId xmlns:a16="http://schemas.microsoft.com/office/drawing/2014/main" xmlns="" val="2981597576"/>
                    </a:ext>
                  </a:extLst>
                </a:gridCol>
                <a:gridCol w="3375895">
                  <a:extLst>
                    <a:ext uri="{9D8B030D-6E8A-4147-A177-3AD203B41FA5}">
                      <a16:colId xmlns:a16="http://schemas.microsoft.com/office/drawing/2014/main" xmlns="" val="4274052726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2468964952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484178973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848886761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659546565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013209051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901422725"/>
                    </a:ext>
                  </a:extLst>
                </a:gridCol>
              </a:tblGrid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8162909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0991355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3.276.105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672518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2.555.159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026906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361.069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544872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203.868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766410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203.868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50262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152.862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2603915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4041248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573700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0510648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637961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1290398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191812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544238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607691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5370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1536</Words>
  <Application>Microsoft Office PowerPoint</Application>
  <PresentationFormat>Presentación en pantalla (4:3)</PresentationFormat>
  <Paragraphs>804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PRESUPUESTARIA DE GASTOS ACUMULADA MARZO 2018 PARTIDA 25: MINISTERIO DE MEDIO AMBIENTE</vt:lpstr>
      <vt:lpstr>EJECUCIÓN PRESUPUESTARIA DE GASTOS ACUMULADA A MARZO DE 2018  PARTIDA 25 MINISTERIO DEL MEDIO AMBIENTE</vt:lpstr>
      <vt:lpstr>EJECUCIÓN PRESUPUESTARIA DE GASTOS ACUMULADA A MARZO DE 2018  PARTIDA 25 MINISTERIO DEL MEDIO AMBIENTE</vt:lpstr>
      <vt:lpstr>EJECUCIÓN PRESUPUESTARIA DE GASTOS ACUMULADA A MARZO DE 2018  PARTIDA 25 MINISTERIO DEL MEDIO AMBIENTE</vt:lpstr>
      <vt:lpstr>COMPORTAMIENTO DE LA EJECUCIÓN PRESUPUESTARIA DE GASTOS ACUMULADA A MARZO DE 2018  PARTIDA 25 MINISTERIO DEL MEDIO AMBIENTE</vt:lpstr>
      <vt:lpstr>EJECUCIÓN PRESUPUESTARIA DE GASTOS ACUMULADA A MARZO 2018  PARTIDA 25 MINISTERIO DEL MEDIO AMBIENTE</vt:lpstr>
      <vt:lpstr>EJECUCIÓN PRESUPUESTARIA DE GASTOS ACUMULADA A MARZO 2018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152</cp:revision>
  <cp:lastPrinted>2016-07-14T20:27:16Z</cp:lastPrinted>
  <dcterms:created xsi:type="dcterms:W3CDTF">2016-06-23T13:38:47Z</dcterms:created>
  <dcterms:modified xsi:type="dcterms:W3CDTF">2018-08-31T19:40:06Z</dcterms:modified>
</cp:coreProperties>
</file>