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5"/>
  </p:notesMasterIdLst>
  <p:handoutMasterIdLst>
    <p:handoutMasterId r:id="rId16"/>
  </p:handoutMasterIdLst>
  <p:sldIdLst>
    <p:sldId id="256" r:id="rId4"/>
    <p:sldId id="298" r:id="rId5"/>
    <p:sldId id="300" r:id="rId6"/>
    <p:sldId id="299" r:id="rId7"/>
    <p:sldId id="301" r:id="rId8"/>
    <p:sldId id="264" r:id="rId9"/>
    <p:sldId id="263" r:id="rId10"/>
    <p:sldId id="265" r:id="rId11"/>
    <p:sldId id="267" r:id="rId12"/>
    <p:sldId id="268" r:id="rId13"/>
    <p:sldId id="271" r:id="rId1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Partida'!$C$23:$C$26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'Resumen Partida'!$D$23:$D$26</c:f>
              <c:numCache>
                <c:formatCode>0.0%</c:formatCode>
                <c:ptCount val="4"/>
                <c:pt idx="0">
                  <c:v>0.73477560477486148</c:v>
                </c:pt>
                <c:pt idx="1">
                  <c:v>0.19816801968511108</c:v>
                </c:pt>
                <c:pt idx="2">
                  <c:v>5.4217413426698169E-2</c:v>
                </c:pt>
                <c:pt idx="3">
                  <c:v>1.2764784544273581E-2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7777777777777779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0925337632079971E-17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Capítulo'!$D$11:$D$14</c:f>
              <c:strCache>
                <c:ptCount val="4"/>
                <c:pt idx="0">
                  <c:v>SECRETARÍA GRAL DE LA PRESIDENCIA</c:v>
                </c:pt>
                <c:pt idx="1">
                  <c:v>GOBIERNO DIGITAL</c:v>
                </c:pt>
                <c:pt idx="2">
                  <c:v>CONSEJO AUDITORÍA INTERNA</c:v>
                </c:pt>
                <c:pt idx="3">
                  <c:v>CONSEJO NACIONAL DE LA INFANCIA</c:v>
                </c:pt>
              </c:strCache>
            </c:strRef>
          </c:cat>
          <c:val>
            <c:numRef>
              <c:f>'Resumen Capítulo'!$E$11:$E$14</c:f>
              <c:numCache>
                <c:formatCode>0.0%</c:formatCode>
                <c:ptCount val="4"/>
                <c:pt idx="0">
                  <c:v>0.65665068739839139</c:v>
                </c:pt>
                <c:pt idx="1">
                  <c:v>0.16031160748226936</c:v>
                </c:pt>
                <c:pt idx="2">
                  <c:v>0.10085652324886589</c:v>
                </c:pt>
                <c:pt idx="3">
                  <c:v>8.2181181870473338E-2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208640"/>
        <c:axId val="168210432"/>
      </c:barChart>
      <c:catAx>
        <c:axId val="168208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68210432"/>
        <c:crosses val="autoZero"/>
        <c:auto val="1"/>
        <c:lblAlgn val="ctr"/>
        <c:lblOffset val="100"/>
        <c:noMultiLvlLbl val="0"/>
      </c:catAx>
      <c:valAx>
        <c:axId val="16821043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68208640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21725699912510937"/>
          <c:y val="1.3888888888888888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Partida'!$W$17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7EE-4377-B923-7C63FDC4D8CF}"/>
                </c:ext>
              </c:extLst>
            </c:dLbl>
            <c:dLbl>
              <c:idx val="1"/>
              <c:layout>
                <c:manualLayout>
                  <c:x val="-8.33333333333330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EE-4377-B923-7C63FDC4D8CF}"/>
                </c:ext>
              </c:extLst>
            </c:dLbl>
            <c:dLbl>
              <c:idx val="2"/>
              <c:layout>
                <c:manualLayout>
                  <c:x val="-2.7777777777777779E-3"/>
                  <c:y val="-4.62999416739574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EE-4377-B923-7C63FDC4D8CF}"/>
                </c:ext>
              </c:extLst>
            </c:dLbl>
            <c:dLbl>
              <c:idx val="3"/>
              <c:layout>
                <c:manualLayout>
                  <c:x val="-8.3333333333333332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EE-4377-B923-7C63FDC4D8CF}"/>
                </c:ext>
              </c:extLst>
            </c:dLbl>
            <c:dLbl>
              <c:idx val="4"/>
              <c:layout>
                <c:manualLayout>
                  <c:x val="-1.3888888888888838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EE-4377-B923-7C63FDC4D8CF}"/>
                </c:ext>
              </c:extLst>
            </c:dLbl>
            <c:dLbl>
              <c:idx val="5"/>
              <c:layout>
                <c:manualLayout>
                  <c:x val="-1.6666666666666666E-2"/>
                  <c:y val="1.851851851851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EE-4377-B923-7C63FDC4D8CF}"/>
                </c:ext>
              </c:extLst>
            </c:dLbl>
            <c:dLbl>
              <c:idx val="6"/>
              <c:layout>
                <c:manualLayout>
                  <c:x val="2.7777777777777776E-2"/>
                  <c:y val="4.6296296296296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EE-4377-B923-7C63FDC4D8CF}"/>
                </c:ext>
              </c:extLst>
            </c:dLbl>
            <c:dLbl>
              <c:idx val="9"/>
              <c:layout>
                <c:manualLayout>
                  <c:x val="-8.3335520559930012E-3"/>
                  <c:y val="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EE-4377-B923-7C63FDC4D8CF}"/>
                </c:ext>
              </c:extLst>
            </c:dLbl>
            <c:dLbl>
              <c:idx val="11"/>
              <c:layout>
                <c:manualLayout>
                  <c:x val="-2.5000000000000001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06-423C-BDF0-724B8B637F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Partida'!$X$16:$Z$16</c:f>
              <c:strCache>
                <c:ptCount val="3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Partida'!$X$17:$Z$17</c:f>
              <c:numCache>
                <c:formatCode>0.0%</c:formatCode>
                <c:ptCount val="3"/>
                <c:pt idx="0">
                  <c:v>4.9713059239574642E-2</c:v>
                </c:pt>
                <c:pt idx="1">
                  <c:v>5.874663039806903E-2</c:v>
                </c:pt>
                <c:pt idx="2">
                  <c:v>7.6921435662100454E-2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7EE-4377-B923-7C63FDC4D8CF}"/>
            </c:ext>
          </c:extLst>
        </c:ser>
        <c:ser>
          <c:idx val="1"/>
          <c:order val="1"/>
          <c:tx>
            <c:strRef>
              <c:f>'Resumen Partida'!$W$18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111111111111112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7EE-4377-B923-7C63FDC4D8CF}"/>
                </c:ext>
              </c:extLst>
            </c:dLbl>
            <c:dLbl>
              <c:idx val="1"/>
              <c:layout>
                <c:manualLayout>
                  <c:x val="8.3333333333333332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7EE-4377-B923-7C63FDC4D8CF}"/>
                </c:ext>
              </c:extLst>
            </c:dLbl>
            <c:dLbl>
              <c:idx val="3"/>
              <c:layout>
                <c:manualLayout>
                  <c:x val="3.3333333333333333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7EE-4377-B923-7C63FDC4D8CF}"/>
                </c:ext>
              </c:extLst>
            </c:dLbl>
            <c:dLbl>
              <c:idx val="4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7EE-4377-B923-7C63FDC4D8CF}"/>
                </c:ext>
              </c:extLst>
            </c:dLbl>
            <c:dLbl>
              <c:idx val="5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7EE-4377-B923-7C63FDC4D8CF}"/>
                </c:ext>
              </c:extLst>
            </c:dLbl>
            <c:dLbl>
              <c:idx val="6"/>
              <c:layout>
                <c:manualLayout>
                  <c:x val="1.1111111111111112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7EE-4377-B923-7C63FDC4D8CF}"/>
                </c:ext>
              </c:extLst>
            </c:dLbl>
            <c:dLbl>
              <c:idx val="7"/>
              <c:layout>
                <c:manualLayout>
                  <c:x val="1.3888888888888888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7EE-4377-B923-7C63FDC4D8CF}"/>
                </c:ext>
              </c:extLst>
            </c:dLbl>
            <c:dLbl>
              <c:idx val="8"/>
              <c:layout>
                <c:manualLayout>
                  <c:x val="1.3888670166229222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7EE-4377-B923-7C63FDC4D8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Partida'!$X$16:$Z$16</c:f>
              <c:strCache>
                <c:ptCount val="3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Partida'!$X$18:$Z$18</c:f>
              <c:numCache>
                <c:formatCode>0.0%</c:formatCode>
                <c:ptCount val="3"/>
                <c:pt idx="0">
                  <c:v>6.3754886171949771E-2</c:v>
                </c:pt>
                <c:pt idx="1">
                  <c:v>7.1512097259865917E-2</c:v>
                </c:pt>
                <c:pt idx="2">
                  <c:v>9.0379859658977074E-2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E7EE-4377-B923-7C63FDC4D8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149760"/>
        <c:axId val="170151296"/>
      </c:barChart>
      <c:catAx>
        <c:axId val="170149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70151296"/>
        <c:crosses val="autoZero"/>
        <c:auto val="1"/>
        <c:lblAlgn val="ctr"/>
        <c:lblOffset val="100"/>
        <c:noMultiLvlLbl val="0"/>
      </c:catAx>
      <c:valAx>
        <c:axId val="17015129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low"/>
        <c:txPr>
          <a:bodyPr/>
          <a:lstStyle/>
          <a:p>
            <a:pPr>
              <a:defRPr sz="800"/>
            </a:pPr>
            <a:endParaRPr lang="es-CL"/>
          </a:p>
        </c:txPr>
        <c:crossAx val="17014976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0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1286351706036746"/>
          <c:y val="4.214129483814523E-2"/>
          <c:w val="0.85658092738407698"/>
          <c:h val="0.72112459900845727"/>
        </c:manualLayout>
      </c:layout>
      <c:lineChart>
        <c:grouping val="standard"/>
        <c:varyColors val="0"/>
        <c:ser>
          <c:idx val="0"/>
          <c:order val="0"/>
          <c:tx>
            <c:strRef>
              <c:f>'Resumen Partida'!$AJ$17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8354111986001748E-2"/>
                  <c:y val="3.24070428696412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85-4F3F-9BA8-BAABB2D5444A}"/>
                </c:ext>
              </c:extLst>
            </c:dLbl>
            <c:dLbl>
              <c:idx val="1"/>
              <c:layout>
                <c:manualLayout>
                  <c:x val="2.0122484689413824E-4"/>
                  <c:y val="9.259259259259343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85-4F3F-9BA8-BAABB2D5444A}"/>
                </c:ext>
              </c:extLst>
            </c:dLbl>
            <c:dLbl>
              <c:idx val="2"/>
              <c:layout>
                <c:manualLayout>
                  <c:x val="-1.368766404199475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85-4F3F-9BA8-BAABB2D5444A}"/>
                </c:ext>
              </c:extLst>
            </c:dLbl>
            <c:dLbl>
              <c:idx val="3"/>
              <c:layout>
                <c:manualLayout>
                  <c:x val="-2.4798775153105863E-2"/>
                  <c:y val="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85-4F3F-9BA8-BAABB2D5444A}"/>
                </c:ext>
              </c:extLst>
            </c:dLbl>
            <c:dLbl>
              <c:idx val="4"/>
              <c:layout>
                <c:manualLayout>
                  <c:x val="-1.368766404199475E-2"/>
                  <c:y val="5.0925561388159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85-4F3F-9BA8-BAABB2D5444A}"/>
                </c:ext>
              </c:extLst>
            </c:dLbl>
            <c:dLbl>
              <c:idx val="5"/>
              <c:layout>
                <c:manualLayout>
                  <c:x val="-3.7333333333333336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85-4F3F-9BA8-BAABB2D5444A}"/>
                </c:ext>
              </c:extLst>
            </c:dLbl>
            <c:dLbl>
              <c:idx val="6"/>
              <c:layout>
                <c:manualLayout>
                  <c:x val="-9.0111111111111114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E85-4F3F-9BA8-BAABB2D5444A}"/>
                </c:ext>
              </c:extLst>
            </c:dLbl>
            <c:dLbl>
              <c:idx val="7"/>
              <c:layout>
                <c:manualLayout>
                  <c:x val="-8.9814085739282595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E85-4F3F-9BA8-BAABB2D5444A}"/>
                </c:ext>
              </c:extLst>
            </c:dLbl>
            <c:dLbl>
              <c:idx val="8"/>
              <c:layout>
                <c:manualLayout>
                  <c:x val="-7.2754811898512683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E85-4F3F-9BA8-BAABB2D5444A}"/>
                </c:ext>
              </c:extLst>
            </c:dLbl>
            <c:dLbl>
              <c:idx val="9"/>
              <c:layout>
                <c:manualLayout>
                  <c:x val="-6.5218066491688542E-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E85-4F3F-9BA8-BAABB2D5444A}"/>
                </c:ext>
              </c:extLst>
            </c:dLbl>
            <c:dLbl>
              <c:idx val="10"/>
              <c:layout>
                <c:manualLayout>
                  <c:x val="-7.7991032370953631E-2"/>
                  <c:y val="-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E85-4F3F-9BA8-BAABB2D5444A}"/>
                </c:ext>
              </c:extLst>
            </c:dLbl>
            <c:dLbl>
              <c:idx val="11"/>
              <c:layout>
                <c:manualLayout>
                  <c:x val="-8.9284339457567807E-2"/>
                  <c:y val="4.629629629629629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61E-4925-A526-3AB4BA3729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Partida'!$AK$16:$AM$16</c:f>
              <c:strCache>
                <c:ptCount val="3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Partida'!$AK$17:$AM$17</c:f>
              <c:numCache>
                <c:formatCode>0.0%</c:formatCode>
                <c:ptCount val="3"/>
                <c:pt idx="0">
                  <c:v>4.9713059239574642E-2</c:v>
                </c:pt>
                <c:pt idx="1">
                  <c:v>0.10845968963764367</c:v>
                </c:pt>
                <c:pt idx="2">
                  <c:v>0.18538112529974413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FE85-4F3F-9BA8-BAABB2D5444A}"/>
            </c:ext>
          </c:extLst>
        </c:ser>
        <c:ser>
          <c:idx val="1"/>
          <c:order val="1"/>
          <c:tx>
            <c:strRef>
              <c:f>'Resumen Partida'!$AJ$18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7756999125109366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E85-4F3F-9BA8-BAABB2D5444A}"/>
                </c:ext>
              </c:extLst>
            </c:dLbl>
            <c:dLbl>
              <c:idx val="1"/>
              <c:layout>
                <c:manualLayout>
                  <c:x val="-7.4798993875765524E-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E85-4F3F-9BA8-BAABB2D5444A}"/>
                </c:ext>
              </c:extLst>
            </c:dLbl>
            <c:dLbl>
              <c:idx val="2"/>
              <c:layout>
                <c:manualLayout>
                  <c:x val="-6.0909886264216971E-2"/>
                  <c:y val="-2.7778142315543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E85-4F3F-9BA8-BAABB2D5444A}"/>
                </c:ext>
              </c:extLst>
            </c:dLbl>
            <c:dLbl>
              <c:idx val="3"/>
              <c:layout>
                <c:manualLayout>
                  <c:x val="-7.2020997375328077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E85-4F3F-9BA8-BAABB2D5444A}"/>
                </c:ext>
              </c:extLst>
            </c:dLbl>
            <c:dLbl>
              <c:idx val="4"/>
              <c:layout>
                <c:manualLayout>
                  <c:x val="-8.5909886264217028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E85-4F3F-9BA8-BAABB2D5444A}"/>
                </c:ext>
              </c:extLst>
            </c:dLbl>
            <c:dLbl>
              <c:idx val="5"/>
              <c:layout>
                <c:manualLayout>
                  <c:x val="-7.3444444444444451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E85-4F3F-9BA8-BAABB2D5444A}"/>
                </c:ext>
              </c:extLst>
            </c:dLbl>
            <c:dLbl>
              <c:idx val="6"/>
              <c:layout>
                <c:manualLayout>
                  <c:x val="-4.8444444444444443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E85-4F3F-9BA8-BAABB2D5444A}"/>
                </c:ext>
              </c:extLst>
            </c:dLbl>
            <c:dLbl>
              <c:idx val="7"/>
              <c:layout>
                <c:manualLayout>
                  <c:x val="-3.4258530183727036E-2"/>
                  <c:y val="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E85-4F3F-9BA8-BAABB2D5444A}"/>
                </c:ext>
              </c:extLst>
            </c:dLbl>
            <c:dLbl>
              <c:idx val="8"/>
              <c:layout>
                <c:manualLayout>
                  <c:x val="-2.831014873140857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E85-4F3F-9BA8-BAABB2D5444A}"/>
                </c:ext>
              </c:extLst>
            </c:dLbl>
            <c:dLbl>
              <c:idx val="9"/>
              <c:layout>
                <c:manualLayout>
                  <c:x val="-2.9106736657917864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E85-4F3F-9BA8-BAABB2D5444A}"/>
                </c:ext>
              </c:extLst>
            </c:dLbl>
            <c:dLbl>
              <c:idx val="10"/>
              <c:layout>
                <c:manualLayout>
                  <c:x val="-1.1324365704286863E-2"/>
                  <c:y val="4.6296296296296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E85-4F3F-9BA8-BAABB2D5444A}"/>
                </c:ext>
              </c:extLst>
            </c:dLbl>
            <c:dLbl>
              <c:idx val="11"/>
              <c:layout>
                <c:manualLayout>
                  <c:x val="-3.9545056867891515E-4"/>
                  <c:y val="4.6296296296296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1E-4925-A526-3AB4BA3729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Partida'!$AK$16:$AM$16</c:f>
              <c:strCache>
                <c:ptCount val="3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'Resumen Partida'!$AK$18:$AM$18</c:f>
              <c:numCache>
                <c:formatCode>0.0%</c:formatCode>
                <c:ptCount val="3"/>
                <c:pt idx="0">
                  <c:v>6.3754886171949771E-2</c:v>
                </c:pt>
                <c:pt idx="1">
                  <c:v>0.13526698343181567</c:v>
                </c:pt>
                <c:pt idx="2">
                  <c:v>0.22564684309079275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7-FE85-4F3F-9BA8-BAABB2D5444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74125824"/>
        <c:axId val="174127360"/>
      </c:lineChart>
      <c:catAx>
        <c:axId val="174125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74127360"/>
        <c:crosses val="autoZero"/>
        <c:auto val="1"/>
        <c:lblAlgn val="ctr"/>
        <c:lblOffset val="100"/>
        <c:noMultiLvlLbl val="0"/>
      </c:catAx>
      <c:valAx>
        <c:axId val="17412736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741258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0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4CA5-DE47-4020-BC2A-B875AAC0D4B2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194E-A42F-47A9-BD3E-64212E8265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17347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4CA5-DE47-4020-BC2A-B875AAC0D4B2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194E-A42F-47A9-BD3E-64212E8265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6541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4CA5-DE47-4020-BC2A-B875AAC0D4B2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194E-A42F-47A9-BD3E-64212E8265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37493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4CA5-DE47-4020-BC2A-B875AAC0D4B2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194E-A42F-47A9-BD3E-64212E8265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37200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4CA5-DE47-4020-BC2A-B875AAC0D4B2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194E-A42F-47A9-BD3E-64212E8265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81074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4CA5-DE47-4020-BC2A-B875AAC0D4B2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194E-A42F-47A9-BD3E-64212E8265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8845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4CA5-DE47-4020-BC2A-B875AAC0D4B2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194E-A42F-47A9-BD3E-64212E8265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9205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4CA5-DE47-4020-BC2A-B875AAC0D4B2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194E-A42F-47A9-BD3E-64212E8265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81549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4CA5-DE47-4020-BC2A-B875AAC0D4B2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194E-A42F-47A9-BD3E-64212E8265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34263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4CA5-DE47-4020-BC2A-B875AAC0D4B2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194E-A42F-47A9-BD3E-64212E8265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78793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4CA5-DE47-4020-BC2A-B875AAC0D4B2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0194E-A42F-47A9-BD3E-64212E8265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7356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4" name="Picture 19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014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24CA5-DE47-4020-BC2A-B875AAC0D4B2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0194E-A42F-47A9-BD3E-64212E8265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309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MARZO 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</a:t>
            </a:r>
            <a:r>
              <a:rPr lang="es-CL" sz="2000" b="1" dirty="0">
                <a:latin typeface="+mn-lt"/>
              </a:rPr>
              <a:t>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mayo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3" name="Picture 1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478836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73216"/>
            <a:ext cx="809733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89162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5E0CAF7D-B6FE-413D-A1D6-26FF315CD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62916"/>
              </p:ext>
            </p:extLst>
          </p:nvPr>
        </p:nvGraphicFramePr>
        <p:xfrm>
          <a:off x="576384" y="2462121"/>
          <a:ext cx="7886701" cy="1933758"/>
        </p:xfrm>
        <a:graphic>
          <a:graphicData uri="http://schemas.openxmlformats.org/drawingml/2006/table">
            <a:tbl>
              <a:tblPr/>
              <a:tblGrid>
                <a:gridCol w="341251">
                  <a:extLst>
                    <a:ext uri="{9D8B030D-6E8A-4147-A177-3AD203B41FA5}">
                      <a16:colId xmlns="" xmlns:a16="http://schemas.microsoft.com/office/drawing/2014/main" val="3931209598"/>
                    </a:ext>
                  </a:extLst>
                </a:gridCol>
                <a:gridCol w="315974">
                  <a:extLst>
                    <a:ext uri="{9D8B030D-6E8A-4147-A177-3AD203B41FA5}">
                      <a16:colId xmlns="" xmlns:a16="http://schemas.microsoft.com/office/drawing/2014/main" val="1120178558"/>
                    </a:ext>
                  </a:extLst>
                </a:gridCol>
                <a:gridCol w="315974">
                  <a:extLst>
                    <a:ext uri="{9D8B030D-6E8A-4147-A177-3AD203B41FA5}">
                      <a16:colId xmlns="" xmlns:a16="http://schemas.microsoft.com/office/drawing/2014/main" val="4208456845"/>
                    </a:ext>
                  </a:extLst>
                </a:gridCol>
                <a:gridCol w="2186537">
                  <a:extLst>
                    <a:ext uri="{9D8B030D-6E8A-4147-A177-3AD203B41FA5}">
                      <a16:colId xmlns="" xmlns:a16="http://schemas.microsoft.com/office/drawing/2014/main" val="1762275684"/>
                    </a:ext>
                  </a:extLst>
                </a:gridCol>
                <a:gridCol w="796253">
                  <a:extLst>
                    <a:ext uri="{9D8B030D-6E8A-4147-A177-3AD203B41FA5}">
                      <a16:colId xmlns="" xmlns:a16="http://schemas.microsoft.com/office/drawing/2014/main" val="971721072"/>
                    </a:ext>
                  </a:extLst>
                </a:gridCol>
                <a:gridCol w="808892">
                  <a:extLst>
                    <a:ext uri="{9D8B030D-6E8A-4147-A177-3AD203B41FA5}">
                      <a16:colId xmlns="" xmlns:a16="http://schemas.microsoft.com/office/drawing/2014/main" val="1942580713"/>
                    </a:ext>
                  </a:extLst>
                </a:gridCol>
                <a:gridCol w="846809">
                  <a:extLst>
                    <a:ext uri="{9D8B030D-6E8A-4147-A177-3AD203B41FA5}">
                      <a16:colId xmlns="" xmlns:a16="http://schemas.microsoft.com/office/drawing/2014/main" val="1629155620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2000610473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3563873328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425869804"/>
                    </a:ext>
                  </a:extLst>
                </a:gridCol>
              </a:tblGrid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4562916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52816925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59103946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1.233.334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1.233.334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305.012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7567807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134.945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134.945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6540205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0187767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6839079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35758821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11997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01208"/>
            <a:ext cx="813146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06: CONSEJO NACIONAL DE LA INFANCIA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40446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A31A7C31-8954-492C-A7D4-3444A879F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190921"/>
              </p:ext>
            </p:extLst>
          </p:nvPr>
        </p:nvGraphicFramePr>
        <p:xfrm>
          <a:off x="628650" y="2905711"/>
          <a:ext cx="7886700" cy="1046578"/>
        </p:xfrm>
        <a:graphic>
          <a:graphicData uri="http://schemas.openxmlformats.org/drawingml/2006/table">
            <a:tbl>
              <a:tblPr/>
              <a:tblGrid>
                <a:gridCol w="336134">
                  <a:extLst>
                    <a:ext uri="{9D8B030D-6E8A-4147-A177-3AD203B41FA5}">
                      <a16:colId xmlns="" xmlns:a16="http://schemas.microsoft.com/office/drawing/2014/main" val="593833138"/>
                    </a:ext>
                  </a:extLst>
                </a:gridCol>
                <a:gridCol w="311235">
                  <a:extLst>
                    <a:ext uri="{9D8B030D-6E8A-4147-A177-3AD203B41FA5}">
                      <a16:colId xmlns="" xmlns:a16="http://schemas.microsoft.com/office/drawing/2014/main" val="797455114"/>
                    </a:ext>
                  </a:extLst>
                </a:gridCol>
                <a:gridCol w="311235">
                  <a:extLst>
                    <a:ext uri="{9D8B030D-6E8A-4147-A177-3AD203B41FA5}">
                      <a16:colId xmlns="" xmlns:a16="http://schemas.microsoft.com/office/drawing/2014/main" val="2219382384"/>
                    </a:ext>
                  </a:extLst>
                </a:gridCol>
                <a:gridCol w="2156860">
                  <a:extLst>
                    <a:ext uri="{9D8B030D-6E8A-4147-A177-3AD203B41FA5}">
                      <a16:colId xmlns="" xmlns:a16="http://schemas.microsoft.com/office/drawing/2014/main" val="989294763"/>
                    </a:ext>
                  </a:extLst>
                </a:gridCol>
                <a:gridCol w="846559">
                  <a:extLst>
                    <a:ext uri="{9D8B030D-6E8A-4147-A177-3AD203B41FA5}">
                      <a16:colId xmlns="" xmlns:a16="http://schemas.microsoft.com/office/drawing/2014/main" val="1637037518"/>
                    </a:ext>
                  </a:extLst>
                </a:gridCol>
                <a:gridCol w="834110">
                  <a:extLst>
                    <a:ext uri="{9D8B030D-6E8A-4147-A177-3AD203B41FA5}">
                      <a16:colId xmlns="" xmlns:a16="http://schemas.microsoft.com/office/drawing/2014/main" val="2921951533"/>
                    </a:ext>
                  </a:extLst>
                </a:gridCol>
                <a:gridCol w="849672">
                  <a:extLst>
                    <a:ext uri="{9D8B030D-6E8A-4147-A177-3AD203B41FA5}">
                      <a16:colId xmlns="" xmlns:a16="http://schemas.microsoft.com/office/drawing/2014/main" val="46067260"/>
                    </a:ext>
                  </a:extLst>
                </a:gridCol>
                <a:gridCol w="746965">
                  <a:extLst>
                    <a:ext uri="{9D8B030D-6E8A-4147-A177-3AD203B41FA5}">
                      <a16:colId xmlns="" xmlns:a16="http://schemas.microsoft.com/office/drawing/2014/main" val="1431158781"/>
                    </a:ext>
                  </a:extLst>
                </a:gridCol>
                <a:gridCol w="746965">
                  <a:extLst>
                    <a:ext uri="{9D8B030D-6E8A-4147-A177-3AD203B41FA5}">
                      <a16:colId xmlns="" xmlns:a16="http://schemas.microsoft.com/office/drawing/2014/main" val="2868544430"/>
                    </a:ext>
                  </a:extLst>
                </a:gridCol>
                <a:gridCol w="746965">
                  <a:extLst>
                    <a:ext uri="{9D8B030D-6E8A-4147-A177-3AD203B41FA5}">
                      <a16:colId xmlns="" xmlns:a16="http://schemas.microsoft.com/office/drawing/2014/main" val="628079534"/>
                    </a:ext>
                  </a:extLst>
                </a:gridCol>
              </a:tblGrid>
              <a:tr h="1868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7782532"/>
                  </a:ext>
                </a:extLst>
              </a:tr>
              <a:tr h="299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59914043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1.118.977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924.056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-194.921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493.247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91596581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435.433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414.209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-21.224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361.599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0147705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683.544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509.847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-173.697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29282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el mes de </a:t>
            </a:r>
            <a:r>
              <a:rPr lang="es-CL" sz="1400" dirty="0" smtClean="0"/>
              <a:t>marzo, </a:t>
            </a:r>
            <a:r>
              <a:rPr lang="es-CL" sz="1400" dirty="0"/>
              <a:t>el </a:t>
            </a:r>
            <a:r>
              <a:rPr lang="es-CL" sz="1400" dirty="0" smtClean="0"/>
              <a:t>ministerio </a:t>
            </a:r>
            <a:r>
              <a:rPr lang="es-CL" sz="1400" dirty="0"/>
              <a:t>presentó </a:t>
            </a:r>
            <a:r>
              <a:rPr lang="es-CL" sz="1400" dirty="0" smtClean="0"/>
              <a:t>un gasto de </a:t>
            </a:r>
            <a:r>
              <a:rPr lang="es-CL" sz="1400" b="1" dirty="0" smtClean="0"/>
              <a:t>$1.230 </a:t>
            </a:r>
            <a:r>
              <a:rPr lang="es-CL" sz="1400" b="1" dirty="0"/>
              <a:t>millones, equivalente a un </a:t>
            </a:r>
            <a:r>
              <a:rPr lang="es-CL" sz="1400" b="1" dirty="0" smtClean="0"/>
              <a:t>9,0%, </a:t>
            </a:r>
            <a:r>
              <a:rPr lang="es-CL" sz="1400" b="1" dirty="0"/>
              <a:t>superior al </a:t>
            </a:r>
            <a:r>
              <a:rPr lang="es-CL" sz="1400" b="1" dirty="0" smtClean="0"/>
              <a:t>7,7% </a:t>
            </a:r>
            <a:r>
              <a:rPr lang="es-CL" sz="1400" b="1" dirty="0"/>
              <a:t>de ejecución </a:t>
            </a:r>
            <a:r>
              <a:rPr lang="es-CL" sz="1400" b="1" dirty="0" smtClean="0"/>
              <a:t>registrado en </a:t>
            </a:r>
            <a:r>
              <a:rPr lang="es-CL" sz="1400" b="1" dirty="0"/>
              <a:t>el mismo mes del año anterior. Con ello, la ejecución acumulada de la Partida asciende a </a:t>
            </a:r>
            <a:r>
              <a:rPr lang="es-CL" sz="1400" b="1" dirty="0" smtClean="0"/>
              <a:t>$3.072 </a:t>
            </a:r>
            <a:r>
              <a:rPr lang="es-CL" sz="1400" b="1" dirty="0"/>
              <a:t>millones</a:t>
            </a:r>
            <a:r>
              <a:rPr lang="es-CL" sz="1400" dirty="0"/>
              <a:t>, </a:t>
            </a:r>
            <a:r>
              <a:rPr lang="es-CL" sz="1400" dirty="0" smtClean="0"/>
              <a:t>es decir, un avance de 22,6% al primer trimestre del presente año, levemente superior al 18,5% ejecutado a igual período del año 2017.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 smtClean="0"/>
              <a:t>Durante el mes de marzo, se observaron modificaciones presupuestarias que suplementan los $41 millones agregados en </a:t>
            </a:r>
            <a:r>
              <a:rPr lang="es-MX" sz="1400" dirty="0" err="1" smtClean="0"/>
              <a:t>Integros</a:t>
            </a:r>
            <a:r>
              <a:rPr lang="es-MX" sz="1400" dirty="0" smtClean="0"/>
              <a:t> al Fisco el mes anterior, y que se detallan a continuación: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MX" sz="1400" dirty="0" smtClean="0"/>
              <a:t>		Rebaja de $15 millones en Gastos en Personal.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MX" sz="1400" dirty="0"/>
              <a:t>	</a:t>
            </a:r>
            <a:r>
              <a:rPr lang="es-MX" sz="1400" dirty="0" smtClean="0"/>
              <a:t>	Rebaja de 173 millones en Bienes y Servicios de Consumo en el Programa Consejo 		Nacional de la Infancia.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MX" sz="1400" dirty="0"/>
              <a:t>	</a:t>
            </a:r>
            <a:r>
              <a:rPr lang="es-MX" sz="1400" dirty="0" smtClean="0"/>
              <a:t>	Incremento de $173 millones en Transferencias Corrientes (en el Programa  de 		Naciones Unidas para el Desarrollo (PNUD) de Secretaría).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400" dirty="0">
                <a:solidFill>
                  <a:prstClr val="black"/>
                </a:solidFill>
              </a:rPr>
              <a:t>El presupuesto 2018 de esta Partida totaliza $13.615 millones.  La distribución de sus gastos por Subtítulo reflejan que el 73% se destina a Gastos en Personal y 20% a Bienes y Servicios de Consumo.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MX" sz="1400" dirty="0">
                <a:solidFill>
                  <a:prstClr val="black"/>
                </a:solidFill>
              </a:rPr>
              <a:t>En cuanto a los Programas de la Partida y su distribución presupuestaria, es posible señalar que el 65% del presupuesto se asignó a Secretaría, un 16% a Gobierno Digital, 10% al Consejo de Auditoría Interna y 8,2% al Consejo Nacional de  la Infancia.</a:t>
            </a:r>
            <a:endParaRPr lang="es-CL" sz="1400" dirty="0">
              <a:solidFill>
                <a:prstClr val="black"/>
              </a:solidFill>
            </a:endParaRP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063944"/>
              </p:ext>
            </p:extLst>
          </p:nvPr>
        </p:nvGraphicFramePr>
        <p:xfrm>
          <a:off x="395536" y="2276872"/>
          <a:ext cx="40324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8974879"/>
              </p:ext>
            </p:extLst>
          </p:nvPr>
        </p:nvGraphicFramePr>
        <p:xfrm>
          <a:off x="4427984" y="2276872"/>
          <a:ext cx="41044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2211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de MARZO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601737"/>
              </p:ext>
            </p:extLst>
          </p:nvPr>
        </p:nvGraphicFramePr>
        <p:xfrm>
          <a:off x="539552" y="1556792"/>
          <a:ext cx="799288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760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1157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797152"/>
            <a:ext cx="81799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946553"/>
            <a:ext cx="809171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21BF922A-1326-40B8-9C0A-768C9F0659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562124"/>
              </p:ext>
            </p:extLst>
          </p:nvPr>
        </p:nvGraphicFramePr>
        <p:xfrm>
          <a:off x="541330" y="2670441"/>
          <a:ext cx="7886699" cy="1785667"/>
        </p:xfrm>
        <a:graphic>
          <a:graphicData uri="http://schemas.openxmlformats.org/drawingml/2006/table">
            <a:tbl>
              <a:tblPr/>
              <a:tblGrid>
                <a:gridCol w="768595">
                  <a:extLst>
                    <a:ext uri="{9D8B030D-6E8A-4147-A177-3AD203B41FA5}">
                      <a16:colId xmlns="" xmlns:a16="http://schemas.microsoft.com/office/drawing/2014/main" val="3636291180"/>
                    </a:ext>
                  </a:extLst>
                </a:gridCol>
                <a:gridCol w="2225483">
                  <a:extLst>
                    <a:ext uri="{9D8B030D-6E8A-4147-A177-3AD203B41FA5}">
                      <a16:colId xmlns="" xmlns:a16="http://schemas.microsoft.com/office/drawing/2014/main" val="2211216361"/>
                    </a:ext>
                  </a:extLst>
                </a:gridCol>
                <a:gridCol w="768595">
                  <a:extLst>
                    <a:ext uri="{9D8B030D-6E8A-4147-A177-3AD203B41FA5}">
                      <a16:colId xmlns="" xmlns:a16="http://schemas.microsoft.com/office/drawing/2014/main" val="2557580122"/>
                    </a:ext>
                  </a:extLst>
                </a:gridCol>
                <a:gridCol w="837424">
                  <a:extLst>
                    <a:ext uri="{9D8B030D-6E8A-4147-A177-3AD203B41FA5}">
                      <a16:colId xmlns="" xmlns:a16="http://schemas.microsoft.com/office/drawing/2014/main" val="2387199545"/>
                    </a:ext>
                  </a:extLst>
                </a:gridCol>
                <a:gridCol w="837424">
                  <a:extLst>
                    <a:ext uri="{9D8B030D-6E8A-4147-A177-3AD203B41FA5}">
                      <a16:colId xmlns="" xmlns:a16="http://schemas.microsoft.com/office/drawing/2014/main" val="281718439"/>
                    </a:ext>
                  </a:extLst>
                </a:gridCol>
                <a:gridCol w="817349">
                  <a:extLst>
                    <a:ext uri="{9D8B030D-6E8A-4147-A177-3AD203B41FA5}">
                      <a16:colId xmlns="" xmlns:a16="http://schemas.microsoft.com/office/drawing/2014/main" val="1277283282"/>
                    </a:ext>
                  </a:extLst>
                </a:gridCol>
                <a:gridCol w="814480">
                  <a:extLst>
                    <a:ext uri="{9D8B030D-6E8A-4147-A177-3AD203B41FA5}">
                      <a16:colId xmlns="" xmlns:a16="http://schemas.microsoft.com/office/drawing/2014/main" val="2099430229"/>
                    </a:ext>
                  </a:extLst>
                </a:gridCol>
                <a:gridCol w="817349">
                  <a:extLst>
                    <a:ext uri="{9D8B030D-6E8A-4147-A177-3AD203B41FA5}">
                      <a16:colId xmlns="" xmlns:a16="http://schemas.microsoft.com/office/drawing/2014/main" val="877167699"/>
                    </a:ext>
                  </a:extLst>
                </a:gridCol>
              </a:tblGrid>
              <a:tr h="18600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6585516"/>
                  </a:ext>
                </a:extLst>
              </a:tr>
              <a:tr h="29761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5017346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13.642.039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26.063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3.072.402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15072471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10.004.687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9.989.051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-15.636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2.673.632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950181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2.698.251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2.524.554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-173.697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293.684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0439937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911.920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54.553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87084675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79516692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173.805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173.805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8.834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5045174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5548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37" y="76470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MARZO de 2018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5" y="4797152"/>
            <a:ext cx="814724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5" y="1727429"/>
            <a:ext cx="788836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7A0CB4B2-EA53-4EC5-9857-4DC616CDC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607706"/>
              </p:ext>
            </p:extLst>
          </p:nvPr>
        </p:nvGraphicFramePr>
        <p:xfrm>
          <a:off x="739769" y="2783929"/>
          <a:ext cx="7556501" cy="1638300"/>
        </p:xfrm>
        <a:graphic>
          <a:graphicData uri="http://schemas.openxmlformats.org/drawingml/2006/table">
            <a:tbl>
              <a:tblPr/>
              <a:tblGrid>
                <a:gridCol w="409403">
                  <a:extLst>
                    <a:ext uri="{9D8B030D-6E8A-4147-A177-3AD203B41FA5}">
                      <a16:colId xmlns="" xmlns:a16="http://schemas.microsoft.com/office/drawing/2014/main" val="262913569"/>
                    </a:ext>
                  </a:extLst>
                </a:gridCol>
                <a:gridCol w="291977">
                  <a:extLst>
                    <a:ext uri="{9D8B030D-6E8A-4147-A177-3AD203B41FA5}">
                      <a16:colId xmlns="" xmlns:a16="http://schemas.microsoft.com/office/drawing/2014/main" val="1471926062"/>
                    </a:ext>
                  </a:extLst>
                </a:gridCol>
                <a:gridCol w="2069231">
                  <a:extLst>
                    <a:ext uri="{9D8B030D-6E8A-4147-A177-3AD203B41FA5}">
                      <a16:colId xmlns="" xmlns:a16="http://schemas.microsoft.com/office/drawing/2014/main" val="1006622143"/>
                    </a:ext>
                  </a:extLst>
                </a:gridCol>
                <a:gridCol w="888627">
                  <a:extLst>
                    <a:ext uri="{9D8B030D-6E8A-4147-A177-3AD203B41FA5}">
                      <a16:colId xmlns="" xmlns:a16="http://schemas.microsoft.com/office/drawing/2014/main" val="1340290057"/>
                    </a:ext>
                  </a:extLst>
                </a:gridCol>
                <a:gridCol w="787069">
                  <a:extLst>
                    <a:ext uri="{9D8B030D-6E8A-4147-A177-3AD203B41FA5}">
                      <a16:colId xmlns="" xmlns:a16="http://schemas.microsoft.com/office/drawing/2014/main" val="2400746496"/>
                    </a:ext>
                  </a:extLst>
                </a:gridCol>
                <a:gridCol w="774375">
                  <a:extLst>
                    <a:ext uri="{9D8B030D-6E8A-4147-A177-3AD203B41FA5}">
                      <a16:colId xmlns="" xmlns:a16="http://schemas.microsoft.com/office/drawing/2014/main" val="690373199"/>
                    </a:ext>
                  </a:extLst>
                </a:gridCol>
                <a:gridCol w="787069">
                  <a:extLst>
                    <a:ext uri="{9D8B030D-6E8A-4147-A177-3AD203B41FA5}">
                      <a16:colId xmlns="" xmlns:a16="http://schemas.microsoft.com/office/drawing/2014/main" val="4090047603"/>
                    </a:ext>
                  </a:extLst>
                </a:gridCol>
                <a:gridCol w="774375">
                  <a:extLst>
                    <a:ext uri="{9D8B030D-6E8A-4147-A177-3AD203B41FA5}">
                      <a16:colId xmlns="" xmlns:a16="http://schemas.microsoft.com/office/drawing/2014/main" val="808110393"/>
                    </a:ext>
                  </a:extLst>
                </a:gridCol>
                <a:gridCol w="774375">
                  <a:extLst>
                    <a:ext uri="{9D8B030D-6E8A-4147-A177-3AD203B41FA5}">
                      <a16:colId xmlns="" xmlns:a16="http://schemas.microsoft.com/office/drawing/2014/main" val="114174214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0894694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757998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13.642.039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30693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8.940.940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9.120.225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1.973.662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22792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2.182.799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2.224.498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53896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AUDITORÍA INTERNA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034750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LA INFANCIA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1.118.977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924.056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-194.921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493.247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0925419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13.642.039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77097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872187"/>
            <a:ext cx="804609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533500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B9F0ECB6-C8D6-4CF2-8489-9EA89BF812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252837"/>
              </p:ext>
            </p:extLst>
          </p:nvPr>
        </p:nvGraphicFramePr>
        <p:xfrm>
          <a:off x="576385" y="2371691"/>
          <a:ext cx="7886700" cy="2952809"/>
        </p:xfrm>
        <a:graphic>
          <a:graphicData uri="http://schemas.openxmlformats.org/drawingml/2006/table">
            <a:tbl>
              <a:tblPr/>
              <a:tblGrid>
                <a:gridCol w="338405">
                  <a:extLst>
                    <a:ext uri="{9D8B030D-6E8A-4147-A177-3AD203B41FA5}">
                      <a16:colId xmlns="" xmlns:a16="http://schemas.microsoft.com/office/drawing/2014/main" val="789456905"/>
                    </a:ext>
                  </a:extLst>
                </a:gridCol>
                <a:gridCol w="401072">
                  <a:extLst>
                    <a:ext uri="{9D8B030D-6E8A-4147-A177-3AD203B41FA5}">
                      <a16:colId xmlns="" xmlns:a16="http://schemas.microsoft.com/office/drawing/2014/main" val="317144614"/>
                    </a:ext>
                  </a:extLst>
                </a:gridCol>
                <a:gridCol w="363472">
                  <a:extLst>
                    <a:ext uri="{9D8B030D-6E8A-4147-A177-3AD203B41FA5}">
                      <a16:colId xmlns="" xmlns:a16="http://schemas.microsoft.com/office/drawing/2014/main" val="3118287286"/>
                    </a:ext>
                  </a:extLst>
                </a:gridCol>
                <a:gridCol w="2105626">
                  <a:extLst>
                    <a:ext uri="{9D8B030D-6E8A-4147-A177-3AD203B41FA5}">
                      <a16:colId xmlns="" xmlns:a16="http://schemas.microsoft.com/office/drawing/2014/main" val="1478598298"/>
                    </a:ext>
                  </a:extLst>
                </a:gridCol>
                <a:gridCol w="817811">
                  <a:extLst>
                    <a:ext uri="{9D8B030D-6E8A-4147-A177-3AD203B41FA5}">
                      <a16:colId xmlns="" xmlns:a16="http://schemas.microsoft.com/office/drawing/2014/main" val="367248174"/>
                    </a:ext>
                  </a:extLst>
                </a:gridCol>
                <a:gridCol w="789610">
                  <a:extLst>
                    <a:ext uri="{9D8B030D-6E8A-4147-A177-3AD203B41FA5}">
                      <a16:colId xmlns="" xmlns:a16="http://schemas.microsoft.com/office/drawing/2014/main" val="2536898114"/>
                    </a:ext>
                  </a:extLst>
                </a:gridCol>
                <a:gridCol w="814677">
                  <a:extLst>
                    <a:ext uri="{9D8B030D-6E8A-4147-A177-3AD203B41FA5}">
                      <a16:colId xmlns="" xmlns:a16="http://schemas.microsoft.com/office/drawing/2014/main" val="1329509093"/>
                    </a:ext>
                  </a:extLst>
                </a:gridCol>
                <a:gridCol w="752009">
                  <a:extLst>
                    <a:ext uri="{9D8B030D-6E8A-4147-A177-3AD203B41FA5}">
                      <a16:colId xmlns="" xmlns:a16="http://schemas.microsoft.com/office/drawing/2014/main" val="3625140074"/>
                    </a:ext>
                  </a:extLst>
                </a:gridCol>
                <a:gridCol w="752009">
                  <a:extLst>
                    <a:ext uri="{9D8B030D-6E8A-4147-A177-3AD203B41FA5}">
                      <a16:colId xmlns="" xmlns:a16="http://schemas.microsoft.com/office/drawing/2014/main" val="489523123"/>
                    </a:ext>
                  </a:extLst>
                </a:gridCol>
                <a:gridCol w="752009">
                  <a:extLst>
                    <a:ext uri="{9D8B030D-6E8A-4147-A177-3AD203B41FA5}">
                      <a16:colId xmlns="" xmlns:a16="http://schemas.microsoft.com/office/drawing/2014/main" val="290955031"/>
                    </a:ext>
                  </a:extLst>
                </a:gridCol>
              </a:tblGrid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2564454"/>
                  </a:ext>
                </a:extLst>
              </a:tr>
              <a:tr h="300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1405521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8.940.940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9.120.225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179.285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1.973.662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46366920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7.655.523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7.661.111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1.828.072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9498206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1.217.588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1.217.588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139.625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64357748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98657688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4863818"/>
                  </a:ext>
                </a:extLst>
              </a:tr>
              <a:tr h="282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Naciones Unidas para el Desarrollo (PNUD)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911633"/>
                  </a:ext>
                </a:extLst>
              </a:tr>
              <a:tr h="30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66.829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66.829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42659926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2378081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99293082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33.174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89952079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7408005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6494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5085184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2018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1844824"/>
            <a:ext cx="780695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5B8C71FF-4D35-45CB-85A0-8DACF3986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178994"/>
              </p:ext>
            </p:extLst>
          </p:nvPr>
        </p:nvGraphicFramePr>
        <p:xfrm>
          <a:off x="576384" y="2300164"/>
          <a:ext cx="7886701" cy="2312926"/>
        </p:xfrm>
        <a:graphic>
          <a:graphicData uri="http://schemas.openxmlformats.org/drawingml/2006/table">
            <a:tbl>
              <a:tblPr/>
              <a:tblGrid>
                <a:gridCol w="341251">
                  <a:extLst>
                    <a:ext uri="{9D8B030D-6E8A-4147-A177-3AD203B41FA5}">
                      <a16:colId xmlns="" xmlns:a16="http://schemas.microsoft.com/office/drawing/2014/main" val="3938595021"/>
                    </a:ext>
                  </a:extLst>
                </a:gridCol>
                <a:gridCol w="278057">
                  <a:extLst>
                    <a:ext uri="{9D8B030D-6E8A-4147-A177-3AD203B41FA5}">
                      <a16:colId xmlns="" xmlns:a16="http://schemas.microsoft.com/office/drawing/2014/main" val="3400677856"/>
                    </a:ext>
                  </a:extLst>
                </a:gridCol>
                <a:gridCol w="315974">
                  <a:extLst>
                    <a:ext uri="{9D8B030D-6E8A-4147-A177-3AD203B41FA5}">
                      <a16:colId xmlns="" xmlns:a16="http://schemas.microsoft.com/office/drawing/2014/main" val="2630451189"/>
                    </a:ext>
                  </a:extLst>
                </a:gridCol>
                <a:gridCol w="2123342">
                  <a:extLst>
                    <a:ext uri="{9D8B030D-6E8A-4147-A177-3AD203B41FA5}">
                      <a16:colId xmlns="" xmlns:a16="http://schemas.microsoft.com/office/drawing/2014/main" val="431807719"/>
                    </a:ext>
                  </a:extLst>
                </a:gridCol>
                <a:gridCol w="821531">
                  <a:extLst>
                    <a:ext uri="{9D8B030D-6E8A-4147-A177-3AD203B41FA5}">
                      <a16:colId xmlns="" xmlns:a16="http://schemas.microsoft.com/office/drawing/2014/main" val="3258122077"/>
                    </a:ext>
                  </a:extLst>
                </a:gridCol>
                <a:gridCol w="872087">
                  <a:extLst>
                    <a:ext uri="{9D8B030D-6E8A-4147-A177-3AD203B41FA5}">
                      <a16:colId xmlns="" xmlns:a16="http://schemas.microsoft.com/office/drawing/2014/main" val="566062854"/>
                    </a:ext>
                  </a:extLst>
                </a:gridCol>
                <a:gridCol w="859448">
                  <a:extLst>
                    <a:ext uri="{9D8B030D-6E8A-4147-A177-3AD203B41FA5}">
                      <a16:colId xmlns="" xmlns:a16="http://schemas.microsoft.com/office/drawing/2014/main" val="3812268893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1787714759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777260497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3931272933"/>
                    </a:ext>
                  </a:extLst>
                </a:gridCol>
              </a:tblGrid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3783617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7328754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2.182.799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2.224.498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293.488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835307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680.397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680.397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178.949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17704677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662.174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662.174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15.418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9694935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54.553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78485098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54.553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8374880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54.553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3662041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7540479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13252140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4827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2873</TotalTime>
  <Words>1215</Words>
  <Application>Microsoft Office PowerPoint</Application>
  <PresentationFormat>Presentación en pantalla (4:3)</PresentationFormat>
  <Paragraphs>567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1_Tema de Office</vt:lpstr>
      <vt:lpstr>Tema de Office</vt:lpstr>
      <vt:lpstr>Diseño personalizado</vt:lpstr>
      <vt:lpstr>Imagen de mapa de bits</vt:lpstr>
      <vt:lpstr>EJECUCIÓN PRESUPUESTARIA DE GASTOS ACUMULADA AL MES DE MARZO DE 2018 PARTIDA 22: MINISTERIO SECRETARÍA DE LA PRESIDENCIA</vt:lpstr>
      <vt:lpstr>Ejecución Presupuestaria de Gastos Acumulada al mes de MARZO de 2018  Ministerio Secretaría General de la Presidencia</vt:lpstr>
      <vt:lpstr>Ejecución Presupuestaria de Gastos Acumulada al mes de MARZO de 2018  Ministerio Secretaría General de la Presidencia</vt:lpstr>
      <vt:lpstr>Ejecución Presupuestaria de Gastos al mes de MARZO de 2018  Ministerio Secretaría General de la Presidencia</vt:lpstr>
      <vt:lpstr>Ejecución Presupuestaria de Gastos Acumulada al mes de MARZO de 2018  Ministerio Secretaría General de la Presidencia</vt:lpstr>
      <vt:lpstr>Ejecución Presupuestaria de Gastos Acumulada al mes de MARZO de 2018  Ministerio Secretaría General de la Presidencia</vt:lpstr>
      <vt:lpstr>Ejecución Presupuestaria de Gastos Acumulada al mes de MARZO de 2018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176</cp:revision>
  <cp:lastPrinted>2017-05-05T19:52:29Z</cp:lastPrinted>
  <dcterms:created xsi:type="dcterms:W3CDTF">2016-06-23T13:38:47Z</dcterms:created>
  <dcterms:modified xsi:type="dcterms:W3CDTF">2018-09-12T21:11:32Z</dcterms:modified>
</cp:coreProperties>
</file>