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98" r:id="rId4"/>
    <p:sldId id="299" r:id="rId5"/>
    <p:sldId id="264" r:id="rId6"/>
    <p:sldId id="301" r:id="rId7"/>
    <p:sldId id="263" r:id="rId8"/>
    <p:sldId id="265" r:id="rId9"/>
    <p:sldId id="302" r:id="rId10"/>
    <p:sldId id="267" r:id="rId11"/>
    <p:sldId id="303" r:id="rId12"/>
    <p:sldId id="268" r:id="rId13"/>
    <p:sldId id="269" r:id="rId14"/>
    <p:sldId id="275" r:id="rId15"/>
    <p:sldId id="276" r:id="rId16"/>
    <p:sldId id="300" r:id="rId17"/>
    <p:sldId id="277" r:id="rId18"/>
    <p:sldId id="278" r:id="rId19"/>
    <p:sldId id="306" r:id="rId20"/>
    <p:sldId id="272" r:id="rId2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3" autoAdjust="0"/>
  </p:normalViewPr>
  <p:slideViewPr>
    <p:cSldViewPr>
      <p:cViewPr varScale="1">
        <p:scale>
          <a:sx n="104" d="100"/>
          <a:sy n="104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21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marzo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21: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10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INGRESO ÉTICO FAMILIAR Y SISTEMA CHILE SOLIDARIO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195A0B8-1638-4BD2-8CFD-2727EAE1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F2C9B96-189D-42E7-B37E-5D0F2E2C8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720272"/>
              </p:ext>
            </p:extLst>
          </p:nvPr>
        </p:nvGraphicFramePr>
        <p:xfrm>
          <a:off x="557673" y="1963862"/>
          <a:ext cx="7886701" cy="3027444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81848524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76954972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8470465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23652993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25574884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1111900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86170624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41535677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69010258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84789377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82812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4305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106.822.970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106.822.970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2.460.925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399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47.653.504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47.653.504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3539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11.506.868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11.506.868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962.906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1726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248.677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640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24.843.466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24.843.466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9006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6.556.166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6.556.166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854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4.280.401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4.280.401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3137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3.325.944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3.325.944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424.861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0527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1.986.547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1.986.547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257.663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85488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5.495.155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01049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429.485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429.485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8899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496.757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496.757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031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28.020.183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2802018,3%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7691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28.020.183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2802018,3%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383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381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SISTEMA DE PROTECCIÓN INTEGRAL A LA INFANCIA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818F81D-3E1B-453D-9374-345076E6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9C8D394-0688-444F-AD0F-32041768FD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529102"/>
              </p:ext>
            </p:extLst>
          </p:nvPr>
        </p:nvGraphicFramePr>
        <p:xfrm>
          <a:off x="557673" y="1963862"/>
          <a:ext cx="7886701" cy="3532085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44490356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8830482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11246688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21642131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442960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54211405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5963701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47065149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12018716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38785899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02222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663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55.290.795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16.531.341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0817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51.369.450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51.369.450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12.609.996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9364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7751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603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38.515.747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38.515.747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12.396.405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430226"/>
                  </a:ext>
                </a:extLst>
              </a:tr>
              <a:tr h="142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18.892.874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18.892.874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9.446.437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3070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14.706.259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14.706.259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324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4.916.614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4.916.614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2.949.968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8118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12.754.499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12.754.499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163.989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3725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2.708.838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2.708.838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1321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449.506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449.506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4243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2.742.539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7726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1995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2.563.601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2.563.601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6203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1.193.642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1.193.642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4042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2.562.392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6145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438.775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8713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3339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993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359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SOLIDARIDAD E INVERSIÓN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64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310CA34-29CA-4DB1-B7F5-8F2FF3E13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9765C33-F6C8-471E-9977-D6EFA10C4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17155"/>
              </p:ext>
            </p:extLst>
          </p:nvPr>
        </p:nvGraphicFramePr>
        <p:xfrm>
          <a:off x="595299" y="1911344"/>
          <a:ext cx="7848871" cy="4351350"/>
        </p:xfrm>
        <a:graphic>
          <a:graphicData uri="http://schemas.openxmlformats.org/drawingml/2006/table">
            <a:tbl>
              <a:tblPr/>
              <a:tblGrid>
                <a:gridCol w="272909">
                  <a:extLst>
                    <a:ext uri="{9D8B030D-6E8A-4147-A177-3AD203B41FA5}">
                      <a16:colId xmlns:a16="http://schemas.microsoft.com/office/drawing/2014/main" val="3528670880"/>
                    </a:ext>
                  </a:extLst>
                </a:gridCol>
                <a:gridCol w="272909">
                  <a:extLst>
                    <a:ext uri="{9D8B030D-6E8A-4147-A177-3AD203B41FA5}">
                      <a16:colId xmlns:a16="http://schemas.microsoft.com/office/drawing/2014/main" val="2984843608"/>
                    </a:ext>
                  </a:extLst>
                </a:gridCol>
                <a:gridCol w="272909">
                  <a:extLst>
                    <a:ext uri="{9D8B030D-6E8A-4147-A177-3AD203B41FA5}">
                      <a16:colId xmlns:a16="http://schemas.microsoft.com/office/drawing/2014/main" val="3159627740"/>
                    </a:ext>
                  </a:extLst>
                </a:gridCol>
                <a:gridCol w="2849173">
                  <a:extLst>
                    <a:ext uri="{9D8B030D-6E8A-4147-A177-3AD203B41FA5}">
                      <a16:colId xmlns:a16="http://schemas.microsoft.com/office/drawing/2014/main" val="61379258"/>
                    </a:ext>
                  </a:extLst>
                </a:gridCol>
                <a:gridCol w="731397">
                  <a:extLst>
                    <a:ext uri="{9D8B030D-6E8A-4147-A177-3AD203B41FA5}">
                      <a16:colId xmlns:a16="http://schemas.microsoft.com/office/drawing/2014/main" val="3374622237"/>
                    </a:ext>
                  </a:extLst>
                </a:gridCol>
                <a:gridCol w="731397">
                  <a:extLst>
                    <a:ext uri="{9D8B030D-6E8A-4147-A177-3AD203B41FA5}">
                      <a16:colId xmlns:a16="http://schemas.microsoft.com/office/drawing/2014/main" val="2174569792"/>
                    </a:ext>
                  </a:extLst>
                </a:gridCol>
                <a:gridCol w="731397">
                  <a:extLst>
                    <a:ext uri="{9D8B030D-6E8A-4147-A177-3AD203B41FA5}">
                      <a16:colId xmlns:a16="http://schemas.microsoft.com/office/drawing/2014/main" val="26995556"/>
                    </a:ext>
                  </a:extLst>
                </a:gridCol>
                <a:gridCol w="654982">
                  <a:extLst>
                    <a:ext uri="{9D8B030D-6E8A-4147-A177-3AD203B41FA5}">
                      <a16:colId xmlns:a16="http://schemas.microsoft.com/office/drawing/2014/main" val="3481469756"/>
                    </a:ext>
                  </a:extLst>
                </a:gridCol>
                <a:gridCol w="665899">
                  <a:extLst>
                    <a:ext uri="{9D8B030D-6E8A-4147-A177-3AD203B41FA5}">
                      <a16:colId xmlns:a16="http://schemas.microsoft.com/office/drawing/2014/main" val="257901253"/>
                    </a:ext>
                  </a:extLst>
                </a:gridCol>
                <a:gridCol w="665899">
                  <a:extLst>
                    <a:ext uri="{9D8B030D-6E8A-4147-A177-3AD203B41FA5}">
                      <a16:colId xmlns:a16="http://schemas.microsoft.com/office/drawing/2014/main" val="1467270895"/>
                    </a:ext>
                  </a:extLst>
                </a:gridCol>
              </a:tblGrid>
              <a:tr h="14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690743"/>
                  </a:ext>
                </a:extLst>
              </a:tr>
              <a:tr h="2275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4056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84.656.852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137.367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19.612.375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2275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15.717.060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15.683.161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4.191.111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20907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2.416.263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2.416.263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594.832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31108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0925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60182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24.769.453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24.769.453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11.991.846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89073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88391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Público-Privadas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91983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24.153.853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24.153.853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11.983.353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6431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Psicosocial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11.532.625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11.532.625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5.929.841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05264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Sociolaboral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10.780.153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10.780.153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5.667.437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0403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1.841.075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1.841.075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82475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963.793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963.793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279.000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7122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7833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25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11.511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15611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212.895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212.895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87295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679.879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679.879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276.412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00818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40.651.916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40.651.916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992.470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27702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39.826.335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39.826.335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901.624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79657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27.959.195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27.959.195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819.377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08927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5.513.647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5.513.647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22.010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54234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5.521.767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5.521.767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43.768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46365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831.726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831.726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712164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90.846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44382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en Territorios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90.846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67106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1.563.116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156311,6%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156311,6%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93199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1.563.116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156311,6%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156311,6%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25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LA JUVENTUD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E61BDE2-2A84-4DF5-B783-9EBCBC615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FAFF7F8-6A6E-4778-A894-9538C3F71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286488"/>
              </p:ext>
            </p:extLst>
          </p:nvPr>
        </p:nvGraphicFramePr>
        <p:xfrm>
          <a:off x="557673" y="1915146"/>
          <a:ext cx="7886701" cy="348814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79335887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87214488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575894859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73682151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40516409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51924578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220137792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64569533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5395046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95127272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48693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7706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1.807.909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8686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3.627.022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3.627.022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891.557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11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962.554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2304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3.685.607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3.685.607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707.703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1590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3.657.551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3.657.551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707.703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93725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Promoción de la Asociatividad y la Ciudadanía Juvenil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980.963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980.963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276.022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7153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Empoderamiento e Inclusión de Jóvenes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6579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7585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Joven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2.269.315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2.269.315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318.480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297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8882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4992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671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805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6269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1122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8441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2598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22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NACIONAL DE DESARROLLO INDÍGENA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E037A7A-B04A-42DA-A5E5-1D5CEE487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6BB0287-8CF9-4F00-AF19-EE7D8C115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20014"/>
              </p:ext>
            </p:extLst>
          </p:nvPr>
        </p:nvGraphicFramePr>
        <p:xfrm>
          <a:off x="576384" y="2007555"/>
          <a:ext cx="7886701" cy="365267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36657158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78500400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0665507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78825846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83322068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23047486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672184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96884322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38369070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985782237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00255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6083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136.327.842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31.075.706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6753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9.813.288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9.813.288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2.902.121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1209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1.571.317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346.028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1091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19.443.439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19.443.439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4.520.554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626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12.607.188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12.607.188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265.941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3499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9.124.983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9.124.983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170.167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9767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2.138.201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2.138.201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0675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63.252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1815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1.022.826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2586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8920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4.992.526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4.992.526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98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3.999.888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7156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039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3806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1.843.725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1.843.725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254.725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8056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406.744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3861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209.022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99401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555.606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798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672.353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576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9873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NACIONAL DE DESARROLLO INDÍGENA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2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4449CFC-B5FC-46D5-8539-1FA67752F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A148814-B817-4636-A106-3FD857C1D5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937282"/>
              </p:ext>
            </p:extLst>
          </p:nvPr>
        </p:nvGraphicFramePr>
        <p:xfrm>
          <a:off x="557673" y="2010756"/>
          <a:ext cx="7886701" cy="338942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60850064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82149007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4761944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8134997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96327587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28034680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5420498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60503060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31794984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99944538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77752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7754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800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6823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057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1538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3988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89.831.712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89.831.712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10.104.559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0595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84.930.372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84.930.372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5.930.654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5745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78.226.110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78.226.110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4.933.505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524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1.087.943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1.087.943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8452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5.616.319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5.616.319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901.437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4207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1972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7357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561.019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5291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561.019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47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4.470.194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15.543.684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13.196.866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7581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1.718.730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1601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774.293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774.293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402.646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6886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11.075.490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11.075.490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553774,5%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777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91903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07: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LA DISCAPACIDAD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2249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0ECAAEE-2A14-4E5D-A0FB-DE65145B6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4C5AF83-68E9-4BF8-BF70-8730B11FC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237357"/>
              </p:ext>
            </p:extLst>
          </p:nvPr>
        </p:nvGraphicFramePr>
        <p:xfrm>
          <a:off x="576384" y="1924860"/>
          <a:ext cx="7886701" cy="4217803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69149465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56302890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35743963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77810355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07416422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8936456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08488544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25121510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39196405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81214195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22278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7230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20.991.362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1.772.092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4.103.017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160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4.747.663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4.747.663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1.305.260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087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903.097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903.097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594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0848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9085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1702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13.540.424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13.942.058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1.304.037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259898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13.531.511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13.933.145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1.304.037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2972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9.003.119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495.626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6497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912.654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912.654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0213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841.119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841.119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499.331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255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337.768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337.768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526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438.945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438.945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848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156.720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9192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1.628.520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3056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614.300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614.300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5388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7311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9909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6285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6316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584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3667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38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ADULTO MAYOR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E821181A-5594-46DE-B7FC-2D2B9E42B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47920A0-8E48-48D2-80EA-69F9E8F549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604439"/>
              </p:ext>
            </p:extLst>
          </p:nvPr>
        </p:nvGraphicFramePr>
        <p:xfrm>
          <a:off x="576384" y="1966884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05170842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4928420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76342643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34412806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56545250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1437625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82468818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7333024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8514759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95177486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87745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2593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33.288.819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6.595.445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3517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4.554.784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4.554.784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1.408.083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4366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1.068.328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5791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9936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6142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23.468.965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3.641.318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0084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1070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6246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21.901.704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21.894.739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3.369.907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1475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4.760.253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3071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160.574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7186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58.449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859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0824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Servicios de Atención al Adulto Mayor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6.588.877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6.588.877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1.713.928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4366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119.697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119.697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2432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399.641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399.641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2482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7.117.331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1.203.159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549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725.784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187.950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2961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1.481.668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1.474.703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9913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1803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6386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60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ADULTO MAYOR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9F1FD45-9414-46B7-BE62-9C070E78A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C044DDD-858C-498C-98B1-8EF13A380F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421357"/>
              </p:ext>
            </p:extLst>
          </p:nvPr>
        </p:nvGraphicFramePr>
        <p:xfrm>
          <a:off x="557673" y="1963862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78138485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6653488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18497321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55743165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5154526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6258048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44396624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51937324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48862541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61532742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76609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367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0350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6771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1713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6294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523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6855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1.318.024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1469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369.029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5020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0704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1.318.024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546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EVALUACIÓN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3778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4DFA8D1-B8B7-49A1-A0FB-FA202C415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F530DE0-32DD-41FF-82BC-1AFA429FE8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147864"/>
              </p:ext>
            </p:extLst>
          </p:nvPr>
        </p:nvGraphicFramePr>
        <p:xfrm>
          <a:off x="576384" y="1963862"/>
          <a:ext cx="7886701" cy="322488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78252027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230438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22766012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92271642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15538473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385503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100062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25453603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36945587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26441918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66780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1720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21.856.116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4.443.881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1847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8.340.276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8.433.935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2.109.224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553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4.090.778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5.187.396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1.096.618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0463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6.265.513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4.970.236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3545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4.902.794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4.902.794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4961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4.902.783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4.902.783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338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6209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4757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8261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0717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4947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953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1598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381.672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3083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939.067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6154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1.936.180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193618,0%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9767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1.936.180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193618,0%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619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$619.108 millones</a:t>
            </a:r>
            <a:r>
              <a:rPr lang="es-CL" sz="1600" dirty="0"/>
              <a:t>, de los cuales un 84,8% se destina a transferencias corrientes y de capital, con una participación de un 56,7% y 21,1% respectivamente, los que al primer trimestre registraron erogaciones del 16,8% y 8,5%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marzo ascendió a </a:t>
            </a:r>
            <a:r>
              <a:rPr lang="es-CL" sz="1600" b="1" dirty="0"/>
              <a:t>$51.534 millones</a:t>
            </a:r>
            <a:r>
              <a:rPr lang="es-CL" sz="1600" dirty="0"/>
              <a:t>, es decir, un </a:t>
            </a:r>
            <a:r>
              <a:rPr lang="es-CL" sz="1600" b="1" dirty="0"/>
              <a:t>8,3%</a:t>
            </a:r>
            <a:r>
              <a:rPr lang="es-CL" sz="1600" dirty="0"/>
              <a:t> respecto de la ley inicial, con un gasto inferior en 6,2 puntos porcentuales al registrado a igual mes del año 2017.  Por su parte, la ejecución acumulada al primer trimestre de 2018 es inferior en 19,6 puntos porcentuales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marzo un incremento consolidado de </a:t>
            </a:r>
            <a:r>
              <a:rPr lang="es-CL" sz="1600" b="1" dirty="0"/>
              <a:t>$50.318 millones</a:t>
            </a:r>
            <a:r>
              <a:rPr lang="es-CL" sz="1600" dirty="0"/>
              <a:t>.  Afectando principalmente los gastos en “servicio de la deuda”, “prestaciones de seguridad social” y “bienes y servicios de consumo” que presentan aumentos de $49.036 millones; $1.106 millones; y, $1.094 millones respectivamente.  Asimismo, el subtítulo 24 “transferencias corrientes” y 22 “bienes y servicios de consumo” experimentan disminuciones por un monto de $901 millones y $66 millones respectivamente.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Los subtítulo que presentan el mayor nivel de gasto por su incidencia en la ejecución total de la Partida con un 79%, son: </a:t>
            </a:r>
            <a:r>
              <a:rPr lang="es-CL" sz="1600" b="1" dirty="0"/>
              <a:t>“transferencias corrientes” y “servicio de la deuda”, </a:t>
            </a:r>
            <a:r>
              <a:rPr lang="es-CL" sz="1600" dirty="0"/>
              <a:t>con erogaciones de </a:t>
            </a:r>
            <a:r>
              <a:rPr lang="es-CL" sz="1600" b="1" dirty="0"/>
              <a:t>16,8% y 98,4% </a:t>
            </a:r>
            <a:r>
              <a:rPr lang="es-CL" sz="1600" dirty="0"/>
              <a:t>respectivamente.</a:t>
            </a:r>
            <a:r>
              <a:rPr lang="es-CL" sz="1600" b="1" dirty="0"/>
              <a:t>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En cuanto a los programas, el 70% del presupuesto inicial, se concentró en el programa Ingreso Ético Familiar y Sistema Chile Solidario (37%), Fondo de Solidaridad e Inversión Social (13%) y la Corporación Nacional de Desarrollo Indígena (20%), los que al mes de marzo alcanzaron niveles de ejecución de 20,3%, 23,2% y 22,8% respectivamente, calculados respecto al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La Subsecretaría de Servicios Sociales es la que presenta el mayor avance con un 39,1%, mientras que el Servicio Nacional de la Discapacidad es el que presenta la ejecución menor con un 19,4%, explicado éste último por el bajo nivel de gasto en el  subtítulo 24 transparencias corrientes, que alcanza un gasto de 9,4%, representando </a:t>
            </a:r>
            <a:r>
              <a:rPr lang="es-CL" sz="1600"/>
              <a:t>el 70,5% </a:t>
            </a:r>
            <a:r>
              <a:rPr lang="es-CL" sz="1600" dirty="0"/>
              <a:t>del Servicio.</a:t>
            </a:r>
            <a:endParaRPr lang="es-CL" sz="1600" b="1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b="1" dirty="0"/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208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736961B-BD97-4622-AE7B-7DEDCB9D3F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010643"/>
              </p:ext>
            </p:extLst>
          </p:nvPr>
        </p:nvGraphicFramePr>
        <p:xfrm>
          <a:off x="532796" y="1695756"/>
          <a:ext cx="7886698" cy="2272077"/>
        </p:xfrm>
        <a:graphic>
          <a:graphicData uri="http://schemas.openxmlformats.org/drawingml/2006/table">
            <a:tbl>
              <a:tblPr/>
              <a:tblGrid>
                <a:gridCol w="775646">
                  <a:extLst>
                    <a:ext uri="{9D8B030D-6E8A-4147-A177-3AD203B41FA5}">
                      <a16:colId xmlns:a16="http://schemas.microsoft.com/office/drawing/2014/main" val="1291537922"/>
                    </a:ext>
                  </a:extLst>
                </a:gridCol>
                <a:gridCol w="2596098">
                  <a:extLst>
                    <a:ext uri="{9D8B030D-6E8A-4147-A177-3AD203B41FA5}">
                      <a16:colId xmlns:a16="http://schemas.microsoft.com/office/drawing/2014/main" val="3343615152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3584577670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2397514320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2431470756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1216070703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1982859198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585283994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852358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95146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619.108.248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669.426.382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50.318.134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152.688.891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98090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67.859.057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67.793.343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-65.714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18.126.162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17046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13.952.603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15.047.082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1.094.479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2.060.947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92439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1.123.310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1.106.391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484.398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2863,0%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96687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394.312.776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393.412.168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-900.608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66.225.809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22256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2.572.298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2.619.437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348.508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52012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60773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130.483.628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130.483.628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11.097.029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65734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6.178.745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55.215.192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49.036.447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54.328.718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287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BE6F7471-4799-497D-A6ED-E95F947E9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6064478-67F6-4AD2-9B1C-AC279548F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82105"/>
            <a:ext cx="4085655" cy="252229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CC52004-E6E1-448E-8F8C-FE997D5D7F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7" y="1882105"/>
            <a:ext cx="4085655" cy="252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Partida 21, Resumen por 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cumulada al mes de marzo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7E96BF6-BC79-4B44-89A4-37D75B7C6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B3D06CD9-3B04-400C-9260-BBF93D21C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057659"/>
              </p:ext>
            </p:extLst>
          </p:nvPr>
        </p:nvGraphicFramePr>
        <p:xfrm>
          <a:off x="557675" y="1744948"/>
          <a:ext cx="7886698" cy="2238113"/>
        </p:xfrm>
        <a:graphic>
          <a:graphicData uri="http://schemas.openxmlformats.org/drawingml/2006/table">
            <a:tbl>
              <a:tblPr/>
              <a:tblGrid>
                <a:gridCol w="319611">
                  <a:extLst>
                    <a:ext uri="{9D8B030D-6E8A-4147-A177-3AD203B41FA5}">
                      <a16:colId xmlns:a16="http://schemas.microsoft.com/office/drawing/2014/main" val="4111726517"/>
                    </a:ext>
                  </a:extLst>
                </a:gridCol>
                <a:gridCol w="295936">
                  <a:extLst>
                    <a:ext uri="{9D8B030D-6E8A-4147-A177-3AD203B41FA5}">
                      <a16:colId xmlns:a16="http://schemas.microsoft.com/office/drawing/2014/main" val="809714334"/>
                    </a:ext>
                  </a:extLst>
                </a:gridCol>
                <a:gridCol w="2654547">
                  <a:extLst>
                    <a:ext uri="{9D8B030D-6E8A-4147-A177-3AD203B41FA5}">
                      <a16:colId xmlns:a16="http://schemas.microsoft.com/office/drawing/2014/main" val="3595691709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2716917194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3595971595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3661365089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1119427332"/>
                    </a:ext>
                  </a:extLst>
                </a:gridCol>
                <a:gridCol w="722084">
                  <a:extLst>
                    <a:ext uri="{9D8B030D-6E8A-4147-A177-3AD203B41FA5}">
                      <a16:colId xmlns:a16="http://schemas.microsoft.com/office/drawing/2014/main" val="1983545120"/>
                    </a:ext>
                  </a:extLst>
                </a:gridCol>
                <a:gridCol w="722084">
                  <a:extLst>
                    <a:ext uri="{9D8B030D-6E8A-4147-A177-3AD203B41FA5}">
                      <a16:colId xmlns:a16="http://schemas.microsoft.com/office/drawing/2014/main" val="247421328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445788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56206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349.329.513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384.803.800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35.474.287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95.088.799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30020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Servicios Sociales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58.735.076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62.238.003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3.502.927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24.345.043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2886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Ingreso Ético Familiar y Sistema Chile Solidario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267.275.002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54.212.415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307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Sistema de Protección Integral a la Infancia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55.290.795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16.531.341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71604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84.656.852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137.367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19.612.375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51387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1.807.909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95652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136.327.842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31.075.706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49418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20.991.362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1.772.092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4.103.017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99384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33.288.819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29.246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6.595.445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24361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Evaluación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21.856.116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1.831.652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4.443.881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403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SERVICIOS SOCIALES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37327"/>
            <a:ext cx="821079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244AFC9A-67D6-4828-97C8-C9A6C04AE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A7A278F-8CE6-4B1D-970C-170753DD19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073414"/>
              </p:ext>
            </p:extLst>
          </p:nvPr>
        </p:nvGraphicFramePr>
        <p:xfrm>
          <a:off x="576384" y="1935187"/>
          <a:ext cx="7886701" cy="338942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74717708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05444241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7284011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17084843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2982569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80199113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9128494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63205442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62306008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17752116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30880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6319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58.735.076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62.238.003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3.502.927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24.345.043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3120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21.058.964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20.933.490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5.318.806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1155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2.940.266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2.938.127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340.041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4582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441.423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4012936,4%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9356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441.423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4012936,4%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3139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33.354.510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33.354.510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15.256.364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9173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342.088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2489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342.088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0967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31.644.072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31.644.072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14.914.276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0677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544.748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544.748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1753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6.006.995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6.006.995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3.362.511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3379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1.169.887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1056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4.331.256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4.331.256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1.428.235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7478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3.017.787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3.017.787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8218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8.210.606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8.210.606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8.210.606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9236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290.705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290.705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0741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148.340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4089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6.976.530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6.976.530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402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DB2E8E7C-8CEF-408B-AA44-BB41A9623150}"/>
              </a:ext>
            </a:extLst>
          </p:cNvPr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SERVICIOS SOCIALES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F9350F01-A37E-49F7-A1E4-9F1D28CC621F}"/>
              </a:ext>
            </a:extLst>
          </p:cNvPr>
          <p:cNvSpPr txBox="1">
            <a:spLocks/>
          </p:cNvSpPr>
          <p:nvPr/>
        </p:nvSpPr>
        <p:spPr>
          <a:xfrm>
            <a:off x="386224" y="1437327"/>
            <a:ext cx="821079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096CE5F-8564-4ADD-BB0D-03D27A571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9D869D6-F26C-4559-BAEC-DF508BBD65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12596"/>
              </p:ext>
            </p:extLst>
          </p:nvPr>
        </p:nvGraphicFramePr>
        <p:xfrm>
          <a:off x="576384" y="1939697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47107211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74208863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976344089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8448668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66855232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3177173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40376635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36125737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34050406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12963107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93593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059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3108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0284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399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0252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9844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6401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1.323.720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4.008.207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2.979.193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9689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493.547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493.547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7364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827.673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827.673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2146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2.686.987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2.683.686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107347,4%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305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411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INGRESO ÉTICO FAMILIAR Y SISTEMA CHILE SOLIDARIO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02EDEAB-792F-4005-925B-831F79FC1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22F383F-98D1-4A70-B8BB-760441641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041548"/>
              </p:ext>
            </p:extLst>
          </p:nvPr>
        </p:nvGraphicFramePr>
        <p:xfrm>
          <a:off x="557673" y="1959352"/>
          <a:ext cx="7886701" cy="315907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73379931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86847774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01549331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63528098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7709374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1572113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9193491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8621592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641933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5412276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33655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8911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267.275.002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54.212.415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3121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239.223.487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239.223.487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26.192.232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860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3784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0932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131.985.231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131.985.231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23.731.307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6331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997.574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997.574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498.787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532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4.144.024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4.144.024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4902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1.828.974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1.828.974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548.692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38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7.835.686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7.835.686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3.917.843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2899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18.979.098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18.979.098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9.489.549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6906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2.376.467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1.188.234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8903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385.481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385.481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2264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7129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16.519.213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16.519.213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6314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1.070.699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535.350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1335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73.601.118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73.601.118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340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3593</TotalTime>
  <Words>5344</Words>
  <Application>Microsoft Office PowerPoint</Application>
  <PresentationFormat>Presentación en pantalla (4:3)</PresentationFormat>
  <Paragraphs>2822</Paragraphs>
  <Slides>19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marzo de 2018 Partida 21: MINISTERIO DE DESARROLLO SOCIAL</vt:lpstr>
      <vt:lpstr>Ejecución Presupuestaria de Gastos Ministerio de Desarrollo Social acumulada al mes de marzo de 2018</vt:lpstr>
      <vt:lpstr>Ejecución Presupuestaria de Gastos Ministerio de Desarrollo Social acumulada al mes de marzo de 2018 </vt:lpstr>
      <vt:lpstr>Ejecución Presupuestaria de Gastos Ministerio de Desarrollo Social acumulada al mes de marzo de 2018 </vt:lpstr>
      <vt:lpstr>Ejecución Presupuestaria de Gastos Ministerio de Desarrollo Social acumulada al mes de marzo de 2018 </vt:lpstr>
      <vt:lpstr>Ejecución Presupuestaria de Gastos Partida 21, Resumen por Capítulos acumulada al mes de marzo de 2018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187</cp:revision>
  <cp:lastPrinted>2017-06-15T16:55:12Z</cp:lastPrinted>
  <dcterms:created xsi:type="dcterms:W3CDTF">2016-06-23T13:38:47Z</dcterms:created>
  <dcterms:modified xsi:type="dcterms:W3CDTF">2018-08-10T20:35:31Z</dcterms:modified>
</cp:coreProperties>
</file>