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299" r:id="rId5"/>
    <p:sldId id="264" r:id="rId6"/>
    <p:sldId id="301" r:id="rId7"/>
    <p:sldId id="263" r:id="rId8"/>
    <p:sldId id="265" r:id="rId9"/>
    <p:sldId id="302" r:id="rId10"/>
    <p:sldId id="267" r:id="rId11"/>
    <p:sldId id="303" r:id="rId12"/>
    <p:sldId id="268" r:id="rId13"/>
    <p:sldId id="269" r:id="rId14"/>
    <p:sldId id="275" r:id="rId15"/>
    <p:sldId id="276" r:id="rId16"/>
    <p:sldId id="300" r:id="rId17"/>
    <p:sldId id="277" r:id="rId18"/>
    <p:sldId id="278" r:id="rId19"/>
    <p:sldId id="306" r:id="rId20"/>
    <p:sldId id="272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195A0B8-1638-4BD2-8CFD-2727EAE1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2C9B96-189D-42E7-B37E-5D0F2E2C8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20272"/>
              </p:ext>
            </p:extLst>
          </p:nvPr>
        </p:nvGraphicFramePr>
        <p:xfrm>
          <a:off x="557673" y="1963862"/>
          <a:ext cx="7886701" cy="3027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8184852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695497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847046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365299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557488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111190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6170624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153567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901025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4789377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8281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30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399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539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72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64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006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85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137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52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5488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1049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899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031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691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383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INFANCIA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818F81D-3E1B-453D-9374-345076E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C8D394-0688-444F-AD0F-32041768F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29102"/>
              </p:ext>
            </p:extLst>
          </p:nvPr>
        </p:nvGraphicFramePr>
        <p:xfrm>
          <a:off x="557673" y="1963862"/>
          <a:ext cx="7886701" cy="3532085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449035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830482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1246688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1642131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442960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421140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5963701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706514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201871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8785899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0222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6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16.531.341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81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12.609.996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36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751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0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12.396.405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30226"/>
                  </a:ext>
                </a:extLst>
              </a:tr>
              <a:tr h="14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9.446.437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070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324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118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72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1321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424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726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1995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203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4042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6145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8713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339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9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359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64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10CA34-29CA-4DB1-B7F5-8F2FF3E1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9765C33-F6C8-471E-9977-D6EFA10C4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7155"/>
              </p:ext>
            </p:extLst>
          </p:nvPr>
        </p:nvGraphicFramePr>
        <p:xfrm>
          <a:off x="595299" y="1911344"/>
          <a:ext cx="7848871" cy="4351350"/>
        </p:xfrm>
        <a:graphic>
          <a:graphicData uri="http://schemas.openxmlformats.org/drawingml/2006/table">
            <a:tbl>
              <a:tblPr/>
              <a:tblGrid>
                <a:gridCol w="272909">
                  <a:extLst>
                    <a:ext uri="{9D8B030D-6E8A-4147-A177-3AD203B41FA5}">
                      <a16:colId xmlns:a16="http://schemas.microsoft.com/office/drawing/2014/main" val="3528670880"/>
                    </a:ext>
                  </a:extLst>
                </a:gridCol>
                <a:gridCol w="272909">
                  <a:extLst>
                    <a:ext uri="{9D8B030D-6E8A-4147-A177-3AD203B41FA5}">
                      <a16:colId xmlns:a16="http://schemas.microsoft.com/office/drawing/2014/main" val="2984843608"/>
                    </a:ext>
                  </a:extLst>
                </a:gridCol>
                <a:gridCol w="272909">
                  <a:extLst>
                    <a:ext uri="{9D8B030D-6E8A-4147-A177-3AD203B41FA5}">
                      <a16:colId xmlns:a16="http://schemas.microsoft.com/office/drawing/2014/main" val="3159627740"/>
                    </a:ext>
                  </a:extLst>
                </a:gridCol>
                <a:gridCol w="2849173">
                  <a:extLst>
                    <a:ext uri="{9D8B030D-6E8A-4147-A177-3AD203B41FA5}">
                      <a16:colId xmlns:a16="http://schemas.microsoft.com/office/drawing/2014/main" val="61379258"/>
                    </a:ext>
                  </a:extLst>
                </a:gridCol>
                <a:gridCol w="731397">
                  <a:extLst>
                    <a:ext uri="{9D8B030D-6E8A-4147-A177-3AD203B41FA5}">
                      <a16:colId xmlns:a16="http://schemas.microsoft.com/office/drawing/2014/main" val="3374622237"/>
                    </a:ext>
                  </a:extLst>
                </a:gridCol>
                <a:gridCol w="731397">
                  <a:extLst>
                    <a:ext uri="{9D8B030D-6E8A-4147-A177-3AD203B41FA5}">
                      <a16:colId xmlns:a16="http://schemas.microsoft.com/office/drawing/2014/main" val="2174569792"/>
                    </a:ext>
                  </a:extLst>
                </a:gridCol>
                <a:gridCol w="731397">
                  <a:extLst>
                    <a:ext uri="{9D8B030D-6E8A-4147-A177-3AD203B41FA5}">
                      <a16:colId xmlns:a16="http://schemas.microsoft.com/office/drawing/2014/main" val="26995556"/>
                    </a:ext>
                  </a:extLst>
                </a:gridCol>
                <a:gridCol w="654982">
                  <a:extLst>
                    <a:ext uri="{9D8B030D-6E8A-4147-A177-3AD203B41FA5}">
                      <a16:colId xmlns:a16="http://schemas.microsoft.com/office/drawing/2014/main" val="3481469756"/>
                    </a:ext>
                  </a:extLst>
                </a:gridCol>
                <a:gridCol w="665899">
                  <a:extLst>
                    <a:ext uri="{9D8B030D-6E8A-4147-A177-3AD203B41FA5}">
                      <a16:colId xmlns:a16="http://schemas.microsoft.com/office/drawing/2014/main" val="257901253"/>
                    </a:ext>
                  </a:extLst>
                </a:gridCol>
                <a:gridCol w="665899">
                  <a:extLst>
                    <a:ext uri="{9D8B030D-6E8A-4147-A177-3AD203B41FA5}">
                      <a16:colId xmlns:a16="http://schemas.microsoft.com/office/drawing/2014/main" val="1467270895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90743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056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84.656.852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19.612.375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275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15.683.161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4.191.111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20907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1108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925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0182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11.991.846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9073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8839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1983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11.983.353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6431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5.929.841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5264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5.667.437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403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82475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279.000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7122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7833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5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5611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7295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276.412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0818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992.470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7702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901.624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9657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819.377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8927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4234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43.768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46365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71216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4382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7106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93199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5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JUVENTUD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E61BDE2-2A84-4DF5-B783-9EBCBC6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FAFF7F8-6A6E-4778-A894-9538C3F71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86488"/>
              </p:ext>
            </p:extLst>
          </p:nvPr>
        </p:nvGraphicFramePr>
        <p:xfrm>
          <a:off x="557673" y="1915146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7933588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721448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7589485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368215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051640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1924578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2013779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4569533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395046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5127272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869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770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1.807.909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68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11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304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590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93725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153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6579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585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318.480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29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882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992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71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805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26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12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441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598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037A7A-B04A-42DA-A5E5-1D5CEE48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BB0287-8CF9-4F00-AF19-EE7D8C115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0014"/>
              </p:ext>
            </p:extLst>
          </p:nvPr>
        </p:nvGraphicFramePr>
        <p:xfrm>
          <a:off x="576384" y="2007555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665715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850040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0665507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7882584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3322068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304748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672184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96884322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8369070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8578223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00255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083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31.075.706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753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2.902.121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20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091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4.520.554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2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49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170.167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976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675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815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2586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920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8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156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3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806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8056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386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9401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798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57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987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2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4449CFC-B5FC-46D5-8539-1FA6775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148814-B817-4636-A106-3FD857C1D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37282"/>
              </p:ext>
            </p:extLst>
          </p:nvPr>
        </p:nvGraphicFramePr>
        <p:xfrm>
          <a:off x="557673" y="2010756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085006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214900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4761944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13499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632758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803468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5420498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050306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179498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9944538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77752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75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800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682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057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538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988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10.104.559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59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5.930.654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74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4.933.505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524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45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207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972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357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291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4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13.196.866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581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1601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6886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77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9190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DISCAPACIDAD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2249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0ECAAEE-2A14-4E5D-A0FB-DE65145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C5AF83-68E9-4BF8-BF70-8730B11FC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37357"/>
              </p:ext>
            </p:extLst>
          </p:nvPr>
        </p:nvGraphicFramePr>
        <p:xfrm>
          <a:off x="576384" y="1924860"/>
          <a:ext cx="7886701" cy="421780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914946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6302890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5743963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7781035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7416422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893645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8488544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2512151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9196405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1214195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22278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230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4.103.017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160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1.305.260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087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59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84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9085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702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13.942.058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59898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13.933.145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972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6497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213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55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526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48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192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05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5388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731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90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285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6316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84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6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38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821181A-5594-46DE-B7FC-2D2B9E42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7920A0-8E48-48D2-80EA-69F9E8F54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04439"/>
              </p:ext>
            </p:extLst>
          </p:nvPr>
        </p:nvGraphicFramePr>
        <p:xfrm>
          <a:off x="576384" y="1966884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0517084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492842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6342643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4412806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654525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143762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2468818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33302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8514759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5177486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7745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2593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33.288.819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6.595.445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51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1.408.083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36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791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993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142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3.641.318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08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07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246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21.894.739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475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071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186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859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824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1.713.928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366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43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482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54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2961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913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803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38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60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9F1FD45-9414-46B7-BE62-9C070E78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044DDD-858C-498C-98B1-8EF13A380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21357"/>
              </p:ext>
            </p:extLst>
          </p:nvPr>
        </p:nvGraphicFramePr>
        <p:xfrm>
          <a:off x="557673" y="1963862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78138485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665348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849732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55743165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515452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6258048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4396624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1937324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886254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1532742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6609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67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035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771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1713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294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523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855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469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5020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0704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546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4DFA8D1-B8B7-49A1-A0FB-FA202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530DE0-32DD-41FF-82BC-1AFA429FE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47864"/>
              </p:ext>
            </p:extLst>
          </p:nvPr>
        </p:nvGraphicFramePr>
        <p:xfrm>
          <a:off x="576384" y="1963862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8252027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3043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2766012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9227164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5538473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38550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100062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25453603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6945587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6441918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6678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720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4.443.881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84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553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463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4.970.236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54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961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3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209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757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8261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717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4947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953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1598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083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6154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767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1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56,7% y 21,1% respectivamente, los que al primer trimestre registraron erogaciones del 16,8% y 8,5%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marzo ascendió a </a:t>
            </a:r>
            <a:r>
              <a:rPr lang="es-CL" sz="1600" b="1" dirty="0"/>
              <a:t>$51.534 millones</a:t>
            </a:r>
            <a:r>
              <a:rPr lang="es-CL" sz="1600" dirty="0"/>
              <a:t>, es decir, un </a:t>
            </a:r>
            <a:r>
              <a:rPr lang="es-CL" sz="1600" b="1" dirty="0"/>
              <a:t>8,3%</a:t>
            </a:r>
            <a:r>
              <a:rPr lang="es-CL" sz="1600" dirty="0"/>
              <a:t> respecto de la ley inicial, con un gasto inferior en 6,2 puntos porcentuales al registrado a igual mes del año 2017.  Por su parte, la ejecución acumulada al primer trimestre de 2018 es inferior en 19,6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incremento consolidado de </a:t>
            </a:r>
            <a:r>
              <a:rPr lang="es-CL" sz="1600" b="1" dirty="0"/>
              <a:t>$50.318 millones</a:t>
            </a:r>
            <a:r>
              <a:rPr lang="es-CL" sz="1600" dirty="0"/>
              <a:t>.  Afectando principalmente los gastos en “servicio de la deuda”, “prestaciones de seguridad social” y “bienes y servicios de consumo” que presentan aumentos de $49.036 millones; $1.106 millones; y, $1.094 millones respectivamente.  Asimismo, el subtítulo 24 “transferencias corrientes” y 22 “bienes y servicios de consumo” experimentan disminuciones por un monto de $901 millones y $66 millones respectivamente.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79%,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16,8% y 98,4% </a:t>
            </a:r>
            <a:r>
              <a:rPr lang="es-CL" sz="1600" dirty="0"/>
              <a:t>respectivamente.</a:t>
            </a:r>
            <a:r>
              <a:rPr lang="es-CL" sz="1600" b="1" dirty="0"/>
              <a:t>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marzo alcanzaron niveles de ejecución de 20,3%, 23,2% y 22,8%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Subsecretaría de Servicios Sociales es la que presenta el mayor avance con un 39,1%, mientras que el Servicio Nacional de la Discapacidad es el que presenta la ejecución menor con un 19,4%, explicado éste último por el bajo nivel de gasto en el  subtítulo 24 transparencias corrientes, que alcanza un gasto de 9,4%, representando </a:t>
            </a:r>
            <a:r>
              <a:rPr lang="es-CL" sz="1600"/>
              <a:t>el 70,5% </a:t>
            </a:r>
            <a:r>
              <a:rPr lang="es-CL" sz="1600" dirty="0"/>
              <a:t>del Servicio.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08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736961B-BD97-4622-AE7B-7DEDCB9D3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10643"/>
              </p:ext>
            </p:extLst>
          </p:nvPr>
        </p:nvGraphicFramePr>
        <p:xfrm>
          <a:off x="532796" y="1695756"/>
          <a:ext cx="7886698" cy="2272077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1291537922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334361515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58457767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39751432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43147075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216070703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982859198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585283994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2358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5146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669.426.382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50.318.134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152.688.891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8090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67.793.343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-65.714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18.126.162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7046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15.047.082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1.094.479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2.060.947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2439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1.123.310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1.106.391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484.398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6687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393.412.168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66.225.809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22256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2.619.437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348.508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201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077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11.097.029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5734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55.215.192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49.036.447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54.328.718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8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6F7471-4799-497D-A6ED-E95F947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064478-67F6-4AD2-9B1C-AC279548F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CC52004-E6E1-448E-8F8C-FE997D5D7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7" y="1882105"/>
            <a:ext cx="4085655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Partida 21,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7E96BF6-BC79-4B44-89A4-37D75B7C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3D06CD9-3B04-400C-9260-BBF93D21C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57659"/>
              </p:ext>
            </p:extLst>
          </p:nvPr>
        </p:nvGraphicFramePr>
        <p:xfrm>
          <a:off x="557675" y="1744948"/>
          <a:ext cx="7886698" cy="2238113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val="4111726517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val="809714334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val="3595691709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2716917194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595971595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661365089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1119427332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1983545120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247421328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445788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6206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384.803.800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35.474.287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95.088.799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30020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24.345.043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886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54.212.415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307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16.531.341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1604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84.656.852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19.612.375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1387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1.807.909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95652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31.075.706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9418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4.103.017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9384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33.288.819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6.595.445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24361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21.856.116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4.443.881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40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44AFC9A-67D6-4828-97C8-C9A6C04A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7A278F-8CE6-4B1D-970C-170753DD1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73414"/>
              </p:ext>
            </p:extLst>
          </p:nvPr>
        </p:nvGraphicFramePr>
        <p:xfrm>
          <a:off x="576384" y="1935187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471770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5444241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7284011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708484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298256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019911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9128494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320544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2306008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7752116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0880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319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24.345.043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12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5.318.806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155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582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4012936,4%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356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4012936,4%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3139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15.256.364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9173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489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967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14.914.276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677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753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3.362.511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37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056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478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8218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236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741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4089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40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B2E8E7C-8CEF-408B-AA44-BB41A9623150}"/>
              </a:ext>
            </a:extLst>
          </p:cNvPr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6CE5F-8564-4ADD-BB0D-03D27A57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D869D6-F26C-4559-BAEC-DF508BBD6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12596"/>
              </p:ext>
            </p:extLst>
          </p:nvPr>
        </p:nvGraphicFramePr>
        <p:xfrm>
          <a:off x="576384" y="1939697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7107211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4208863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7634408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448668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685523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317717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0376635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3612573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4050406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2963107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93593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59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10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284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9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252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844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401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4.008.207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2.979.193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689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7364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146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0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02EDEAB-792F-4005-925B-831F79FC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2F383F-98D1-4A70-B8BB-760441641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41548"/>
              </p:ext>
            </p:extLst>
          </p:nvPr>
        </p:nvGraphicFramePr>
        <p:xfrm>
          <a:off x="557673" y="1959352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7337993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684777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1549331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352809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770937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572113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9193491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862159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4193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5412276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3655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91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12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26.192.232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860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784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932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33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53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902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8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899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9.489.549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690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903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2264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7129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314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33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340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5344</Words>
  <Application>Microsoft Office PowerPoint</Application>
  <PresentationFormat>Presentación en pantalla (4:3)</PresentationFormat>
  <Paragraphs>2822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21: MINISTERIO DE DESARROLLO SOCIAL</vt:lpstr>
      <vt:lpstr>Ejecución Presupuestaria de Gastos Ministerio de Desarrollo Social acumulada al mes de marzo de 2018</vt:lpstr>
      <vt:lpstr>Ejecución Presupuestaria de Gastos Ministerio de Desarrollo Social acumulada al mes de marzo de 2018 </vt:lpstr>
      <vt:lpstr>Ejecución Presupuestaria de Gastos Ministerio de Desarrollo Social acumulada al mes de marzo de 2018 </vt:lpstr>
      <vt:lpstr>Ejecución Presupuestaria de Gastos Ministerio de Desarrollo Social acumulada al mes de marzo de 2018 </vt:lpstr>
      <vt:lpstr>Ejecución Presupuestaria de Gastos Partida 21, Resumen por Capítulos acumulada al mes de marzo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187</cp:revision>
  <cp:lastPrinted>2017-06-15T16:55:12Z</cp:lastPrinted>
  <dcterms:created xsi:type="dcterms:W3CDTF">2016-06-23T13:38:47Z</dcterms:created>
  <dcterms:modified xsi:type="dcterms:W3CDTF">2018-08-10T20:35:31Z</dcterms:modified>
</cp:coreProperties>
</file>