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'resumen Capitulos'!$D$14:$D$15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'resumen Capitulos'!$E$14:$E$15</c:f>
              <c:numCache>
                <c:formatCode>0.0%</c:formatCode>
                <c:ptCount val="2"/>
                <c:pt idx="0">
                  <c:v>0.69231833873569149</c:v>
                </c:pt>
                <c:pt idx="1">
                  <c:v>0.30768166126430851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FA-4912-A19D-2EC4C9624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Partida'!$W$16:$Y$16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Partida'!$W$17:$Y$17</c:f>
              <c:numCache>
                <c:formatCode>0.0%</c:formatCode>
                <c:ptCount val="3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Partida'!$W$16:$Y$16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Partida'!$W$18:$Y$18</c:f>
              <c:numCache>
                <c:formatCode>0.0%</c:formatCode>
                <c:ptCount val="3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9A-4754-AAE5-14F66160D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7893248"/>
        <c:axId val="37894784"/>
      </c:barChart>
      <c:catAx>
        <c:axId val="3789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7894784"/>
        <c:crosses val="autoZero"/>
        <c:auto val="1"/>
        <c:lblAlgn val="ctr"/>
        <c:lblOffset val="100"/>
        <c:noMultiLvlLbl val="0"/>
      </c:catAx>
      <c:valAx>
        <c:axId val="378947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378932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5A-45A2-9A47-D93CF711F71A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A-45A2-9A47-D93CF711F7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Partida'!$AJ$16:$AL$16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Partida'!$AJ$17:$AL$17</c:f>
              <c:numCache>
                <c:formatCode>0.0%</c:formatCode>
                <c:ptCount val="3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05A-45A2-9A47-D93CF711F71A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Partida'!$AJ$16:$AL$16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Partida'!$AJ$18:$AL$18</c:f>
              <c:numCache>
                <c:formatCode>0.0%</c:formatCode>
                <c:ptCount val="3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05A-45A2-9A47-D93CF711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575040"/>
        <c:axId val="117580928"/>
      </c:lineChart>
      <c:catAx>
        <c:axId val="117575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17580928"/>
        <c:crosses val="autoZero"/>
        <c:auto val="1"/>
        <c:lblAlgn val="ctr"/>
        <c:lblOffset val="100"/>
        <c:noMultiLvlLbl val="0"/>
      </c:catAx>
      <c:valAx>
        <c:axId val="1175809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17575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4" name="Picture 1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320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MARZO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38700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4" name="Picture 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</a:t>
            </a:r>
            <a:r>
              <a:rPr lang="es-CL" sz="1600" dirty="0" smtClean="0"/>
              <a:t>marzo, </a:t>
            </a:r>
            <a:r>
              <a:rPr lang="es-CL" sz="1600" dirty="0"/>
              <a:t>el Ministerio registró una ejecución que ascendió a </a:t>
            </a:r>
            <a:r>
              <a:rPr lang="es-CL" sz="1600" b="1" dirty="0"/>
              <a:t>$</a:t>
            </a:r>
            <a:r>
              <a:rPr lang="es-CL" sz="1600" b="1" dirty="0" smtClean="0"/>
              <a:t>1.985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dirty="0" smtClean="0"/>
              <a:t>6,8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En el mes de marzo, vía modificaciones presupuestarias, se incrementó la autorización de gastos por $9.224 millones, compuestas por un aumento  de $24 millones en Prestaciones de Seguridad Social y una rebaja de $14 millones en  Gastos en Personal.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En cuanto a los programas, el 70% del presupuesto vigente se concentra en la Secretaría General de Gobierno y el 30% restante va dirigido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776907"/>
              </p:ext>
            </p:extLst>
          </p:nvPr>
        </p:nvGraphicFramePr>
        <p:xfrm>
          <a:off x="1547664" y="4293096"/>
          <a:ext cx="4572000" cy="23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950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69097B87-3866-4353-9316-BB649E973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30280"/>
              </p:ext>
            </p:extLst>
          </p:nvPr>
        </p:nvGraphicFramePr>
        <p:xfrm>
          <a:off x="755576" y="2686023"/>
          <a:ext cx="7264403" cy="2135505"/>
        </p:xfrm>
        <a:graphic>
          <a:graphicData uri="http://schemas.openxmlformats.org/drawingml/2006/table">
            <a:tbl>
              <a:tblPr/>
              <a:tblGrid>
                <a:gridCol w="716882">
                  <a:extLst>
                    <a:ext uri="{9D8B030D-6E8A-4147-A177-3AD203B41FA5}">
                      <a16:colId xmlns="" xmlns:a16="http://schemas.microsoft.com/office/drawing/2014/main" val="1661835851"/>
                    </a:ext>
                  </a:extLst>
                </a:gridCol>
                <a:gridCol w="2246229">
                  <a:extLst>
                    <a:ext uri="{9D8B030D-6E8A-4147-A177-3AD203B41FA5}">
                      <a16:colId xmlns="" xmlns:a16="http://schemas.microsoft.com/office/drawing/2014/main" val="3507797721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966498663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3996117118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20680113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22001625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2632426181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42621172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976088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85903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29.235.350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4.746.743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2887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3112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2795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33080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9053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76413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12957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700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96AA0218-4178-41FC-A563-CA390334F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55115"/>
              </p:ext>
            </p:extLst>
          </p:nvPr>
        </p:nvGraphicFramePr>
        <p:xfrm>
          <a:off x="754523" y="2408015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="" xmlns:a16="http://schemas.microsoft.com/office/drawing/2014/main" val="2188592451"/>
                    </a:ext>
                  </a:extLst>
                </a:gridCol>
                <a:gridCol w="279163">
                  <a:extLst>
                    <a:ext uri="{9D8B030D-6E8A-4147-A177-3AD203B41FA5}">
                      <a16:colId xmlns="" xmlns:a16="http://schemas.microsoft.com/office/drawing/2014/main" val="1116049683"/>
                    </a:ext>
                  </a:extLst>
                </a:gridCol>
                <a:gridCol w="2312615">
                  <a:extLst>
                    <a:ext uri="{9D8B030D-6E8A-4147-A177-3AD203B41FA5}">
                      <a16:colId xmlns="" xmlns:a16="http://schemas.microsoft.com/office/drawing/2014/main" val="282904647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86546794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503793575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1116743758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4102299455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1977509991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174380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57359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8845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3.817.503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84622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9.001.567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998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37514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0876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0BA95833-2F95-404E-A19E-6D02825A2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727565"/>
              </p:ext>
            </p:extLst>
          </p:nvPr>
        </p:nvGraphicFramePr>
        <p:xfrm>
          <a:off x="683568" y="1612754"/>
          <a:ext cx="7344817" cy="4577132"/>
        </p:xfrm>
        <a:graphic>
          <a:graphicData uri="http://schemas.openxmlformats.org/drawingml/2006/table">
            <a:tbl>
              <a:tblPr/>
              <a:tblGrid>
                <a:gridCol w="234502">
                  <a:extLst>
                    <a:ext uri="{9D8B030D-6E8A-4147-A177-3AD203B41FA5}">
                      <a16:colId xmlns="" xmlns:a16="http://schemas.microsoft.com/office/drawing/2014/main" val="2339893941"/>
                    </a:ext>
                  </a:extLst>
                </a:gridCol>
                <a:gridCol w="451633">
                  <a:extLst>
                    <a:ext uri="{9D8B030D-6E8A-4147-A177-3AD203B41FA5}">
                      <a16:colId xmlns="" xmlns:a16="http://schemas.microsoft.com/office/drawing/2014/main" val="2296393574"/>
                    </a:ext>
                  </a:extLst>
                </a:gridCol>
                <a:gridCol w="324248">
                  <a:extLst>
                    <a:ext uri="{9D8B030D-6E8A-4147-A177-3AD203B41FA5}">
                      <a16:colId xmlns="" xmlns:a16="http://schemas.microsoft.com/office/drawing/2014/main" val="1817727372"/>
                    </a:ext>
                  </a:extLst>
                </a:gridCol>
                <a:gridCol w="2523254">
                  <a:extLst>
                    <a:ext uri="{9D8B030D-6E8A-4147-A177-3AD203B41FA5}">
                      <a16:colId xmlns="" xmlns:a16="http://schemas.microsoft.com/office/drawing/2014/main" val="1414867198"/>
                    </a:ext>
                  </a:extLst>
                </a:gridCol>
                <a:gridCol w="337085">
                  <a:extLst>
                    <a:ext uri="{9D8B030D-6E8A-4147-A177-3AD203B41FA5}">
                      <a16:colId xmlns="" xmlns:a16="http://schemas.microsoft.com/office/drawing/2014/main" val="3777105879"/>
                    </a:ext>
                  </a:extLst>
                </a:gridCol>
                <a:gridCol w="694819">
                  <a:extLst>
                    <a:ext uri="{9D8B030D-6E8A-4147-A177-3AD203B41FA5}">
                      <a16:colId xmlns="" xmlns:a16="http://schemas.microsoft.com/office/drawing/2014/main" val="3457765011"/>
                    </a:ext>
                  </a:extLst>
                </a:gridCol>
                <a:gridCol w="694819">
                  <a:extLst>
                    <a:ext uri="{9D8B030D-6E8A-4147-A177-3AD203B41FA5}">
                      <a16:colId xmlns="" xmlns:a16="http://schemas.microsoft.com/office/drawing/2014/main" val="4185858763"/>
                    </a:ext>
                  </a:extLst>
                </a:gridCol>
                <a:gridCol w="694819">
                  <a:extLst>
                    <a:ext uri="{9D8B030D-6E8A-4147-A177-3AD203B41FA5}">
                      <a16:colId xmlns="" xmlns:a16="http://schemas.microsoft.com/office/drawing/2014/main" val="1437017030"/>
                    </a:ext>
                  </a:extLst>
                </a:gridCol>
                <a:gridCol w="694819">
                  <a:extLst>
                    <a:ext uri="{9D8B030D-6E8A-4147-A177-3AD203B41FA5}">
                      <a16:colId xmlns="" xmlns:a16="http://schemas.microsoft.com/office/drawing/2014/main" val="1817134314"/>
                    </a:ext>
                  </a:extLst>
                </a:gridCol>
                <a:gridCol w="694819">
                  <a:extLst>
                    <a:ext uri="{9D8B030D-6E8A-4147-A177-3AD203B41FA5}">
                      <a16:colId xmlns="" xmlns:a16="http://schemas.microsoft.com/office/drawing/2014/main" val="179507889"/>
                    </a:ext>
                  </a:extLst>
                </a:gridCol>
              </a:tblGrid>
              <a:tr h="15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1173517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055637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3.817.503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9260317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2.452.995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2980359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489.168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3457062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720.281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3049935"/>
                  </a:ext>
                </a:extLst>
              </a:tr>
              <a:tr h="21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720.281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6002964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106080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253.767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77132"/>
                  </a:ext>
                </a:extLst>
              </a:tr>
              <a:tr h="228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221.137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988340"/>
                  </a:ext>
                </a:extLst>
              </a:tr>
              <a:tr h="228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0614392"/>
                  </a:ext>
                </a:extLst>
              </a:tr>
              <a:tr h="228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888438"/>
                  </a:ext>
                </a:extLst>
              </a:tr>
              <a:tr h="228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8374550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2542419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2395084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9117100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0938999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3196204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8218715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8998423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3147298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9289454"/>
                  </a:ext>
                </a:extLst>
              </a:tr>
              <a:tr h="15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915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F45B009F-51B0-4A8E-B116-187420BB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468506"/>
              </p:ext>
            </p:extLst>
          </p:nvPr>
        </p:nvGraphicFramePr>
        <p:xfrm>
          <a:off x="539552" y="2150398"/>
          <a:ext cx="7886699" cy="3125562"/>
        </p:xfrm>
        <a:graphic>
          <a:graphicData uri="http://schemas.openxmlformats.org/drawingml/2006/table">
            <a:tbl>
              <a:tblPr/>
              <a:tblGrid>
                <a:gridCol w="327563">
                  <a:extLst>
                    <a:ext uri="{9D8B030D-6E8A-4147-A177-3AD203B41FA5}">
                      <a16:colId xmlns="" xmlns:a16="http://schemas.microsoft.com/office/drawing/2014/main" val="1187264447"/>
                    </a:ext>
                  </a:extLst>
                </a:gridCol>
                <a:gridCol w="302365">
                  <a:extLst>
                    <a:ext uri="{9D8B030D-6E8A-4147-A177-3AD203B41FA5}">
                      <a16:colId xmlns="" xmlns:a16="http://schemas.microsoft.com/office/drawing/2014/main" val="3916159443"/>
                    </a:ext>
                  </a:extLst>
                </a:gridCol>
                <a:gridCol w="313564">
                  <a:extLst>
                    <a:ext uri="{9D8B030D-6E8A-4147-A177-3AD203B41FA5}">
                      <a16:colId xmlns="" xmlns:a16="http://schemas.microsoft.com/office/drawing/2014/main" val="383687668"/>
                    </a:ext>
                  </a:extLst>
                </a:gridCol>
                <a:gridCol w="2956463">
                  <a:extLst>
                    <a:ext uri="{9D8B030D-6E8A-4147-A177-3AD203B41FA5}">
                      <a16:colId xmlns="" xmlns:a16="http://schemas.microsoft.com/office/drawing/2014/main" val="2353202532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704217334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709499724"/>
                    </a:ext>
                  </a:extLst>
                </a:gridCol>
                <a:gridCol w="627129">
                  <a:extLst>
                    <a:ext uri="{9D8B030D-6E8A-4147-A177-3AD203B41FA5}">
                      <a16:colId xmlns="" xmlns:a16="http://schemas.microsoft.com/office/drawing/2014/main" val="27205485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374546580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155652634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651912469"/>
                    </a:ext>
                  </a:extLst>
                </a:gridCol>
              </a:tblGrid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1333858"/>
                  </a:ext>
                </a:extLst>
              </a:tr>
              <a:tr h="268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662826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9.001.567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929.240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603793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3.163.774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763.449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746242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815941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062373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57.713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343136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57.713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260579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660170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510485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76381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2274952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978972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6.876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705334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16.826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1476368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1300675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54637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9782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1090</Words>
  <Application>Microsoft Office PowerPoint</Application>
  <PresentationFormat>Presentación en pantalla (4:3)</PresentationFormat>
  <Paragraphs>541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MARZO DE 2018 PARTIDA 20: MINISTERIO SECRETARÍA GENERAL DE GOBIERNO</vt:lpstr>
      <vt:lpstr>Ejecución Presupuestaria de Gastos Acumulada al mes de MARZO de 2018  Ministerio Secretaría General de Gobierno</vt:lpstr>
      <vt:lpstr>Comportamiento de Ejecución Presupuestaria de Gastos Acumulada al mes de MARZO de 2018  Ministerio Secretaría General de Gobierno</vt:lpstr>
      <vt:lpstr>Comportamiento de Ejecución Presupuestaria de Gastos Acumulada al mes de MARZO de 2018  Ministerio Secretaría General de Gobierno</vt:lpstr>
      <vt:lpstr>Ejecución Presupuestaria de Gastos Acumulada al mes de MARZO de 2018  Ministerio Secretaría General de Gobierno</vt:lpstr>
      <vt:lpstr>Ejecución Presupuestaria de Gastos Acumulada al mes de MARZO de 2018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148</cp:revision>
  <cp:lastPrinted>2016-10-11T11:56:42Z</cp:lastPrinted>
  <dcterms:created xsi:type="dcterms:W3CDTF">2016-06-23T13:38:47Z</dcterms:created>
  <dcterms:modified xsi:type="dcterms:W3CDTF">2018-09-11T21:57:20Z</dcterms:modified>
</cp:coreProperties>
</file>