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267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'resumen Capitulos'!$D$14:$D$15</c:f>
              <c:strCache>
                <c:ptCount val="2"/>
                <c:pt idx="0">
                  <c:v>Secretaría General de Gobierno</c:v>
                </c:pt>
                <c:pt idx="1">
                  <c:v>Consejo Nacional de Televisión</c:v>
                </c:pt>
              </c:strCache>
            </c:strRef>
          </c:cat>
          <c:val>
            <c:numRef>
              <c:f>'resumen Capitulos'!$E$14:$E$15</c:f>
              <c:numCache>
                <c:formatCode>0.0%</c:formatCode>
                <c:ptCount val="2"/>
                <c:pt idx="0">
                  <c:v>0.69231833873569149</c:v>
                </c:pt>
                <c:pt idx="1">
                  <c:v>0.30768166126430851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FA-4912-A19D-2EC4C9624B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Partida'!$V$17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Partida'!$W$16:$Y$16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'Resumen Partida'!$W$17:$Y$17</c:f>
              <c:numCache>
                <c:formatCode>0.0%</c:formatCode>
                <c:ptCount val="3"/>
                <c:pt idx="0">
                  <c:v>5.4053771360343728E-2</c:v>
                </c:pt>
                <c:pt idx="1">
                  <c:v>4.7572562393463642E-2</c:v>
                </c:pt>
                <c:pt idx="2">
                  <c:v>7.9598412084879375E-2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9A-4754-AAE5-14F66160D975}"/>
            </c:ext>
          </c:extLst>
        </c:ser>
        <c:ser>
          <c:idx val="1"/>
          <c:order val="1"/>
          <c:tx>
            <c:strRef>
              <c:f>'Resumen Partida'!$V$18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Partida'!$W$16:$Y$16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'Resumen Partida'!$W$18:$Y$18</c:f>
              <c:numCache>
                <c:formatCode>0.0%</c:formatCode>
                <c:ptCount val="3"/>
                <c:pt idx="0">
                  <c:v>4.6460314309190343E-2</c:v>
                </c:pt>
                <c:pt idx="1">
                  <c:v>4.8009099803374554E-2</c:v>
                </c:pt>
                <c:pt idx="2">
                  <c:v>6.7944961299352499E-2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9A-4754-AAE5-14F66160D9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7893248"/>
        <c:axId val="37894784"/>
      </c:barChart>
      <c:catAx>
        <c:axId val="3789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7894784"/>
        <c:crosses val="autoZero"/>
        <c:auto val="1"/>
        <c:lblAlgn val="ctr"/>
        <c:lblOffset val="100"/>
        <c:noMultiLvlLbl val="0"/>
      </c:catAx>
      <c:valAx>
        <c:axId val="3789478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378932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/>
              <a:t>Ejecución Acumulada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Partida'!$AI$17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2777777777777778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5A-45A2-9A47-D93CF711F71A}"/>
                </c:ext>
              </c:extLst>
            </c:dLbl>
            <c:dLbl>
              <c:idx val="1"/>
              <c:layout>
                <c:manualLayout>
                  <c:x val="-0.1333333333333333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5A-45A2-9A47-D93CF711F7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Partida'!$AJ$16:$AL$16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'Resumen Partida'!$AJ$17:$AL$17</c:f>
              <c:numCache>
                <c:formatCode>0.0%</c:formatCode>
                <c:ptCount val="3"/>
                <c:pt idx="0">
                  <c:v>5.4053771360343728E-2</c:v>
                </c:pt>
                <c:pt idx="1">
                  <c:v>0.10162633375380738</c:v>
                </c:pt>
                <c:pt idx="2">
                  <c:v>0.18122474583868675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05A-45A2-9A47-D93CF711F71A}"/>
            </c:ext>
          </c:extLst>
        </c:ser>
        <c:ser>
          <c:idx val="1"/>
          <c:order val="1"/>
          <c:tx>
            <c:strRef>
              <c:f>'Resumen Partida'!$AI$18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Partida'!$AJ$16:$AL$16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'Resumen Partida'!$AJ$18:$AL$18</c:f>
              <c:numCache>
                <c:formatCode>0.0%</c:formatCode>
                <c:ptCount val="3"/>
                <c:pt idx="0">
                  <c:v>4.6460314309190343E-2</c:v>
                </c:pt>
                <c:pt idx="1">
                  <c:v>9.4469414112564903E-2</c:v>
                </c:pt>
                <c:pt idx="2">
                  <c:v>0.16241437541191742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05A-45A2-9A47-D93CF711F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575040"/>
        <c:axId val="117580928"/>
      </c:lineChart>
      <c:catAx>
        <c:axId val="117575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17580928"/>
        <c:crosses val="autoZero"/>
        <c:auto val="1"/>
        <c:lblAlgn val="ctr"/>
        <c:lblOffset val="100"/>
        <c:noMultiLvlLbl val="0"/>
      </c:catAx>
      <c:valAx>
        <c:axId val="11758092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1175750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04" name="Picture 15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3203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MARZO DE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</a:t>
            </a:r>
            <a:r>
              <a:rPr lang="es-CL" sz="2000" b="1" dirty="0">
                <a:latin typeface="+mn-lt"/>
              </a:rPr>
              <a:t>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38700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mayo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94" name="Picture 1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CL" sz="1600" dirty="0"/>
              <a:t>Al mes de </a:t>
            </a:r>
            <a:r>
              <a:rPr lang="es-CL" sz="1600" dirty="0" smtClean="0"/>
              <a:t>marzo, </a:t>
            </a:r>
            <a:r>
              <a:rPr lang="es-CL" sz="1600" dirty="0"/>
              <a:t>el Ministerio registró una ejecución que ascendió a </a:t>
            </a:r>
            <a:r>
              <a:rPr lang="es-CL" sz="1600" b="1" dirty="0"/>
              <a:t>$</a:t>
            </a:r>
            <a:r>
              <a:rPr lang="es-CL" sz="1600" b="1" dirty="0" smtClean="0"/>
              <a:t>1.985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dirty="0" smtClean="0"/>
              <a:t>6,8</a:t>
            </a:r>
            <a:r>
              <a:rPr lang="es-CL" sz="1600" b="1" dirty="0" smtClean="0"/>
              <a:t>%</a:t>
            </a:r>
            <a:r>
              <a:rPr lang="es-CL" sz="1600" dirty="0" smtClean="0"/>
              <a:t> </a:t>
            </a:r>
            <a:r>
              <a:rPr lang="es-CL" sz="1600" dirty="0"/>
              <a:t>respecto al presupuesto vigente</a:t>
            </a:r>
            <a:r>
              <a:rPr lang="es-CL" sz="1600" dirty="0" smtClean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MX" sz="1600" dirty="0" smtClean="0"/>
              <a:t>En el mes de marzo, vía modificaciones presupuestarias, se incrementó la autorización de gastos por $9.224 millones, compuestas por un aumento  de $24 millones en Prestaciones de Seguridad Social y una rebaja de $14 millones en  Gastos en Personal.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CL" sz="1600" dirty="0"/>
              <a:t>En cuanto a los programas, el 70% del presupuesto vigente se concentra en la Secretaría General de Gobierno y el 30% restante va dirigido al Consejo Nacional de Televisión.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s-MX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s-CL" sz="1600" dirty="0"/>
          </a:p>
        </p:txBody>
      </p:sp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7776907"/>
              </p:ext>
            </p:extLst>
          </p:nvPr>
        </p:nvGraphicFramePr>
        <p:xfrm>
          <a:off x="1547664" y="4293096"/>
          <a:ext cx="4572000" cy="238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381315"/>
            <a:ext cx="8229600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Ejecución Presupuestaria de Gastos Acumulada al mes de MARZO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0932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21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Ejecución Presupuestaria de Gastos Acumulada al mes de MARZO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9504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50851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69097B87-3866-4353-9316-BB649E9735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830280"/>
              </p:ext>
            </p:extLst>
          </p:nvPr>
        </p:nvGraphicFramePr>
        <p:xfrm>
          <a:off x="755576" y="2686023"/>
          <a:ext cx="7264403" cy="2135505"/>
        </p:xfrm>
        <a:graphic>
          <a:graphicData uri="http://schemas.openxmlformats.org/drawingml/2006/table">
            <a:tbl>
              <a:tblPr/>
              <a:tblGrid>
                <a:gridCol w="716882">
                  <a:extLst>
                    <a:ext uri="{9D8B030D-6E8A-4147-A177-3AD203B41FA5}">
                      <a16:colId xmlns="" xmlns:a16="http://schemas.microsoft.com/office/drawing/2014/main" val="1661835851"/>
                    </a:ext>
                  </a:extLst>
                </a:gridCol>
                <a:gridCol w="2246229">
                  <a:extLst>
                    <a:ext uri="{9D8B030D-6E8A-4147-A177-3AD203B41FA5}">
                      <a16:colId xmlns="" xmlns:a16="http://schemas.microsoft.com/office/drawing/2014/main" val="3507797721"/>
                    </a:ext>
                  </a:extLst>
                </a:gridCol>
                <a:gridCol w="716882">
                  <a:extLst>
                    <a:ext uri="{9D8B030D-6E8A-4147-A177-3AD203B41FA5}">
                      <a16:colId xmlns="" xmlns:a16="http://schemas.microsoft.com/office/drawing/2014/main" val="966498663"/>
                    </a:ext>
                  </a:extLst>
                </a:gridCol>
                <a:gridCol w="716882">
                  <a:extLst>
                    <a:ext uri="{9D8B030D-6E8A-4147-A177-3AD203B41FA5}">
                      <a16:colId xmlns="" xmlns:a16="http://schemas.microsoft.com/office/drawing/2014/main" val="3996117118"/>
                    </a:ext>
                  </a:extLst>
                </a:gridCol>
                <a:gridCol w="716882">
                  <a:extLst>
                    <a:ext uri="{9D8B030D-6E8A-4147-A177-3AD203B41FA5}">
                      <a16:colId xmlns="" xmlns:a16="http://schemas.microsoft.com/office/drawing/2014/main" val="20680113"/>
                    </a:ext>
                  </a:extLst>
                </a:gridCol>
                <a:gridCol w="716882">
                  <a:extLst>
                    <a:ext uri="{9D8B030D-6E8A-4147-A177-3AD203B41FA5}">
                      <a16:colId xmlns="" xmlns:a16="http://schemas.microsoft.com/office/drawing/2014/main" val="22001625"/>
                    </a:ext>
                  </a:extLst>
                </a:gridCol>
                <a:gridCol w="716882">
                  <a:extLst>
                    <a:ext uri="{9D8B030D-6E8A-4147-A177-3AD203B41FA5}">
                      <a16:colId xmlns="" xmlns:a16="http://schemas.microsoft.com/office/drawing/2014/main" val="2632426181"/>
                    </a:ext>
                  </a:extLst>
                </a:gridCol>
                <a:gridCol w="716882">
                  <a:extLst>
                    <a:ext uri="{9D8B030D-6E8A-4147-A177-3AD203B41FA5}">
                      <a16:colId xmlns="" xmlns:a16="http://schemas.microsoft.com/office/drawing/2014/main" val="42621172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9760884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85903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29.235.350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4.746.743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28877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12.659.875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12.645.087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3.216.444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73112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4.383.895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4.383.895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572.792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27957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33080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11.493.888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777.994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90533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343.023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7641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342.445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12957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7005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MARZO de 2018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486916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96AA0218-4178-41FC-A563-CA390334F5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155115"/>
              </p:ext>
            </p:extLst>
          </p:nvPr>
        </p:nvGraphicFramePr>
        <p:xfrm>
          <a:off x="754523" y="2408015"/>
          <a:ext cx="7493001" cy="876300"/>
        </p:xfrm>
        <a:graphic>
          <a:graphicData uri="http://schemas.openxmlformats.org/drawingml/2006/table">
            <a:tbl>
              <a:tblPr/>
              <a:tblGrid>
                <a:gridCol w="333093">
                  <a:extLst>
                    <a:ext uri="{9D8B030D-6E8A-4147-A177-3AD203B41FA5}">
                      <a16:colId xmlns="" xmlns:a16="http://schemas.microsoft.com/office/drawing/2014/main" val="2188592451"/>
                    </a:ext>
                  </a:extLst>
                </a:gridCol>
                <a:gridCol w="279163">
                  <a:extLst>
                    <a:ext uri="{9D8B030D-6E8A-4147-A177-3AD203B41FA5}">
                      <a16:colId xmlns="" xmlns:a16="http://schemas.microsoft.com/office/drawing/2014/main" val="1116049683"/>
                    </a:ext>
                  </a:extLst>
                </a:gridCol>
                <a:gridCol w="2312615">
                  <a:extLst>
                    <a:ext uri="{9D8B030D-6E8A-4147-A177-3AD203B41FA5}">
                      <a16:colId xmlns="" xmlns:a16="http://schemas.microsoft.com/office/drawing/2014/main" val="282904647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286546794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2503793575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1116743758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4102299455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1977509991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21743801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757359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88457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20.233.783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20.233.783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3.817.503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84622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8.992.343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9.001.567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9989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1602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37514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01,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0876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0BA95833-2F95-404E-A19E-6D02825A2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727565"/>
              </p:ext>
            </p:extLst>
          </p:nvPr>
        </p:nvGraphicFramePr>
        <p:xfrm>
          <a:off x="683568" y="1612754"/>
          <a:ext cx="7344817" cy="4577132"/>
        </p:xfrm>
        <a:graphic>
          <a:graphicData uri="http://schemas.openxmlformats.org/drawingml/2006/table">
            <a:tbl>
              <a:tblPr/>
              <a:tblGrid>
                <a:gridCol w="234502">
                  <a:extLst>
                    <a:ext uri="{9D8B030D-6E8A-4147-A177-3AD203B41FA5}">
                      <a16:colId xmlns="" xmlns:a16="http://schemas.microsoft.com/office/drawing/2014/main" val="2339893941"/>
                    </a:ext>
                  </a:extLst>
                </a:gridCol>
                <a:gridCol w="451633">
                  <a:extLst>
                    <a:ext uri="{9D8B030D-6E8A-4147-A177-3AD203B41FA5}">
                      <a16:colId xmlns="" xmlns:a16="http://schemas.microsoft.com/office/drawing/2014/main" val="2296393574"/>
                    </a:ext>
                  </a:extLst>
                </a:gridCol>
                <a:gridCol w="324248">
                  <a:extLst>
                    <a:ext uri="{9D8B030D-6E8A-4147-A177-3AD203B41FA5}">
                      <a16:colId xmlns="" xmlns:a16="http://schemas.microsoft.com/office/drawing/2014/main" val="1817727372"/>
                    </a:ext>
                  </a:extLst>
                </a:gridCol>
                <a:gridCol w="2523254">
                  <a:extLst>
                    <a:ext uri="{9D8B030D-6E8A-4147-A177-3AD203B41FA5}">
                      <a16:colId xmlns="" xmlns:a16="http://schemas.microsoft.com/office/drawing/2014/main" val="1414867198"/>
                    </a:ext>
                  </a:extLst>
                </a:gridCol>
                <a:gridCol w="337085">
                  <a:extLst>
                    <a:ext uri="{9D8B030D-6E8A-4147-A177-3AD203B41FA5}">
                      <a16:colId xmlns="" xmlns:a16="http://schemas.microsoft.com/office/drawing/2014/main" val="3777105879"/>
                    </a:ext>
                  </a:extLst>
                </a:gridCol>
                <a:gridCol w="694819">
                  <a:extLst>
                    <a:ext uri="{9D8B030D-6E8A-4147-A177-3AD203B41FA5}">
                      <a16:colId xmlns="" xmlns:a16="http://schemas.microsoft.com/office/drawing/2014/main" val="3457765011"/>
                    </a:ext>
                  </a:extLst>
                </a:gridCol>
                <a:gridCol w="694819">
                  <a:extLst>
                    <a:ext uri="{9D8B030D-6E8A-4147-A177-3AD203B41FA5}">
                      <a16:colId xmlns="" xmlns:a16="http://schemas.microsoft.com/office/drawing/2014/main" val="4185858763"/>
                    </a:ext>
                  </a:extLst>
                </a:gridCol>
                <a:gridCol w="694819">
                  <a:extLst>
                    <a:ext uri="{9D8B030D-6E8A-4147-A177-3AD203B41FA5}">
                      <a16:colId xmlns="" xmlns:a16="http://schemas.microsoft.com/office/drawing/2014/main" val="1437017030"/>
                    </a:ext>
                  </a:extLst>
                </a:gridCol>
                <a:gridCol w="694819">
                  <a:extLst>
                    <a:ext uri="{9D8B030D-6E8A-4147-A177-3AD203B41FA5}">
                      <a16:colId xmlns="" xmlns:a16="http://schemas.microsoft.com/office/drawing/2014/main" val="1817134314"/>
                    </a:ext>
                  </a:extLst>
                </a:gridCol>
                <a:gridCol w="694819">
                  <a:extLst>
                    <a:ext uri="{9D8B030D-6E8A-4147-A177-3AD203B41FA5}">
                      <a16:colId xmlns="" xmlns:a16="http://schemas.microsoft.com/office/drawing/2014/main" val="179507889"/>
                    </a:ext>
                  </a:extLst>
                </a:gridCol>
              </a:tblGrid>
              <a:tr h="1522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1173517"/>
                  </a:ext>
                </a:extLst>
              </a:tr>
              <a:tr h="2485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0055637"/>
                  </a:ext>
                </a:extLst>
              </a:tr>
              <a:tr h="2485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20.233.783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20.233.783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3.817.503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9260317"/>
                  </a:ext>
                </a:extLst>
              </a:tr>
              <a:tr h="248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9.481.313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9.481.313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2.452.995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2980359"/>
                  </a:ext>
                </a:extLst>
              </a:tr>
              <a:tr h="248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3.908.842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3.908.842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489.168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3457062"/>
                  </a:ext>
                </a:extLst>
              </a:tr>
              <a:tr h="248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6.365.273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6.365.273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720.281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3049935"/>
                  </a:ext>
                </a:extLst>
              </a:tr>
              <a:tr h="218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6.365.273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6.365.273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720.281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6002964"/>
                  </a:ext>
                </a:extLst>
              </a:tr>
              <a:tr h="152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960.359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960.359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106080"/>
                  </a:ext>
                </a:extLst>
              </a:tr>
              <a:tr h="152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946.548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946.548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253.767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77132"/>
                  </a:ext>
                </a:extLst>
              </a:tr>
              <a:tr h="228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945.672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945.672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221.137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5988340"/>
                  </a:ext>
                </a:extLst>
              </a:tr>
              <a:tr h="228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1.811.565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1.811.565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29.379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0614392"/>
                  </a:ext>
                </a:extLst>
              </a:tr>
              <a:tr h="228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1.439.155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1.439.155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888438"/>
                  </a:ext>
                </a:extLst>
              </a:tr>
              <a:tr h="228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261.974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261.974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18374550"/>
                  </a:ext>
                </a:extLst>
              </a:tr>
              <a:tr h="248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168.143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168.143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2542419"/>
                  </a:ext>
                </a:extLst>
              </a:tr>
              <a:tr h="152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47.044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47.044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2395084"/>
                  </a:ext>
                </a:extLst>
              </a:tr>
              <a:tr h="152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9117100"/>
                  </a:ext>
                </a:extLst>
              </a:tr>
              <a:tr h="152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0938999"/>
                  </a:ext>
                </a:extLst>
              </a:tr>
              <a:tr h="152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49.094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49.094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3196204"/>
                  </a:ext>
                </a:extLst>
              </a:tr>
              <a:tr h="152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57.969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57.969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8218715"/>
                  </a:ext>
                </a:extLst>
              </a:tr>
              <a:tr h="248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308.212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308.212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88998423"/>
                  </a:ext>
                </a:extLst>
              </a:tr>
              <a:tr h="152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227.187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227.187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105.135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3147298"/>
                  </a:ext>
                </a:extLst>
              </a:tr>
              <a:tr h="152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81.025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29289454"/>
                  </a:ext>
                </a:extLst>
              </a:tr>
              <a:tr h="152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9915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9492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02,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F45B009F-51B0-4A8E-B116-187420BB7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468506"/>
              </p:ext>
            </p:extLst>
          </p:nvPr>
        </p:nvGraphicFramePr>
        <p:xfrm>
          <a:off x="539552" y="2150398"/>
          <a:ext cx="7886699" cy="3125562"/>
        </p:xfrm>
        <a:graphic>
          <a:graphicData uri="http://schemas.openxmlformats.org/drawingml/2006/table">
            <a:tbl>
              <a:tblPr/>
              <a:tblGrid>
                <a:gridCol w="327563">
                  <a:extLst>
                    <a:ext uri="{9D8B030D-6E8A-4147-A177-3AD203B41FA5}">
                      <a16:colId xmlns="" xmlns:a16="http://schemas.microsoft.com/office/drawing/2014/main" val="1187264447"/>
                    </a:ext>
                  </a:extLst>
                </a:gridCol>
                <a:gridCol w="302365">
                  <a:extLst>
                    <a:ext uri="{9D8B030D-6E8A-4147-A177-3AD203B41FA5}">
                      <a16:colId xmlns="" xmlns:a16="http://schemas.microsoft.com/office/drawing/2014/main" val="3916159443"/>
                    </a:ext>
                  </a:extLst>
                </a:gridCol>
                <a:gridCol w="313564">
                  <a:extLst>
                    <a:ext uri="{9D8B030D-6E8A-4147-A177-3AD203B41FA5}">
                      <a16:colId xmlns="" xmlns:a16="http://schemas.microsoft.com/office/drawing/2014/main" val="383687668"/>
                    </a:ext>
                  </a:extLst>
                </a:gridCol>
                <a:gridCol w="2956463">
                  <a:extLst>
                    <a:ext uri="{9D8B030D-6E8A-4147-A177-3AD203B41FA5}">
                      <a16:colId xmlns="" xmlns:a16="http://schemas.microsoft.com/office/drawing/2014/main" val="2353202532"/>
                    </a:ext>
                  </a:extLst>
                </a:gridCol>
                <a:gridCol w="671923">
                  <a:extLst>
                    <a:ext uri="{9D8B030D-6E8A-4147-A177-3AD203B41FA5}">
                      <a16:colId xmlns="" xmlns:a16="http://schemas.microsoft.com/office/drawing/2014/main" val="2704217334"/>
                    </a:ext>
                  </a:extLst>
                </a:gridCol>
                <a:gridCol w="671923">
                  <a:extLst>
                    <a:ext uri="{9D8B030D-6E8A-4147-A177-3AD203B41FA5}">
                      <a16:colId xmlns="" xmlns:a16="http://schemas.microsoft.com/office/drawing/2014/main" val="3709499724"/>
                    </a:ext>
                  </a:extLst>
                </a:gridCol>
                <a:gridCol w="627129">
                  <a:extLst>
                    <a:ext uri="{9D8B030D-6E8A-4147-A177-3AD203B41FA5}">
                      <a16:colId xmlns="" xmlns:a16="http://schemas.microsoft.com/office/drawing/2014/main" val="27205485"/>
                    </a:ext>
                  </a:extLst>
                </a:gridCol>
                <a:gridCol w="671923">
                  <a:extLst>
                    <a:ext uri="{9D8B030D-6E8A-4147-A177-3AD203B41FA5}">
                      <a16:colId xmlns="" xmlns:a16="http://schemas.microsoft.com/office/drawing/2014/main" val="1374546580"/>
                    </a:ext>
                  </a:extLst>
                </a:gridCol>
                <a:gridCol w="671923">
                  <a:extLst>
                    <a:ext uri="{9D8B030D-6E8A-4147-A177-3AD203B41FA5}">
                      <a16:colId xmlns="" xmlns:a16="http://schemas.microsoft.com/office/drawing/2014/main" val="3155652634"/>
                    </a:ext>
                  </a:extLst>
                </a:gridCol>
                <a:gridCol w="671923">
                  <a:extLst>
                    <a:ext uri="{9D8B030D-6E8A-4147-A177-3AD203B41FA5}">
                      <a16:colId xmlns="" xmlns:a16="http://schemas.microsoft.com/office/drawing/2014/main" val="3651912469"/>
                    </a:ext>
                  </a:extLst>
                </a:gridCol>
              </a:tblGrid>
              <a:tr h="168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1333858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6628269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8.992.343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9.001.567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9.224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929.240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6037933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3.178.562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3.163.774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-14.788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763.449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67462427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475.053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475.053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83.624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8159411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24.012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24.012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0623739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5.128.615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5.128.615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57.713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63431367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5.128.615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5.128.615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57.713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2605793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4.479.804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4.479.804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21.351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6601706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 (ex  Novasur)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648.811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648.811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36.362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5104851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174.880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174.880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9763816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14.477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14.477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2274952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78.323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78.323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9789726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6.876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6705334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34.233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34.233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16.826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1476368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33.695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33.695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16.468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1300675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546376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9782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2587</TotalTime>
  <Words>1090</Words>
  <Application>Microsoft Office PowerPoint</Application>
  <PresentationFormat>Presentación en pantalla (4:3)</PresentationFormat>
  <Paragraphs>541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AL MES DE MARZO DE 2018 PARTIDA 20: MINISTERIO SECRETARÍA GENERAL DE GOBIERNO</vt:lpstr>
      <vt:lpstr>Ejecución Presupuestaria de Gastos Acumulada al mes de MARZO de 2018  Ministerio Secretaría General de Gobierno</vt:lpstr>
      <vt:lpstr>Comportamiento de Ejecución Presupuestaria de Gastos Acumulada al mes de MARZO de 2018  Ministerio Secretaría General de Gobierno</vt:lpstr>
      <vt:lpstr>Comportamiento de Ejecución Presupuestaria de Gastos Acumulada al mes de MARZO de 2018  Ministerio Secretaría General de Gobierno</vt:lpstr>
      <vt:lpstr>Ejecución Presupuestaria de Gastos Acumulada al mes de MARZO de 2018  Ministerio Secretaría General de Gobierno</vt:lpstr>
      <vt:lpstr>Ejecución Presupuestaria de Gastos Acumulada al mes de MARZO de 2018  Partida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148</cp:revision>
  <cp:lastPrinted>2016-10-11T11:56:42Z</cp:lastPrinted>
  <dcterms:created xsi:type="dcterms:W3CDTF">2016-06-23T13:38:47Z</dcterms:created>
  <dcterms:modified xsi:type="dcterms:W3CDTF">2018-09-11T21:57:20Z</dcterms:modified>
</cp:coreProperties>
</file>