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300" r:id="rId5"/>
    <p:sldId id="302" r:id="rId6"/>
    <p:sldId id="264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88" d="100"/>
          <a:sy n="8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31-07-2018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31-07-2018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31-07-2018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31-07-2018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31-07-2018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31-07-2018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31-07-2018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31-07-2018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</a:t>
            </a:r>
            <a:r>
              <a:rPr lang="es-CL" sz="2400" b="1" dirty="0" smtClean="0">
                <a:latin typeface="+mn-lt"/>
              </a:rPr>
              <a:t>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>
                <a:latin typeface="+mn-lt"/>
              </a:rPr>
              <a:t/>
            </a:r>
            <a:br>
              <a:rPr lang="es-CL" sz="2400" b="1" dirty="0">
                <a:latin typeface="+mn-lt"/>
              </a:rPr>
            </a:br>
            <a:r>
              <a:rPr lang="es-CL" sz="2400" b="1" cap="all" dirty="0">
                <a:latin typeface="+mn-lt"/>
              </a:rPr>
              <a:t>al mes de </a:t>
            </a:r>
            <a:r>
              <a:rPr lang="es-CL" sz="2400" b="1" cap="all" dirty="0" smtClean="0">
                <a:latin typeface="+mn-lt"/>
              </a:rPr>
              <a:t>Marzo </a:t>
            </a:r>
            <a:r>
              <a:rPr lang="es-CL" sz="2400" b="1" cap="all" dirty="0">
                <a:latin typeface="+mn-lt"/>
              </a:rPr>
              <a:t>de </a:t>
            </a:r>
            <a:r>
              <a:rPr lang="es-CL" sz="2400" b="1" cap="all" dirty="0" smtClean="0">
                <a:latin typeface="+mn-lt"/>
              </a:rPr>
              <a:t>2018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400" b="1" cap="all" dirty="0">
                <a:latin typeface="+mn-lt"/>
              </a:rPr>
              <a:t>Partida 19:</a:t>
            </a:r>
            <a:br>
              <a:rPr lang="es-CL" sz="2400" b="1" cap="all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04: Unidad Operativa de Control de Tránsito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055686"/>
              </p:ext>
            </p:extLst>
          </p:nvPr>
        </p:nvGraphicFramePr>
        <p:xfrm>
          <a:off x="468085" y="1772816"/>
          <a:ext cx="8157049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Hoja de cálculo" r:id="rId3" imgW="8039100" imgH="2771775" progId="Excel.Sheet.8">
                  <p:embed/>
                </p:oleObj>
              </mc:Choice>
              <mc:Fallback>
                <p:oleObj name="Hoja de cálculo" r:id="rId3" imgW="8039100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085" y="1772816"/>
                        <a:ext cx="8157049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21600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05: Fiscalización y Control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806043"/>
              </p:ext>
            </p:extLst>
          </p:nvPr>
        </p:nvGraphicFramePr>
        <p:xfrm>
          <a:off x="414336" y="1610097"/>
          <a:ext cx="8210799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Hoja de cálculo" r:id="rId3" imgW="7819957" imgH="2466885" progId="Excel.Sheet.8">
                  <p:embed/>
                </p:oleObj>
              </mc:Choice>
              <mc:Fallback>
                <p:oleObj name="Hoja de cálculo" r:id="rId3" imgW="78199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10097"/>
                        <a:ext cx="8210799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06: Subsidio Nacional al Transporte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098604"/>
              </p:ext>
            </p:extLst>
          </p:nvPr>
        </p:nvGraphicFramePr>
        <p:xfrm>
          <a:off x="414336" y="1646262"/>
          <a:ext cx="8210799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Hoja de cálculo" r:id="rId3" imgW="8496300" imgH="4591140" progId="Excel.Sheet.8">
                  <p:embed/>
                </p:oleObj>
              </mc:Choice>
              <mc:Fallback>
                <p:oleObj name="Hoja de cálculo" r:id="rId3" imgW="8496300" imgH="4591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46262"/>
                        <a:ext cx="8210799" cy="459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0928" y="479206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07: Programa de Desarrollo Logístico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311144"/>
              </p:ext>
            </p:extLst>
          </p:nvPr>
        </p:nvGraphicFramePr>
        <p:xfrm>
          <a:off x="414335" y="1786111"/>
          <a:ext cx="8210799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Hoja de cálculo" r:id="rId3" imgW="7848600" imgH="2866935" progId="Excel.Sheet.8">
                  <p:embed/>
                </p:oleObj>
              </mc:Choice>
              <mc:Fallback>
                <p:oleObj name="Hoja de cálculo" r:id="rId3" imgW="7848600" imgH="2866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86111"/>
                        <a:ext cx="8210799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7897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10181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08: Programa de Vialidad y Transporte Urbano: SECTRA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109940"/>
              </p:ext>
            </p:extLst>
          </p:nvPr>
        </p:nvGraphicFramePr>
        <p:xfrm>
          <a:off x="414336" y="1772816"/>
          <a:ext cx="8210799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Hoja de cálculo" r:id="rId3" imgW="7819957" imgH="2781210" progId="Excel.Sheet.8">
                  <p:embed/>
                </p:oleObj>
              </mc:Choice>
              <mc:Fallback>
                <p:oleObj name="Hoja de cálculo" r:id="rId3" imgW="78199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02, Programa 01: Subsecretaría de Telecomunicaciones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62738"/>
              </p:ext>
            </p:extLst>
          </p:nvPr>
        </p:nvGraphicFramePr>
        <p:xfrm>
          <a:off x="414336" y="1841302"/>
          <a:ext cx="8201488" cy="281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Hoja de cálculo" r:id="rId3" imgW="9724957" imgH="3991065" progId="Excel.Sheet.8">
                  <p:embed/>
                </p:oleObj>
              </mc:Choice>
              <mc:Fallback>
                <p:oleObj name="Hoja de cálculo" r:id="rId3" imgW="97249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1302"/>
                        <a:ext cx="8201488" cy="2811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03, Programa 01: Junta de Aeronáutica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661873"/>
              </p:ext>
            </p:extLst>
          </p:nvPr>
        </p:nvGraphicFramePr>
        <p:xfrm>
          <a:off x="414336" y="1772816"/>
          <a:ext cx="8262119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Hoja de cálculo" r:id="rId3" imgW="7801043" imgH="2628900" progId="Excel.Sheet.8">
                  <p:embed/>
                </p:oleObj>
              </mc:Choice>
              <mc:Fallback>
                <p:oleObj name="Hoja de cálculo" r:id="rId3" imgW="7801043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62119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El Ministerio de Transportes y Telecomunicaciones presenta recursos vigentes que alcanzan a </a:t>
            </a:r>
            <a:r>
              <a:rPr lang="es-CL" sz="1600" b="1" dirty="0" smtClean="0">
                <a:latin typeface="+mn-lt"/>
              </a:rPr>
              <a:t>$</a:t>
            </a:r>
            <a:r>
              <a:rPr lang="es-CL" sz="1600" b="1" dirty="0" smtClean="0">
                <a:latin typeface="+mn-lt"/>
              </a:rPr>
              <a:t>1.077.535 </a:t>
            </a:r>
            <a:r>
              <a:rPr lang="es-CL" sz="1600" b="1" dirty="0" smtClean="0">
                <a:latin typeface="+mn-lt"/>
              </a:rPr>
              <a:t>millones</a:t>
            </a:r>
            <a:r>
              <a:rPr lang="es-CL" sz="1600" dirty="0" smtClean="0">
                <a:latin typeface="+mn-lt"/>
              </a:rPr>
              <a:t>. Se observan modificaciones presupuestarias que corresponden a: $95 millones menos para gastos en personal, $</a:t>
            </a:r>
            <a:r>
              <a:rPr lang="es-CL" sz="1600" dirty="0" smtClean="0">
                <a:latin typeface="+mn-lt"/>
              </a:rPr>
              <a:t>429 </a:t>
            </a:r>
            <a:r>
              <a:rPr lang="es-CL" sz="1600" dirty="0" smtClean="0">
                <a:latin typeface="+mn-lt"/>
              </a:rPr>
              <a:t>millones adicionales para prestaciones de seguridad social, </a:t>
            </a:r>
            <a:r>
              <a:rPr lang="es-CL" sz="1600" dirty="0" smtClean="0">
                <a:latin typeface="+mn-lt"/>
              </a:rPr>
              <a:t>y </a:t>
            </a:r>
            <a:r>
              <a:rPr lang="es-CL" sz="1600" dirty="0" smtClean="0">
                <a:latin typeface="+mn-lt"/>
              </a:rPr>
              <a:t>$</a:t>
            </a:r>
            <a:r>
              <a:rPr lang="es-CL" sz="1600" dirty="0" smtClean="0">
                <a:latin typeface="+mn-lt"/>
              </a:rPr>
              <a:t>16.934 </a:t>
            </a:r>
            <a:r>
              <a:rPr lang="es-CL" sz="1600" dirty="0" smtClean="0">
                <a:latin typeface="+mn-lt"/>
              </a:rPr>
              <a:t>millones adicionales para el pago de la deuda flotante del Ministerio.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</a:t>
            </a:r>
            <a:r>
              <a:rPr lang="es-CL" sz="1600" dirty="0" smtClean="0">
                <a:latin typeface="+mn-lt"/>
              </a:rPr>
              <a:t>acumulada al mes de </a:t>
            </a:r>
            <a:r>
              <a:rPr lang="es-CL" sz="1600" dirty="0" smtClean="0">
                <a:latin typeface="+mn-lt"/>
              </a:rPr>
              <a:t>Marzo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 smtClean="0">
                <a:latin typeface="+mn-lt"/>
              </a:rPr>
              <a:t>$179.566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que equivale a </a:t>
            </a:r>
            <a:r>
              <a:rPr lang="es-CL" sz="1600" dirty="0">
                <a:latin typeface="+mn-lt"/>
              </a:rPr>
              <a:t>un </a:t>
            </a:r>
            <a:r>
              <a:rPr lang="es-CL" sz="1600" b="1" dirty="0" smtClean="0">
                <a:latin typeface="+mn-lt"/>
              </a:rPr>
              <a:t>17%</a:t>
            </a:r>
            <a:r>
              <a:rPr lang="es-CL" sz="1600" dirty="0" smtClean="0">
                <a:latin typeface="+mn-lt"/>
              </a:rPr>
              <a:t> </a:t>
            </a:r>
            <a:r>
              <a:rPr lang="es-CL" sz="1600" dirty="0">
                <a:latin typeface="+mn-lt"/>
              </a:rPr>
              <a:t>respecto de la ley </a:t>
            </a:r>
            <a:r>
              <a:rPr lang="es-CL" sz="1600" dirty="0" smtClean="0">
                <a:latin typeface="+mn-lt"/>
              </a:rPr>
              <a:t>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Las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alcanzaron un gasto total de </a:t>
            </a:r>
            <a:r>
              <a:rPr lang="es-CL" sz="1600" dirty="0" smtClean="0"/>
              <a:t>$4.982 </a:t>
            </a:r>
            <a:r>
              <a:rPr lang="es-CL" sz="1600" dirty="0" smtClean="0"/>
              <a:t>millones </a:t>
            </a:r>
            <a:r>
              <a:rPr lang="es-CL" sz="1600" dirty="0" smtClean="0"/>
              <a:t>(8% </a:t>
            </a:r>
            <a:r>
              <a:rPr lang="es-CL" sz="1600" dirty="0" smtClean="0"/>
              <a:t>de ejecución presupuestaria) y las </a:t>
            </a:r>
            <a:r>
              <a:rPr lang="es-CL" sz="1600" b="1" dirty="0" smtClean="0"/>
              <a:t>transferencias de capital</a:t>
            </a:r>
            <a:r>
              <a:rPr lang="es-CL" sz="1600" dirty="0" smtClean="0"/>
              <a:t>, </a:t>
            </a:r>
            <a:r>
              <a:rPr lang="es-CL" sz="1600" dirty="0" smtClean="0"/>
              <a:t>$14.242 </a:t>
            </a:r>
            <a:r>
              <a:rPr lang="es-CL" sz="1600" dirty="0" smtClean="0"/>
              <a:t>millones </a:t>
            </a:r>
            <a:r>
              <a:rPr lang="es-CL" sz="1600" dirty="0" smtClean="0"/>
              <a:t>(9% </a:t>
            </a:r>
            <a:r>
              <a:rPr lang="es-CL" sz="1600" dirty="0" smtClean="0"/>
              <a:t>de ejecución presupuestaria).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1600" dirty="0" smtClean="0"/>
              <a:t>El gasto en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se presenta a continuación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la </a:t>
            </a:r>
            <a:r>
              <a:rPr lang="es-CL" sz="1600" b="1" dirty="0" smtClean="0"/>
              <a:t>Unidad Operativa de Control de Tránsito</a:t>
            </a:r>
            <a:r>
              <a:rPr lang="es-CL" sz="1600" dirty="0" smtClean="0"/>
              <a:t> alcanzó un total de </a:t>
            </a:r>
            <a:r>
              <a:rPr lang="es-CL" sz="1600" dirty="0" smtClean="0"/>
              <a:t>$332 </a:t>
            </a:r>
            <a:r>
              <a:rPr lang="es-CL" sz="1600" dirty="0" smtClean="0"/>
              <a:t>millones </a:t>
            </a:r>
            <a:r>
              <a:rPr lang="es-CL" sz="1600" dirty="0" smtClean="0"/>
              <a:t>(4% </a:t>
            </a:r>
            <a:r>
              <a:rPr lang="es-CL" sz="1600" dirty="0" smtClean="0"/>
              <a:t>de avance presupuestario).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el programa </a:t>
            </a:r>
            <a:r>
              <a:rPr lang="es-CL" sz="1600" b="1" dirty="0" smtClean="0"/>
              <a:t>Subsidio Nacional al Transporte Público</a:t>
            </a:r>
            <a:r>
              <a:rPr lang="es-CL" sz="1600" dirty="0" smtClean="0"/>
              <a:t>, se ejecutaron un total de </a:t>
            </a:r>
            <a:r>
              <a:rPr lang="es-CL" sz="1600" dirty="0" smtClean="0"/>
              <a:t>$138 </a:t>
            </a:r>
            <a:r>
              <a:rPr lang="es-CL" sz="1600" dirty="0" smtClean="0"/>
              <a:t>millones, que equivalen a un </a:t>
            </a:r>
            <a:r>
              <a:rPr lang="es-CL" sz="1600" dirty="0" smtClean="0"/>
              <a:t>2% </a:t>
            </a:r>
            <a:r>
              <a:rPr lang="es-CL" sz="1600" dirty="0" smtClean="0"/>
              <a:t>de la disponibilidad vigente al mes de </a:t>
            </a:r>
            <a:r>
              <a:rPr lang="es-CL" sz="1600" dirty="0" smtClean="0"/>
              <a:t>Marzo (parte del subsidio </a:t>
            </a:r>
            <a:r>
              <a:rPr lang="es-CL" sz="1600" dirty="0" smtClean="0"/>
              <a:t>permanente a regiones).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El programa </a:t>
            </a:r>
            <a:r>
              <a:rPr lang="es-CL" sz="1600" b="1" dirty="0" smtClean="0"/>
              <a:t>Transantiago</a:t>
            </a:r>
            <a:r>
              <a:rPr lang="es-CL" sz="1600" dirty="0" smtClean="0"/>
              <a:t> devengó un total de </a:t>
            </a:r>
            <a:r>
              <a:rPr lang="es-CL" sz="1600" dirty="0" smtClean="0"/>
              <a:t>$4.511 </a:t>
            </a:r>
            <a:r>
              <a:rPr lang="es-CL" sz="1600" dirty="0" smtClean="0"/>
              <a:t>millones, alcanzado un ejecución presupuestaria de </a:t>
            </a:r>
            <a:r>
              <a:rPr lang="es-CL" sz="1600" dirty="0" smtClean="0"/>
              <a:t>10%.</a:t>
            </a:r>
            <a:endParaRPr lang="es-CL" sz="1600" dirty="0" smtClean="0"/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el capítulo </a:t>
            </a:r>
            <a:r>
              <a:rPr lang="es-CL" sz="1600" b="1" dirty="0" smtClean="0"/>
              <a:t>SECTRA</a:t>
            </a:r>
            <a:r>
              <a:rPr lang="es-CL" sz="1600" dirty="0" smtClean="0"/>
              <a:t> </a:t>
            </a:r>
            <a:r>
              <a:rPr lang="es-CL" sz="1600" dirty="0" smtClean="0"/>
              <a:t>no se </a:t>
            </a:r>
            <a:r>
              <a:rPr lang="es-CL" sz="1600" dirty="0" smtClean="0"/>
              <a:t>gastaron </a:t>
            </a:r>
            <a:r>
              <a:rPr lang="es-CL" sz="1600" dirty="0" smtClean="0"/>
              <a:t>recursos para </a:t>
            </a:r>
            <a:r>
              <a:rPr lang="es-CL" sz="1600" dirty="0" smtClean="0"/>
              <a:t>proyectos de inversión.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 smtClean="0"/>
              <a:t>Respecto al </a:t>
            </a:r>
            <a:r>
              <a:rPr lang="es-CL" sz="1600" dirty="0"/>
              <a:t>P</a:t>
            </a:r>
            <a:r>
              <a:rPr lang="es-CL" sz="1600" dirty="0" smtClean="0"/>
              <a:t>rograma Subsidio </a:t>
            </a:r>
            <a:r>
              <a:rPr lang="es-CL" sz="1600" dirty="0"/>
              <a:t>Nacional al Transporte </a:t>
            </a:r>
            <a:r>
              <a:rPr lang="es-CL" sz="1600" dirty="0" smtClean="0"/>
              <a:t>Público, el subsidio al Transantiago, da cuenta lo que sigue: 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Permanente</a:t>
            </a:r>
            <a:r>
              <a:rPr lang="es-CL" sz="1600" dirty="0"/>
              <a:t>, un gasto total de </a:t>
            </a:r>
            <a:r>
              <a:rPr lang="es-CL" sz="1600" dirty="0" smtClean="0"/>
              <a:t>$84.524 </a:t>
            </a:r>
            <a:r>
              <a:rPr lang="es-CL" sz="1600" dirty="0"/>
              <a:t>millones </a:t>
            </a:r>
            <a:r>
              <a:rPr lang="es-CL" sz="1600" dirty="0" smtClean="0"/>
              <a:t>(38% </a:t>
            </a:r>
            <a:r>
              <a:rPr lang="es-CL" sz="1600" dirty="0"/>
              <a:t>de ejecución).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Transitorio</a:t>
            </a:r>
            <a:r>
              <a:rPr lang="es-CL" sz="1600" dirty="0"/>
              <a:t>, 0% de ejecución presupuestaria.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Adicional</a:t>
            </a:r>
            <a:r>
              <a:rPr lang="es-CL" sz="1600" dirty="0"/>
              <a:t>, 0% de ejecución presupuestaria</a:t>
            </a:r>
            <a:r>
              <a:rPr lang="es-CL" sz="1600" dirty="0" smtClean="0"/>
              <a:t>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Respecto al Programa Subsidio Nacional al Transporte Público, el subsidio permanente a regiones, da cuenta lo que sigue: </a:t>
            </a:r>
            <a:endParaRPr lang="es-CL" sz="1600" dirty="0" smtClean="0"/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 smtClean="0"/>
              <a:t>La asignación 24.01.512 Subsidio </a:t>
            </a:r>
            <a:r>
              <a:rPr lang="es-CL" sz="1600" b="1" dirty="0"/>
              <a:t>Nacional al Transporte Público</a:t>
            </a:r>
            <a:r>
              <a:rPr lang="es-CL" sz="1600" dirty="0"/>
              <a:t> (Tarifas a Regiones) presenta un gasto de </a:t>
            </a:r>
            <a:r>
              <a:rPr lang="es-CL" sz="1600" dirty="0" smtClean="0"/>
              <a:t>$32.487 </a:t>
            </a:r>
            <a:r>
              <a:rPr lang="es-CL" sz="1600" dirty="0"/>
              <a:t>millones con </a:t>
            </a:r>
            <a:r>
              <a:rPr lang="es-CL" sz="1600"/>
              <a:t>un </a:t>
            </a:r>
            <a:r>
              <a:rPr lang="es-CL" sz="1600" smtClean="0"/>
              <a:t>21% </a:t>
            </a:r>
            <a:r>
              <a:rPr lang="es-CL" sz="1600" dirty="0"/>
              <a:t>de </a:t>
            </a:r>
            <a:r>
              <a:rPr lang="es-CL" sz="1600" dirty="0" smtClean="0"/>
              <a:t>ejecución.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</a:t>
            </a:r>
            <a:r>
              <a:rPr lang="pt-BR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Regional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presupuestaria</a:t>
            </a: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9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210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949756"/>
              </p:ext>
            </p:extLst>
          </p:nvPr>
        </p:nvGraphicFramePr>
        <p:xfrm>
          <a:off x="386224" y="1772816"/>
          <a:ext cx="822960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Hoja de cálculo" r:id="rId3" imgW="7134157" imgH="2333715" progId="Excel.Sheet.8">
                  <p:embed/>
                </p:oleObj>
              </mc:Choice>
              <mc:Fallback>
                <p:oleObj name="Hoja de cálculo" r:id="rId3" imgW="7134157" imgH="23337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29600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19,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50432"/>
              </p:ext>
            </p:extLst>
          </p:nvPr>
        </p:nvGraphicFramePr>
        <p:xfrm>
          <a:off x="414336" y="1628800"/>
          <a:ext cx="8201488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Hoja de cálculo" r:id="rId4" imgW="8753543" imgH="2486025" progId="Excel.Sheet.8">
                  <p:embed/>
                </p:oleObj>
              </mc:Choice>
              <mc:Fallback>
                <p:oleObj name="Hoja de cálculo" r:id="rId4" imgW="8753543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2292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01: Secretaría y Administración General de Transporte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927698"/>
              </p:ext>
            </p:extLst>
          </p:nvPr>
        </p:nvGraphicFramePr>
        <p:xfrm>
          <a:off x="414336" y="1856209"/>
          <a:ext cx="8201487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Hoja de cálculo" r:id="rId3" imgW="7839143" imgH="3228975" progId="Excel.Sheet.8">
                  <p:embed/>
                </p:oleObj>
              </mc:Choice>
              <mc:Fallback>
                <p:oleObj name="Hoja de cálculo" r:id="rId3" imgW="7839143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56209"/>
                        <a:ext cx="8201487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941168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02: Empresa de los Ferrocarriles del Estado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430501"/>
              </p:ext>
            </p:extLst>
          </p:nvPr>
        </p:nvGraphicFramePr>
        <p:xfrm>
          <a:off x="509588" y="1640185"/>
          <a:ext cx="812482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Hoja de cálculo" r:id="rId3" imgW="8124757" imgH="3228975" progId="Excel.Sheet.8">
                  <p:embed/>
                </p:oleObj>
              </mc:Choice>
              <mc:Fallback>
                <p:oleObj name="Hoja de cálculo" r:id="rId3" imgW="81247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640185"/>
                        <a:ext cx="8124825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03: Transantiago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635188"/>
              </p:ext>
            </p:extLst>
          </p:nvPr>
        </p:nvGraphicFramePr>
        <p:xfrm>
          <a:off x="414336" y="1767433"/>
          <a:ext cx="820148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Hoja de cálculo" r:id="rId3" imgW="7581900" imgH="3533865" progId="Excel.Sheet.8">
                  <p:embed/>
                </p:oleObj>
              </mc:Choice>
              <mc:Fallback>
                <p:oleObj name="Hoja de cálculo" r:id="rId3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7433"/>
                        <a:ext cx="820148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806</Words>
  <Application>Microsoft Office PowerPoint</Application>
  <PresentationFormat>Presentación en pantalla (4:3)</PresentationFormat>
  <Paragraphs>80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1_Tema de Office</vt:lpstr>
      <vt:lpstr>Tema de Office</vt:lpstr>
      <vt:lpstr>Imagen de mapa de bits</vt:lpstr>
      <vt:lpstr>Hoja de cálculo de Microsoft Excel 97-2003</vt:lpstr>
      <vt:lpstr>EJECUCIÓN PRESUPUESTARIA ACUMULADA DE GASTOS al mes de Marzo de 2018 Partida 19: MINISTERIO DE TRANSPORTES Y TELECOMUNICACIONES</vt:lpstr>
      <vt:lpstr>Ejecución Presupuestaria de Gastos Acumulada al Mes de Marzo de 2018  Ministerio de Transportes y Telecomunicaciones</vt:lpstr>
      <vt:lpstr>Ejecución Presupuestaria de Gastos Acumulada al Mes de Marzo de 2018  Ministerio de Transportes y Telecomunicaciones</vt:lpstr>
      <vt:lpstr>Ejecución Presupuestaria de Gastos Acumulada al Mes de Marzo de 2018  Ministerio de Transportes y Telecomunicaciones</vt:lpstr>
      <vt:lpstr>Ejecución Presupuestaria de Gastos Acumulada al Mes de Marzo de 2018  Ministerio de Transportes y Telecomunicaciones</vt:lpstr>
      <vt:lpstr>Ejecución Presupuestaria de Gastos Acumulada al mes de Marzo de 2018  Partida 19,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174</cp:revision>
  <cp:lastPrinted>2017-05-12T12:49:10Z</cp:lastPrinted>
  <dcterms:created xsi:type="dcterms:W3CDTF">2016-06-23T13:38:47Z</dcterms:created>
  <dcterms:modified xsi:type="dcterms:W3CDTF">2018-07-31T19:49:16Z</dcterms:modified>
</cp:coreProperties>
</file>