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VIVIENDA Y URBANISMO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RECUPERACIÓN DE BARRIOS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C490B6-9D4F-467E-9441-8C78EF418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22973"/>
              </p:ext>
            </p:extLst>
          </p:nvPr>
        </p:nvGraphicFramePr>
        <p:xfrm>
          <a:off x="417746" y="1916832"/>
          <a:ext cx="8198079" cy="1872204"/>
        </p:xfrm>
        <a:graphic>
          <a:graphicData uri="http://schemas.openxmlformats.org/drawingml/2006/table">
            <a:tbl>
              <a:tblPr/>
              <a:tblGrid>
                <a:gridCol w="340012">
                  <a:extLst>
                    <a:ext uri="{9D8B030D-6E8A-4147-A177-3AD203B41FA5}">
                      <a16:colId xmlns:a16="http://schemas.microsoft.com/office/drawing/2014/main" val="1219842918"/>
                    </a:ext>
                  </a:extLst>
                </a:gridCol>
                <a:gridCol w="313857">
                  <a:extLst>
                    <a:ext uri="{9D8B030D-6E8A-4147-A177-3AD203B41FA5}">
                      <a16:colId xmlns:a16="http://schemas.microsoft.com/office/drawing/2014/main" val="3254937094"/>
                    </a:ext>
                  </a:extLst>
                </a:gridCol>
                <a:gridCol w="325482">
                  <a:extLst>
                    <a:ext uri="{9D8B030D-6E8A-4147-A177-3AD203B41FA5}">
                      <a16:colId xmlns:a16="http://schemas.microsoft.com/office/drawing/2014/main" val="2883845070"/>
                    </a:ext>
                  </a:extLst>
                </a:gridCol>
                <a:gridCol w="3033956">
                  <a:extLst>
                    <a:ext uri="{9D8B030D-6E8A-4147-A177-3AD203B41FA5}">
                      <a16:colId xmlns:a16="http://schemas.microsoft.com/office/drawing/2014/main" val="1955860856"/>
                    </a:ext>
                  </a:extLst>
                </a:gridCol>
                <a:gridCol w="697462">
                  <a:extLst>
                    <a:ext uri="{9D8B030D-6E8A-4147-A177-3AD203B41FA5}">
                      <a16:colId xmlns:a16="http://schemas.microsoft.com/office/drawing/2014/main" val="3805348226"/>
                    </a:ext>
                  </a:extLst>
                </a:gridCol>
                <a:gridCol w="697462">
                  <a:extLst>
                    <a:ext uri="{9D8B030D-6E8A-4147-A177-3AD203B41FA5}">
                      <a16:colId xmlns:a16="http://schemas.microsoft.com/office/drawing/2014/main" val="119306989"/>
                    </a:ext>
                  </a:extLst>
                </a:gridCol>
                <a:gridCol w="697462">
                  <a:extLst>
                    <a:ext uri="{9D8B030D-6E8A-4147-A177-3AD203B41FA5}">
                      <a16:colId xmlns:a16="http://schemas.microsoft.com/office/drawing/2014/main" val="1609810720"/>
                    </a:ext>
                  </a:extLst>
                </a:gridCol>
                <a:gridCol w="697462">
                  <a:extLst>
                    <a:ext uri="{9D8B030D-6E8A-4147-A177-3AD203B41FA5}">
                      <a16:colId xmlns:a16="http://schemas.microsoft.com/office/drawing/2014/main" val="2633897042"/>
                    </a:ext>
                  </a:extLst>
                </a:gridCol>
                <a:gridCol w="697462">
                  <a:extLst>
                    <a:ext uri="{9D8B030D-6E8A-4147-A177-3AD203B41FA5}">
                      <a16:colId xmlns:a16="http://schemas.microsoft.com/office/drawing/2014/main" val="86209493"/>
                    </a:ext>
                  </a:extLst>
                </a:gridCol>
                <a:gridCol w="697462">
                  <a:extLst>
                    <a:ext uri="{9D8B030D-6E8A-4147-A177-3AD203B41FA5}">
                      <a16:colId xmlns:a16="http://schemas.microsoft.com/office/drawing/2014/main" val="2376393676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18859"/>
                  </a:ext>
                </a:extLst>
              </a:tr>
              <a:tr h="282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0580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9.475.875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-20.190.510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757.999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4069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419.886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524612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143.554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70974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4356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678943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0612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25049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737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PARQUE METROPOLITANO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CD538B-1400-45DB-BB6B-30B4653DF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148317"/>
              </p:ext>
            </p:extLst>
          </p:nvPr>
        </p:nvGraphicFramePr>
        <p:xfrm>
          <a:off x="414336" y="1934607"/>
          <a:ext cx="8201486" cy="2928214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41433716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937820574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35452062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3670424413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78950070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13934619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903802570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753495143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32658293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4254973878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010013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2418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4.221.654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34220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1.692.287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02666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327.988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215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14897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3276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000404"/>
                  </a:ext>
                </a:extLst>
              </a:tr>
              <a:tr h="214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482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62376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91898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1353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2.198.748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13531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2.198.748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2395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3442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530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21A61F7-A71F-4E55-A005-98980A670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20072"/>
              </p:ext>
            </p:extLst>
          </p:nvPr>
        </p:nvGraphicFramePr>
        <p:xfrm>
          <a:off x="528176" y="1825627"/>
          <a:ext cx="8087647" cy="4297656"/>
        </p:xfrm>
        <a:graphic>
          <a:graphicData uri="http://schemas.openxmlformats.org/drawingml/2006/table">
            <a:tbl>
              <a:tblPr/>
              <a:tblGrid>
                <a:gridCol w="297231">
                  <a:extLst>
                    <a:ext uri="{9D8B030D-6E8A-4147-A177-3AD203B41FA5}">
                      <a16:colId xmlns:a16="http://schemas.microsoft.com/office/drawing/2014/main" val="2377921076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1778765237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1733319222"/>
                    </a:ext>
                  </a:extLst>
                </a:gridCol>
                <a:gridCol w="2666161">
                  <a:extLst>
                    <a:ext uri="{9D8B030D-6E8A-4147-A177-3AD203B41FA5}">
                      <a16:colId xmlns:a16="http://schemas.microsoft.com/office/drawing/2014/main" val="2282624468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763484061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332242858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1189835789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2314023663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3516288350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2898165621"/>
                    </a:ext>
                  </a:extLst>
                </a:gridCol>
              </a:tblGrid>
              <a:tr h="141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563834"/>
                  </a:ext>
                </a:extLst>
              </a:tr>
              <a:tr h="226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4689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106.571.121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1.189.345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20.896.900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1172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3.101.326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-11.662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811.065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59119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47.692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35888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1382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4630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79025"/>
                  </a:ext>
                </a:extLst>
              </a:tr>
              <a:tr h="172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69480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6423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9691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05209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1.984.909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87189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1.984.909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0638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8.609.583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82462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8.609.583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28563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51.833.646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9.417.024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9275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8.900.124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420672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5.043.111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41300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0939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25277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3.719.080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6142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73865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93741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16218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65518"/>
                  </a:ext>
                </a:extLst>
              </a:tr>
              <a:tr h="22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8464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0364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947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34BD35-21C4-42FA-9390-C9A33AA48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34679"/>
              </p:ext>
            </p:extLst>
          </p:nvPr>
        </p:nvGraphicFramePr>
        <p:xfrm>
          <a:off x="414336" y="1917260"/>
          <a:ext cx="8201486" cy="4439092"/>
        </p:xfrm>
        <a:graphic>
          <a:graphicData uri="http://schemas.openxmlformats.org/drawingml/2006/table">
            <a:tbl>
              <a:tblPr/>
              <a:tblGrid>
                <a:gridCol w="301413">
                  <a:extLst>
                    <a:ext uri="{9D8B030D-6E8A-4147-A177-3AD203B41FA5}">
                      <a16:colId xmlns:a16="http://schemas.microsoft.com/office/drawing/2014/main" val="1570489552"/>
                    </a:ext>
                  </a:extLst>
                </a:gridCol>
                <a:gridCol w="301413">
                  <a:extLst>
                    <a:ext uri="{9D8B030D-6E8A-4147-A177-3AD203B41FA5}">
                      <a16:colId xmlns:a16="http://schemas.microsoft.com/office/drawing/2014/main" val="93999337"/>
                    </a:ext>
                  </a:extLst>
                </a:gridCol>
                <a:gridCol w="301413">
                  <a:extLst>
                    <a:ext uri="{9D8B030D-6E8A-4147-A177-3AD203B41FA5}">
                      <a16:colId xmlns:a16="http://schemas.microsoft.com/office/drawing/2014/main" val="1625200897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195032806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58620449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685896896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991176531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2951487299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2099155736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541072697"/>
                    </a:ext>
                  </a:extLst>
                </a:gridCol>
              </a:tblGrid>
              <a:tr h="143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3761"/>
                  </a:ext>
                </a:extLst>
              </a:tr>
              <a:tr h="229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12103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66.566.940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1.463.443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9.277.681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69207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3.227.905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-22.023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808.073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59063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62.421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632641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629557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683136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7965"/>
                  </a:ext>
                </a:extLst>
              </a:tr>
              <a:tr h="20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549620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78445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2858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36397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65064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1.894.797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79584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1.894.797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926239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1.491.435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38772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1.491.435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36176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1.491.435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31752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17.354.764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4.928.548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111954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4.928.548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21088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1.324.559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59318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40521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1.052.538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17513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2.444.923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662179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69.882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47324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36.646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67855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227041"/>
                  </a:ext>
                </a:extLst>
              </a:tr>
              <a:tr h="135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23717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62909"/>
                  </a:ext>
                </a:extLst>
              </a:tr>
              <a:tr h="143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37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3F9991-E908-47E1-9337-C09C972DE6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928980"/>
              </p:ext>
            </p:extLst>
          </p:nvPr>
        </p:nvGraphicFramePr>
        <p:xfrm>
          <a:off x="528176" y="1934607"/>
          <a:ext cx="8087650" cy="4302702"/>
        </p:xfrm>
        <a:graphic>
          <a:graphicData uri="http://schemas.openxmlformats.org/drawingml/2006/table">
            <a:tbl>
              <a:tblPr/>
              <a:tblGrid>
                <a:gridCol w="297231">
                  <a:extLst>
                    <a:ext uri="{9D8B030D-6E8A-4147-A177-3AD203B41FA5}">
                      <a16:colId xmlns:a16="http://schemas.microsoft.com/office/drawing/2014/main" val="675994663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1053001729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3330161333"/>
                    </a:ext>
                  </a:extLst>
                </a:gridCol>
                <a:gridCol w="2666158">
                  <a:extLst>
                    <a:ext uri="{9D8B030D-6E8A-4147-A177-3AD203B41FA5}">
                      <a16:colId xmlns:a16="http://schemas.microsoft.com/office/drawing/2014/main" val="2915278315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3425189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984804473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05937980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2950022881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358735285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640263081"/>
                    </a:ext>
                  </a:extLst>
                </a:gridCol>
              </a:tblGrid>
              <a:tr h="149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55650"/>
                  </a:ext>
                </a:extLst>
              </a:tr>
              <a:tr h="239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668415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57.674.373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547.443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11.699.723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282555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2.429.128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-63.819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587.558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0722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91523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70483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360890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09781"/>
                  </a:ext>
                </a:extLst>
              </a:tr>
              <a:tr h="177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84677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31499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60874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597539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26.536.361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471.718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2.580.218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143950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26.536.361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471.718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2.580.218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25317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1.456.563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408084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1.456.563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869140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1.456.563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07110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6.962.328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762172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6.962.328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132796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1.140.675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02365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952688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1.344.631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51706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4.243.494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032995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153.869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162161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258979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463652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81118"/>
                  </a:ext>
                </a:extLst>
              </a:tr>
              <a:tr h="149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81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5B6CFB2-9DB6-4E7D-9777-14670FFE6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55065"/>
              </p:ext>
            </p:extLst>
          </p:nvPr>
        </p:nvGraphicFramePr>
        <p:xfrm>
          <a:off x="528177" y="1934607"/>
          <a:ext cx="8087646" cy="4421754"/>
        </p:xfrm>
        <a:graphic>
          <a:graphicData uri="http://schemas.openxmlformats.org/drawingml/2006/table">
            <a:tbl>
              <a:tblPr/>
              <a:tblGrid>
                <a:gridCol w="297229">
                  <a:extLst>
                    <a:ext uri="{9D8B030D-6E8A-4147-A177-3AD203B41FA5}">
                      <a16:colId xmlns:a16="http://schemas.microsoft.com/office/drawing/2014/main" val="303248712"/>
                    </a:ext>
                  </a:extLst>
                </a:gridCol>
                <a:gridCol w="297229">
                  <a:extLst>
                    <a:ext uri="{9D8B030D-6E8A-4147-A177-3AD203B41FA5}">
                      <a16:colId xmlns:a16="http://schemas.microsoft.com/office/drawing/2014/main" val="823488203"/>
                    </a:ext>
                  </a:extLst>
                </a:gridCol>
                <a:gridCol w="297229">
                  <a:extLst>
                    <a:ext uri="{9D8B030D-6E8A-4147-A177-3AD203B41FA5}">
                      <a16:colId xmlns:a16="http://schemas.microsoft.com/office/drawing/2014/main" val="771331902"/>
                    </a:ext>
                  </a:extLst>
                </a:gridCol>
                <a:gridCol w="2666160">
                  <a:extLst>
                    <a:ext uri="{9D8B030D-6E8A-4147-A177-3AD203B41FA5}">
                      <a16:colId xmlns:a16="http://schemas.microsoft.com/office/drawing/2014/main" val="1904353103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2241658594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3881615206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1880219038"/>
                    </a:ext>
                  </a:extLst>
                </a:gridCol>
                <a:gridCol w="713355">
                  <a:extLst>
                    <a:ext uri="{9D8B030D-6E8A-4147-A177-3AD203B41FA5}">
                      <a16:colId xmlns:a16="http://schemas.microsoft.com/office/drawing/2014/main" val="1741030957"/>
                    </a:ext>
                  </a:extLst>
                </a:gridCol>
                <a:gridCol w="713355">
                  <a:extLst>
                    <a:ext uri="{9D8B030D-6E8A-4147-A177-3AD203B41FA5}">
                      <a16:colId xmlns:a16="http://schemas.microsoft.com/office/drawing/2014/main" val="3464407096"/>
                    </a:ext>
                  </a:extLst>
                </a:gridCol>
                <a:gridCol w="713355">
                  <a:extLst>
                    <a:ext uri="{9D8B030D-6E8A-4147-A177-3AD203B41FA5}">
                      <a16:colId xmlns:a16="http://schemas.microsoft.com/office/drawing/2014/main" val="627554079"/>
                    </a:ext>
                  </a:extLst>
                </a:gridCol>
              </a:tblGrid>
              <a:tr h="141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944679"/>
                  </a:ext>
                </a:extLst>
              </a:tr>
              <a:tr h="225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95097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148.213.192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580.858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35.506.786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47588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2.990.299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-66.269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763.702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227962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833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89360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664595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230032"/>
                  </a:ext>
                </a:extLst>
              </a:tr>
              <a:tr h="178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4101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401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912530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62398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4.651.436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834346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4.651.436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08839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7.315.697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55164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7.315.697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260683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7.315.697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265384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77.355.654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21.831.120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96393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21.831.120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163900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6.610.004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203698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737337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8.864.230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352273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4.625.276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851612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235.380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890221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1.477.956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03399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76413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148792"/>
                  </a:ext>
                </a:extLst>
              </a:tr>
              <a:tr h="207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46960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76983"/>
                  </a:ext>
                </a:extLst>
              </a:tr>
              <a:tr h="14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667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A9CD36-C1EC-48A4-9FD4-1436EC1D7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023882"/>
              </p:ext>
            </p:extLst>
          </p:nvPr>
        </p:nvGraphicFramePr>
        <p:xfrm>
          <a:off x="422368" y="1844824"/>
          <a:ext cx="8193454" cy="4511513"/>
        </p:xfrm>
        <a:graphic>
          <a:graphicData uri="http://schemas.openxmlformats.org/drawingml/2006/table">
            <a:tbl>
              <a:tblPr/>
              <a:tblGrid>
                <a:gridCol w="301119">
                  <a:extLst>
                    <a:ext uri="{9D8B030D-6E8A-4147-A177-3AD203B41FA5}">
                      <a16:colId xmlns:a16="http://schemas.microsoft.com/office/drawing/2014/main" val="751183823"/>
                    </a:ext>
                  </a:extLst>
                </a:gridCol>
                <a:gridCol w="301119">
                  <a:extLst>
                    <a:ext uri="{9D8B030D-6E8A-4147-A177-3AD203B41FA5}">
                      <a16:colId xmlns:a16="http://schemas.microsoft.com/office/drawing/2014/main" val="2644200711"/>
                    </a:ext>
                  </a:extLst>
                </a:gridCol>
                <a:gridCol w="301119">
                  <a:extLst>
                    <a:ext uri="{9D8B030D-6E8A-4147-A177-3AD203B41FA5}">
                      <a16:colId xmlns:a16="http://schemas.microsoft.com/office/drawing/2014/main" val="87868350"/>
                    </a:ext>
                  </a:extLst>
                </a:gridCol>
                <a:gridCol w="2701042">
                  <a:extLst>
                    <a:ext uri="{9D8B030D-6E8A-4147-A177-3AD203B41FA5}">
                      <a16:colId xmlns:a16="http://schemas.microsoft.com/office/drawing/2014/main" val="228134306"/>
                    </a:ext>
                  </a:extLst>
                </a:gridCol>
                <a:gridCol w="806999">
                  <a:extLst>
                    <a:ext uri="{9D8B030D-6E8A-4147-A177-3AD203B41FA5}">
                      <a16:colId xmlns:a16="http://schemas.microsoft.com/office/drawing/2014/main" val="2387243642"/>
                    </a:ext>
                  </a:extLst>
                </a:gridCol>
                <a:gridCol w="806999">
                  <a:extLst>
                    <a:ext uri="{9D8B030D-6E8A-4147-A177-3AD203B41FA5}">
                      <a16:colId xmlns:a16="http://schemas.microsoft.com/office/drawing/2014/main" val="2527462700"/>
                    </a:ext>
                  </a:extLst>
                </a:gridCol>
                <a:gridCol w="806999">
                  <a:extLst>
                    <a:ext uri="{9D8B030D-6E8A-4147-A177-3AD203B41FA5}">
                      <a16:colId xmlns:a16="http://schemas.microsoft.com/office/drawing/2014/main" val="3425205884"/>
                    </a:ext>
                  </a:extLst>
                </a:gridCol>
                <a:gridCol w="722686">
                  <a:extLst>
                    <a:ext uri="{9D8B030D-6E8A-4147-A177-3AD203B41FA5}">
                      <a16:colId xmlns:a16="http://schemas.microsoft.com/office/drawing/2014/main" val="2435094761"/>
                    </a:ext>
                  </a:extLst>
                </a:gridCol>
                <a:gridCol w="722686">
                  <a:extLst>
                    <a:ext uri="{9D8B030D-6E8A-4147-A177-3AD203B41FA5}">
                      <a16:colId xmlns:a16="http://schemas.microsoft.com/office/drawing/2014/main" val="2904609471"/>
                    </a:ext>
                  </a:extLst>
                </a:gridCol>
                <a:gridCol w="722686">
                  <a:extLst>
                    <a:ext uri="{9D8B030D-6E8A-4147-A177-3AD203B41FA5}">
                      <a16:colId xmlns:a16="http://schemas.microsoft.com/office/drawing/2014/main" val="1787762074"/>
                    </a:ext>
                  </a:extLst>
                </a:gridCol>
              </a:tblGrid>
              <a:tr h="137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015020"/>
                  </a:ext>
                </a:extLst>
              </a:tr>
              <a:tr h="220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932460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237.146.169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4.686.668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48.748.660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009219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6.526.861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-96.326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1.738.741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301191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252.975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00349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378293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201.261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22597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826510,0%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826510,0%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781089"/>
                  </a:ext>
                </a:extLst>
              </a:tr>
              <a:tr h="12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826510,0%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826510,0%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12208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1.111.645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36346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47103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03812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869667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4.321.108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211673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4.321.108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491764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12.535.208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14088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12.535.208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148976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12.535.208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55050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123.479.169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29.603.779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46173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29.449.964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07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29192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8.231.784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75055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12896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9.411.948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621999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4.331.853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267931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268.197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86891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7.001.995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429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02223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153.815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928197"/>
                  </a:ext>
                </a:extLst>
              </a:tr>
              <a:tr h="17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153.815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6164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81610"/>
                  </a:ext>
                </a:extLst>
              </a:tr>
              <a:tr h="13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730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6E080C-85C7-48C1-B34D-FFE58A24D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149624"/>
              </p:ext>
            </p:extLst>
          </p:nvPr>
        </p:nvGraphicFramePr>
        <p:xfrm>
          <a:off x="414336" y="1934606"/>
          <a:ext cx="8201487" cy="4421742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720956221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38162453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806303097"/>
                    </a:ext>
                  </a:extLst>
                </a:gridCol>
                <a:gridCol w="2703690">
                  <a:extLst>
                    <a:ext uri="{9D8B030D-6E8A-4147-A177-3AD203B41FA5}">
                      <a16:colId xmlns:a16="http://schemas.microsoft.com/office/drawing/2014/main" val="191683331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079123402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655930133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50615163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506714987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4085051702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499711864"/>
                    </a:ext>
                  </a:extLst>
                </a:gridCol>
              </a:tblGrid>
              <a:tr h="139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364677"/>
                  </a:ext>
                </a:extLst>
              </a:tr>
              <a:tr h="2226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46274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88.266.587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1.005.387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29.422.380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74109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3.944.211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-4.490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1.032.406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969112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002534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006898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485282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246284"/>
                  </a:ext>
                </a:extLst>
              </a:tr>
              <a:tr h="122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134.517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1345170,0%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069293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02166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247556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182855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1.975.522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36069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1.975.522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736063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739653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437933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844604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67.328.510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24.666.117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61060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24.666.117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64926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693107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3.925.005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292533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936308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5.396.291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4932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9.640.362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621545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44899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5.630.841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231513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882700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242016"/>
                  </a:ext>
                </a:extLst>
              </a:tr>
              <a:tr h="180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075517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474448"/>
                  </a:ext>
                </a:extLst>
              </a:tr>
              <a:tr h="139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49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320207B-193A-4254-B874-D0CB4418B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101758"/>
              </p:ext>
            </p:extLst>
          </p:nvPr>
        </p:nvGraphicFramePr>
        <p:xfrm>
          <a:off x="467544" y="1934607"/>
          <a:ext cx="8118102" cy="4421752"/>
        </p:xfrm>
        <a:graphic>
          <a:graphicData uri="http://schemas.openxmlformats.org/drawingml/2006/table">
            <a:tbl>
              <a:tblPr/>
              <a:tblGrid>
                <a:gridCol w="298350">
                  <a:extLst>
                    <a:ext uri="{9D8B030D-6E8A-4147-A177-3AD203B41FA5}">
                      <a16:colId xmlns:a16="http://schemas.microsoft.com/office/drawing/2014/main" val="111619654"/>
                    </a:ext>
                  </a:extLst>
                </a:gridCol>
                <a:gridCol w="298350">
                  <a:extLst>
                    <a:ext uri="{9D8B030D-6E8A-4147-A177-3AD203B41FA5}">
                      <a16:colId xmlns:a16="http://schemas.microsoft.com/office/drawing/2014/main" val="2158052640"/>
                    </a:ext>
                  </a:extLst>
                </a:gridCol>
                <a:gridCol w="298350">
                  <a:extLst>
                    <a:ext uri="{9D8B030D-6E8A-4147-A177-3AD203B41FA5}">
                      <a16:colId xmlns:a16="http://schemas.microsoft.com/office/drawing/2014/main" val="1797511520"/>
                    </a:ext>
                  </a:extLst>
                </a:gridCol>
                <a:gridCol w="2676198">
                  <a:extLst>
                    <a:ext uri="{9D8B030D-6E8A-4147-A177-3AD203B41FA5}">
                      <a16:colId xmlns:a16="http://schemas.microsoft.com/office/drawing/2014/main" val="1034696539"/>
                    </a:ext>
                  </a:extLst>
                </a:gridCol>
                <a:gridCol w="799578">
                  <a:extLst>
                    <a:ext uri="{9D8B030D-6E8A-4147-A177-3AD203B41FA5}">
                      <a16:colId xmlns:a16="http://schemas.microsoft.com/office/drawing/2014/main" val="4023145203"/>
                    </a:ext>
                  </a:extLst>
                </a:gridCol>
                <a:gridCol w="799578">
                  <a:extLst>
                    <a:ext uri="{9D8B030D-6E8A-4147-A177-3AD203B41FA5}">
                      <a16:colId xmlns:a16="http://schemas.microsoft.com/office/drawing/2014/main" val="3929928176"/>
                    </a:ext>
                  </a:extLst>
                </a:gridCol>
                <a:gridCol w="799578">
                  <a:extLst>
                    <a:ext uri="{9D8B030D-6E8A-4147-A177-3AD203B41FA5}">
                      <a16:colId xmlns:a16="http://schemas.microsoft.com/office/drawing/2014/main" val="3827086044"/>
                    </a:ext>
                  </a:extLst>
                </a:gridCol>
                <a:gridCol w="716040">
                  <a:extLst>
                    <a:ext uri="{9D8B030D-6E8A-4147-A177-3AD203B41FA5}">
                      <a16:colId xmlns:a16="http://schemas.microsoft.com/office/drawing/2014/main" val="1046932325"/>
                    </a:ext>
                  </a:extLst>
                </a:gridCol>
                <a:gridCol w="716040">
                  <a:extLst>
                    <a:ext uri="{9D8B030D-6E8A-4147-A177-3AD203B41FA5}">
                      <a16:colId xmlns:a16="http://schemas.microsoft.com/office/drawing/2014/main" val="977293696"/>
                    </a:ext>
                  </a:extLst>
                </a:gridCol>
                <a:gridCol w="716040">
                  <a:extLst>
                    <a:ext uri="{9D8B030D-6E8A-4147-A177-3AD203B41FA5}">
                      <a16:colId xmlns:a16="http://schemas.microsoft.com/office/drawing/2014/main" val="3491803342"/>
                    </a:ext>
                  </a:extLst>
                </a:gridCol>
              </a:tblGrid>
              <a:tr h="128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65670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038601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184.375.681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1.053.899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45.584.582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17362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4.507.401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-44.915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1.187.436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134082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152.373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298745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983569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584639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117.052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55874"/>
                  </a:ext>
                </a:extLst>
              </a:tr>
              <a:tr h="166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117.052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801087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154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220545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66756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63285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7.476.713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7786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7.476.713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01662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13.260.573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89203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13.260.573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799963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13.260.573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779841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100.822.312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23.288.652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196925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23.241.515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350827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408.536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087062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116.448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608951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8.007.238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143057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279869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6.680.895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149416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4.303.603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877876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89.372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39027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3.633.713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31572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961590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08559"/>
                  </a:ext>
                </a:extLst>
              </a:tr>
              <a:tr h="186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47.137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46987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744137"/>
                  </a:ext>
                </a:extLst>
              </a:tr>
              <a:tr h="128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52" marR="6252" marT="6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52" marR="6252" marT="62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67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4066C2-701A-476D-9E6C-5ED20AEB3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37360"/>
              </p:ext>
            </p:extLst>
          </p:nvPr>
        </p:nvGraphicFramePr>
        <p:xfrm>
          <a:off x="528176" y="1934607"/>
          <a:ext cx="8087648" cy="4421747"/>
        </p:xfrm>
        <a:graphic>
          <a:graphicData uri="http://schemas.openxmlformats.org/drawingml/2006/table">
            <a:tbl>
              <a:tblPr/>
              <a:tblGrid>
                <a:gridCol w="297230">
                  <a:extLst>
                    <a:ext uri="{9D8B030D-6E8A-4147-A177-3AD203B41FA5}">
                      <a16:colId xmlns:a16="http://schemas.microsoft.com/office/drawing/2014/main" val="1705279867"/>
                    </a:ext>
                  </a:extLst>
                </a:gridCol>
                <a:gridCol w="297230">
                  <a:extLst>
                    <a:ext uri="{9D8B030D-6E8A-4147-A177-3AD203B41FA5}">
                      <a16:colId xmlns:a16="http://schemas.microsoft.com/office/drawing/2014/main" val="4032011004"/>
                    </a:ext>
                  </a:extLst>
                </a:gridCol>
                <a:gridCol w="297230">
                  <a:extLst>
                    <a:ext uri="{9D8B030D-6E8A-4147-A177-3AD203B41FA5}">
                      <a16:colId xmlns:a16="http://schemas.microsoft.com/office/drawing/2014/main" val="2907525072"/>
                    </a:ext>
                  </a:extLst>
                </a:gridCol>
                <a:gridCol w="2666162">
                  <a:extLst>
                    <a:ext uri="{9D8B030D-6E8A-4147-A177-3AD203B41FA5}">
                      <a16:colId xmlns:a16="http://schemas.microsoft.com/office/drawing/2014/main" val="2683318227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862529366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1349560726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1801289138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4146377774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354941420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647674810"/>
                    </a:ext>
                  </a:extLst>
                </a:gridCol>
              </a:tblGrid>
              <a:tr h="133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61700"/>
                  </a:ext>
                </a:extLst>
              </a:tr>
              <a:tr h="212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085054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322.961.874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838.290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102.485.518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123721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11.594.149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-154.292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3.074.700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298077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214.559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02214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338.710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106290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338.710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21540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455020,0%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455020,0%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839389"/>
                  </a:ext>
                </a:extLst>
              </a:tr>
              <a:tr h="155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455020,0%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455020,0%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75171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56415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484128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239973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55.049.152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13.494.298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32765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55.049.152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13.494.298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974719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8.768.008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970258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8.768.008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334763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1.949.706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560374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172.294.916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76.549.741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900806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76.549.741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3087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1.718.418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15493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244.342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866642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22.077.713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609086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936526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17.174.645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33415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16.068.502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427879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75.919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164569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19.173.537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373620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06339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56344"/>
                  </a:ext>
                </a:extLst>
              </a:tr>
              <a:tr h="195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219266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829517"/>
                  </a:ext>
                </a:extLst>
              </a:tr>
              <a:tr h="133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37" marR="6437" marT="64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37" marR="6437" marT="64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92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marzo ascendió a </a:t>
            </a:r>
            <a:r>
              <a:rPr lang="es-CL" sz="1600" b="1" dirty="0">
                <a:latin typeface="+mn-lt"/>
              </a:rPr>
              <a:t>$228.073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9,1%</a:t>
            </a:r>
            <a:r>
              <a:rPr lang="es-CL" sz="1600" dirty="0">
                <a:latin typeface="+mn-lt"/>
              </a:rPr>
              <a:t> respecto de la ley inicial, gasto levemente superior respecto a igual mes del año 2017 (0,6 puntos porcentuales).  La ejecución acumulada </a:t>
            </a:r>
            <a:r>
              <a:rPr lang="es-CL" sz="1600" dirty="0"/>
              <a:t>al primer trimestre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$572.256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22,7%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primer trimestre de 2018 un aumento consolidado del </a:t>
            </a:r>
            <a:r>
              <a:rPr lang="es-CL" sz="1600" b="1" dirty="0"/>
              <a:t>$2.347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$3.055 millones derivados de la aplicación de la Ley de Incentivo al Retiro.  A su vez, “transferencia de capital” y “gatos en personal” son los subtítulos que presentan las mayores reducciones en su presupuesto con un 0,2% ($3.090 millones) y 1% ($1.400 millones) respectivamente.  Esta última como ajuste a la aplicación de la Ley de Incentivo al Retiro.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59528E-D51B-4579-9550-6D5E79570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471126"/>
              </p:ext>
            </p:extLst>
          </p:nvPr>
        </p:nvGraphicFramePr>
        <p:xfrm>
          <a:off x="522268" y="1930138"/>
          <a:ext cx="8093560" cy="4283632"/>
        </p:xfrm>
        <a:graphic>
          <a:graphicData uri="http://schemas.openxmlformats.org/drawingml/2006/table">
            <a:tbl>
              <a:tblPr/>
              <a:tblGrid>
                <a:gridCol w="297448">
                  <a:extLst>
                    <a:ext uri="{9D8B030D-6E8A-4147-A177-3AD203B41FA5}">
                      <a16:colId xmlns:a16="http://schemas.microsoft.com/office/drawing/2014/main" val="3894368727"/>
                    </a:ext>
                  </a:extLst>
                </a:gridCol>
                <a:gridCol w="297448">
                  <a:extLst>
                    <a:ext uri="{9D8B030D-6E8A-4147-A177-3AD203B41FA5}">
                      <a16:colId xmlns:a16="http://schemas.microsoft.com/office/drawing/2014/main" val="2288357575"/>
                    </a:ext>
                  </a:extLst>
                </a:gridCol>
                <a:gridCol w="297448">
                  <a:extLst>
                    <a:ext uri="{9D8B030D-6E8A-4147-A177-3AD203B41FA5}">
                      <a16:colId xmlns:a16="http://schemas.microsoft.com/office/drawing/2014/main" val="3139925510"/>
                    </a:ext>
                  </a:extLst>
                </a:gridCol>
                <a:gridCol w="2668108">
                  <a:extLst>
                    <a:ext uri="{9D8B030D-6E8A-4147-A177-3AD203B41FA5}">
                      <a16:colId xmlns:a16="http://schemas.microsoft.com/office/drawing/2014/main" val="1880669653"/>
                    </a:ext>
                  </a:extLst>
                </a:gridCol>
                <a:gridCol w="797161">
                  <a:extLst>
                    <a:ext uri="{9D8B030D-6E8A-4147-A177-3AD203B41FA5}">
                      <a16:colId xmlns:a16="http://schemas.microsoft.com/office/drawing/2014/main" val="627026442"/>
                    </a:ext>
                  </a:extLst>
                </a:gridCol>
                <a:gridCol w="797161">
                  <a:extLst>
                    <a:ext uri="{9D8B030D-6E8A-4147-A177-3AD203B41FA5}">
                      <a16:colId xmlns:a16="http://schemas.microsoft.com/office/drawing/2014/main" val="2393488633"/>
                    </a:ext>
                  </a:extLst>
                </a:gridCol>
                <a:gridCol w="797161">
                  <a:extLst>
                    <a:ext uri="{9D8B030D-6E8A-4147-A177-3AD203B41FA5}">
                      <a16:colId xmlns:a16="http://schemas.microsoft.com/office/drawing/2014/main" val="2680738393"/>
                    </a:ext>
                  </a:extLst>
                </a:gridCol>
                <a:gridCol w="713875">
                  <a:extLst>
                    <a:ext uri="{9D8B030D-6E8A-4147-A177-3AD203B41FA5}">
                      <a16:colId xmlns:a16="http://schemas.microsoft.com/office/drawing/2014/main" val="1964426635"/>
                    </a:ext>
                  </a:extLst>
                </a:gridCol>
                <a:gridCol w="713875">
                  <a:extLst>
                    <a:ext uri="{9D8B030D-6E8A-4147-A177-3AD203B41FA5}">
                      <a16:colId xmlns:a16="http://schemas.microsoft.com/office/drawing/2014/main" val="638685189"/>
                    </a:ext>
                  </a:extLst>
                </a:gridCol>
                <a:gridCol w="713875">
                  <a:extLst>
                    <a:ext uri="{9D8B030D-6E8A-4147-A177-3AD203B41FA5}">
                      <a16:colId xmlns:a16="http://schemas.microsoft.com/office/drawing/2014/main" val="2153102108"/>
                    </a:ext>
                  </a:extLst>
                </a:gridCol>
              </a:tblGrid>
              <a:tr h="139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24178"/>
                  </a:ext>
                </a:extLst>
              </a:tr>
              <a:tr h="2231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889046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199.457.856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1.803.335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44.115.760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638558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3.699.090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932.932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430337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167.637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692931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141.240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141.240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60712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141.240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141.240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0190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134080,0%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25756"/>
                  </a:ext>
                </a:extLst>
              </a:tr>
              <a:tr h="15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134080,0%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33252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960205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568694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31062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3.703.764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088261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3.703.764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296009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8.130.567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24103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8.130.567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10691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8.130.567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106152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131.317.051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31.167.452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422645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31.167.452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188984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12.471.710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275389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517423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4.206.354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42718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11.145.946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186787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554.296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27530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2.789.146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14227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327199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41891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198855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855273"/>
                  </a:ext>
                </a:extLst>
              </a:tr>
              <a:tr h="139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538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BE35A7-2F06-4B64-ABE5-F3D1196F2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84571"/>
              </p:ext>
            </p:extLst>
          </p:nvPr>
        </p:nvGraphicFramePr>
        <p:xfrm>
          <a:off x="528176" y="1880177"/>
          <a:ext cx="8087646" cy="4476173"/>
        </p:xfrm>
        <a:graphic>
          <a:graphicData uri="http://schemas.openxmlformats.org/drawingml/2006/table">
            <a:tbl>
              <a:tblPr/>
              <a:tblGrid>
                <a:gridCol w="297230">
                  <a:extLst>
                    <a:ext uri="{9D8B030D-6E8A-4147-A177-3AD203B41FA5}">
                      <a16:colId xmlns:a16="http://schemas.microsoft.com/office/drawing/2014/main" val="2538877474"/>
                    </a:ext>
                  </a:extLst>
                </a:gridCol>
                <a:gridCol w="297230">
                  <a:extLst>
                    <a:ext uri="{9D8B030D-6E8A-4147-A177-3AD203B41FA5}">
                      <a16:colId xmlns:a16="http://schemas.microsoft.com/office/drawing/2014/main" val="463982242"/>
                    </a:ext>
                  </a:extLst>
                </a:gridCol>
                <a:gridCol w="297230">
                  <a:extLst>
                    <a:ext uri="{9D8B030D-6E8A-4147-A177-3AD203B41FA5}">
                      <a16:colId xmlns:a16="http://schemas.microsoft.com/office/drawing/2014/main" val="3318514897"/>
                    </a:ext>
                  </a:extLst>
                </a:gridCol>
                <a:gridCol w="2666160">
                  <a:extLst>
                    <a:ext uri="{9D8B030D-6E8A-4147-A177-3AD203B41FA5}">
                      <a16:colId xmlns:a16="http://schemas.microsoft.com/office/drawing/2014/main" val="3766540929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999745343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387420190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091720319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3928607002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2409181618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3872739737"/>
                    </a:ext>
                  </a:extLst>
                </a:gridCol>
              </a:tblGrid>
              <a:tr h="144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30293"/>
                  </a:ext>
                </a:extLst>
              </a:tr>
              <a:tr h="2321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24857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117.631.535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1.560.591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22.699.721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22658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4.262.142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1.073.432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162993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724.951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74.685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461763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756155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235328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95011"/>
                  </a:ext>
                </a:extLst>
              </a:tr>
              <a:tr h="19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538862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50172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181903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045101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4.224.402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52111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4.224.402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91330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516906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31765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85982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63.422.020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17.240.068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98820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17.240.068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318389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3.695.398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083214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059460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4.645.417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84632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5.919.841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015049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166.640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286104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2.812.772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037894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590320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84831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394355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09246"/>
                  </a:ext>
                </a:extLst>
              </a:tr>
              <a:tr h="14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73" marR="6973" marT="69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73" marR="6973" marT="69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26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F0F913-A4E0-40AC-ABB0-B4CEE56FE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544903"/>
              </p:ext>
            </p:extLst>
          </p:nvPr>
        </p:nvGraphicFramePr>
        <p:xfrm>
          <a:off x="509956" y="1934607"/>
          <a:ext cx="8105867" cy="4421733"/>
        </p:xfrm>
        <a:graphic>
          <a:graphicData uri="http://schemas.openxmlformats.org/drawingml/2006/table">
            <a:tbl>
              <a:tblPr/>
              <a:tblGrid>
                <a:gridCol w="297901">
                  <a:extLst>
                    <a:ext uri="{9D8B030D-6E8A-4147-A177-3AD203B41FA5}">
                      <a16:colId xmlns:a16="http://schemas.microsoft.com/office/drawing/2014/main" val="795969703"/>
                    </a:ext>
                  </a:extLst>
                </a:gridCol>
                <a:gridCol w="297901">
                  <a:extLst>
                    <a:ext uri="{9D8B030D-6E8A-4147-A177-3AD203B41FA5}">
                      <a16:colId xmlns:a16="http://schemas.microsoft.com/office/drawing/2014/main" val="2513458341"/>
                    </a:ext>
                  </a:extLst>
                </a:gridCol>
                <a:gridCol w="297901">
                  <a:extLst>
                    <a:ext uri="{9D8B030D-6E8A-4147-A177-3AD203B41FA5}">
                      <a16:colId xmlns:a16="http://schemas.microsoft.com/office/drawing/2014/main" val="86053078"/>
                    </a:ext>
                  </a:extLst>
                </a:gridCol>
                <a:gridCol w="2672165">
                  <a:extLst>
                    <a:ext uri="{9D8B030D-6E8A-4147-A177-3AD203B41FA5}">
                      <a16:colId xmlns:a16="http://schemas.microsoft.com/office/drawing/2014/main" val="4031426566"/>
                    </a:ext>
                  </a:extLst>
                </a:gridCol>
                <a:gridCol w="798373">
                  <a:extLst>
                    <a:ext uri="{9D8B030D-6E8A-4147-A177-3AD203B41FA5}">
                      <a16:colId xmlns:a16="http://schemas.microsoft.com/office/drawing/2014/main" val="4220930279"/>
                    </a:ext>
                  </a:extLst>
                </a:gridCol>
                <a:gridCol w="798373">
                  <a:extLst>
                    <a:ext uri="{9D8B030D-6E8A-4147-A177-3AD203B41FA5}">
                      <a16:colId xmlns:a16="http://schemas.microsoft.com/office/drawing/2014/main" val="277449644"/>
                    </a:ext>
                  </a:extLst>
                </a:gridCol>
                <a:gridCol w="798373">
                  <a:extLst>
                    <a:ext uri="{9D8B030D-6E8A-4147-A177-3AD203B41FA5}">
                      <a16:colId xmlns:a16="http://schemas.microsoft.com/office/drawing/2014/main" val="1347197312"/>
                    </a:ext>
                  </a:extLst>
                </a:gridCol>
                <a:gridCol w="714960">
                  <a:extLst>
                    <a:ext uri="{9D8B030D-6E8A-4147-A177-3AD203B41FA5}">
                      <a16:colId xmlns:a16="http://schemas.microsoft.com/office/drawing/2014/main" val="3058218030"/>
                    </a:ext>
                  </a:extLst>
                </a:gridCol>
                <a:gridCol w="714960">
                  <a:extLst>
                    <a:ext uri="{9D8B030D-6E8A-4147-A177-3AD203B41FA5}">
                      <a16:colId xmlns:a16="http://schemas.microsoft.com/office/drawing/2014/main" val="1589338620"/>
                    </a:ext>
                  </a:extLst>
                </a:gridCol>
                <a:gridCol w="714960">
                  <a:extLst>
                    <a:ext uri="{9D8B030D-6E8A-4147-A177-3AD203B41FA5}">
                      <a16:colId xmlns:a16="http://schemas.microsoft.com/office/drawing/2014/main" val="3161314105"/>
                    </a:ext>
                  </a:extLst>
                </a:gridCol>
              </a:tblGrid>
              <a:tr h="159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6391"/>
                  </a:ext>
                </a:extLst>
              </a:tr>
              <a:tr h="2555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17447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29.999.225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4.239.310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71197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2.626.514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636.032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96682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56.837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60045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58.337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042768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58.337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032201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666423"/>
                  </a:ext>
                </a:extLst>
              </a:tr>
              <a:tr h="18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4244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652401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4761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255899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8.942.545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671.908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877.635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61363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8.942.545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671.908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877.635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00337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84681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487011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403144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14.235.760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-762.266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2.358.733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14998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14.208.324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2.358.733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69012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1.356.003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837323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552.752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19597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4.573.995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437.527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77299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692670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239221"/>
                  </a:ext>
                </a:extLst>
              </a:tr>
              <a:tr h="151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816452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964487"/>
                  </a:ext>
                </a:extLst>
              </a:tr>
              <a:tr h="159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34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93F835-2681-4166-8FF9-63D8391C5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111245"/>
              </p:ext>
            </p:extLst>
          </p:nvPr>
        </p:nvGraphicFramePr>
        <p:xfrm>
          <a:off x="528176" y="1934606"/>
          <a:ext cx="8004266" cy="4421738"/>
        </p:xfrm>
        <a:graphic>
          <a:graphicData uri="http://schemas.openxmlformats.org/drawingml/2006/table">
            <a:tbl>
              <a:tblPr/>
              <a:tblGrid>
                <a:gridCol w="294167">
                  <a:extLst>
                    <a:ext uri="{9D8B030D-6E8A-4147-A177-3AD203B41FA5}">
                      <a16:colId xmlns:a16="http://schemas.microsoft.com/office/drawing/2014/main" val="3902567064"/>
                    </a:ext>
                  </a:extLst>
                </a:gridCol>
                <a:gridCol w="294167">
                  <a:extLst>
                    <a:ext uri="{9D8B030D-6E8A-4147-A177-3AD203B41FA5}">
                      <a16:colId xmlns:a16="http://schemas.microsoft.com/office/drawing/2014/main" val="42983777"/>
                    </a:ext>
                  </a:extLst>
                </a:gridCol>
                <a:gridCol w="294167">
                  <a:extLst>
                    <a:ext uri="{9D8B030D-6E8A-4147-A177-3AD203B41FA5}">
                      <a16:colId xmlns:a16="http://schemas.microsoft.com/office/drawing/2014/main" val="926454475"/>
                    </a:ext>
                  </a:extLst>
                </a:gridCol>
                <a:gridCol w="2638670">
                  <a:extLst>
                    <a:ext uri="{9D8B030D-6E8A-4147-A177-3AD203B41FA5}">
                      <a16:colId xmlns:a16="http://schemas.microsoft.com/office/drawing/2014/main" val="2004528380"/>
                    </a:ext>
                  </a:extLst>
                </a:gridCol>
                <a:gridCol w="788366">
                  <a:extLst>
                    <a:ext uri="{9D8B030D-6E8A-4147-A177-3AD203B41FA5}">
                      <a16:colId xmlns:a16="http://schemas.microsoft.com/office/drawing/2014/main" val="2275174155"/>
                    </a:ext>
                  </a:extLst>
                </a:gridCol>
                <a:gridCol w="788366">
                  <a:extLst>
                    <a:ext uri="{9D8B030D-6E8A-4147-A177-3AD203B41FA5}">
                      <a16:colId xmlns:a16="http://schemas.microsoft.com/office/drawing/2014/main" val="435124572"/>
                    </a:ext>
                  </a:extLst>
                </a:gridCol>
                <a:gridCol w="788366">
                  <a:extLst>
                    <a:ext uri="{9D8B030D-6E8A-4147-A177-3AD203B41FA5}">
                      <a16:colId xmlns:a16="http://schemas.microsoft.com/office/drawing/2014/main" val="1126445618"/>
                    </a:ext>
                  </a:extLst>
                </a:gridCol>
                <a:gridCol w="705999">
                  <a:extLst>
                    <a:ext uri="{9D8B030D-6E8A-4147-A177-3AD203B41FA5}">
                      <a16:colId xmlns:a16="http://schemas.microsoft.com/office/drawing/2014/main" val="2341803115"/>
                    </a:ext>
                  </a:extLst>
                </a:gridCol>
                <a:gridCol w="705999">
                  <a:extLst>
                    <a:ext uri="{9D8B030D-6E8A-4147-A177-3AD203B41FA5}">
                      <a16:colId xmlns:a16="http://schemas.microsoft.com/office/drawing/2014/main" val="3364612190"/>
                    </a:ext>
                  </a:extLst>
                </a:gridCol>
                <a:gridCol w="705999">
                  <a:extLst>
                    <a:ext uri="{9D8B030D-6E8A-4147-A177-3AD203B41FA5}">
                      <a16:colId xmlns:a16="http://schemas.microsoft.com/office/drawing/2014/main" val="501265957"/>
                    </a:ext>
                  </a:extLst>
                </a:gridCol>
              </a:tblGrid>
              <a:tr h="153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49624"/>
                  </a:ext>
                </a:extLst>
              </a:tr>
              <a:tr h="2450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845396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59.324.855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376.099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5.712.050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48038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2.735.402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693.741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243645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40.285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933650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02879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588405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56751"/>
                  </a:ext>
                </a:extLst>
              </a:tr>
              <a:tr h="194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031465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559019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29139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182959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1.538.137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146338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1.538.137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42242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524429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471672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89180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3.429.354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11516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3.429.354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318562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1.030.101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61590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38471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327.443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161869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1.964.954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647676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605357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106.856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453010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117635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723621"/>
                  </a:ext>
                </a:extLst>
              </a:tr>
              <a:tr h="153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08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REGIÓN METROPOLITANA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CCF203-7202-424C-B3A9-A63C5FD20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96372"/>
              </p:ext>
            </p:extLst>
          </p:nvPr>
        </p:nvGraphicFramePr>
        <p:xfrm>
          <a:off x="528176" y="1844824"/>
          <a:ext cx="8004262" cy="4446071"/>
        </p:xfrm>
        <a:graphic>
          <a:graphicData uri="http://schemas.openxmlformats.org/drawingml/2006/table">
            <a:tbl>
              <a:tblPr/>
              <a:tblGrid>
                <a:gridCol w="294166">
                  <a:extLst>
                    <a:ext uri="{9D8B030D-6E8A-4147-A177-3AD203B41FA5}">
                      <a16:colId xmlns:a16="http://schemas.microsoft.com/office/drawing/2014/main" val="574051774"/>
                    </a:ext>
                  </a:extLst>
                </a:gridCol>
                <a:gridCol w="294166">
                  <a:extLst>
                    <a:ext uri="{9D8B030D-6E8A-4147-A177-3AD203B41FA5}">
                      <a16:colId xmlns:a16="http://schemas.microsoft.com/office/drawing/2014/main" val="1144223887"/>
                    </a:ext>
                  </a:extLst>
                </a:gridCol>
                <a:gridCol w="294166">
                  <a:extLst>
                    <a:ext uri="{9D8B030D-6E8A-4147-A177-3AD203B41FA5}">
                      <a16:colId xmlns:a16="http://schemas.microsoft.com/office/drawing/2014/main" val="775071273"/>
                    </a:ext>
                  </a:extLst>
                </a:gridCol>
                <a:gridCol w="2638672">
                  <a:extLst>
                    <a:ext uri="{9D8B030D-6E8A-4147-A177-3AD203B41FA5}">
                      <a16:colId xmlns:a16="http://schemas.microsoft.com/office/drawing/2014/main" val="4145477206"/>
                    </a:ext>
                  </a:extLst>
                </a:gridCol>
                <a:gridCol w="788365">
                  <a:extLst>
                    <a:ext uri="{9D8B030D-6E8A-4147-A177-3AD203B41FA5}">
                      <a16:colId xmlns:a16="http://schemas.microsoft.com/office/drawing/2014/main" val="1574180505"/>
                    </a:ext>
                  </a:extLst>
                </a:gridCol>
                <a:gridCol w="788365">
                  <a:extLst>
                    <a:ext uri="{9D8B030D-6E8A-4147-A177-3AD203B41FA5}">
                      <a16:colId xmlns:a16="http://schemas.microsoft.com/office/drawing/2014/main" val="436874131"/>
                    </a:ext>
                  </a:extLst>
                </a:gridCol>
                <a:gridCol w="788365">
                  <a:extLst>
                    <a:ext uri="{9D8B030D-6E8A-4147-A177-3AD203B41FA5}">
                      <a16:colId xmlns:a16="http://schemas.microsoft.com/office/drawing/2014/main" val="398543125"/>
                    </a:ext>
                  </a:extLst>
                </a:gridCol>
                <a:gridCol w="705999">
                  <a:extLst>
                    <a:ext uri="{9D8B030D-6E8A-4147-A177-3AD203B41FA5}">
                      <a16:colId xmlns:a16="http://schemas.microsoft.com/office/drawing/2014/main" val="2002850723"/>
                    </a:ext>
                  </a:extLst>
                </a:gridCol>
                <a:gridCol w="705999">
                  <a:extLst>
                    <a:ext uri="{9D8B030D-6E8A-4147-A177-3AD203B41FA5}">
                      <a16:colId xmlns:a16="http://schemas.microsoft.com/office/drawing/2014/main" val="484834478"/>
                    </a:ext>
                  </a:extLst>
                </a:gridCol>
                <a:gridCol w="705999">
                  <a:extLst>
                    <a:ext uri="{9D8B030D-6E8A-4147-A177-3AD203B41FA5}">
                      <a16:colId xmlns:a16="http://schemas.microsoft.com/office/drawing/2014/main" val="716242034"/>
                    </a:ext>
                  </a:extLst>
                </a:gridCol>
              </a:tblGrid>
              <a:tr h="137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191469"/>
                  </a:ext>
                </a:extLst>
              </a:tr>
              <a:tr h="220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73303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518.836.690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8.107.126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113.369.090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49462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14.855.323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-254.010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3.806.469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455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412.749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02367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4412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557.346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427946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1.078.226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10782260,0%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71801"/>
                  </a:ext>
                </a:extLst>
              </a:tr>
              <a:tr h="194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1.078.226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10782260,0%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904443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04959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01666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28089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48.998.646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3.605.000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8.987.133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129109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48.998.646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3.605.000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8.987.133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22540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17.842.195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02677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17.842.195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72015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17.842.195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48926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273.688.666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81.242.318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751139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81.242.318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89707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84.525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376,7%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376,7%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67360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31.026.349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09758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146.067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547511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17.500.953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53263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24.170.224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4459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603375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8.314.200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752342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108223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5997"/>
                  </a:ext>
                </a:extLst>
              </a:tr>
              <a:tr h="178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83340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61901"/>
                  </a:ext>
                </a:extLst>
              </a:tr>
              <a:tr h="137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3F4E36-D333-4CC1-8FC5-4971E2C0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06807"/>
              </p:ext>
            </p:extLst>
          </p:nvPr>
        </p:nvGraphicFramePr>
        <p:xfrm>
          <a:off x="528176" y="1825623"/>
          <a:ext cx="8087646" cy="4530722"/>
        </p:xfrm>
        <a:graphic>
          <a:graphicData uri="http://schemas.openxmlformats.org/drawingml/2006/table">
            <a:tbl>
              <a:tblPr/>
              <a:tblGrid>
                <a:gridCol w="297231">
                  <a:extLst>
                    <a:ext uri="{9D8B030D-6E8A-4147-A177-3AD203B41FA5}">
                      <a16:colId xmlns:a16="http://schemas.microsoft.com/office/drawing/2014/main" val="1170700564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113768280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2378686910"/>
                    </a:ext>
                  </a:extLst>
                </a:gridCol>
                <a:gridCol w="2666160">
                  <a:extLst>
                    <a:ext uri="{9D8B030D-6E8A-4147-A177-3AD203B41FA5}">
                      <a16:colId xmlns:a16="http://schemas.microsoft.com/office/drawing/2014/main" val="1087147167"/>
                    </a:ext>
                  </a:extLst>
                </a:gridCol>
                <a:gridCol w="796577">
                  <a:extLst>
                    <a:ext uri="{9D8B030D-6E8A-4147-A177-3AD203B41FA5}">
                      <a16:colId xmlns:a16="http://schemas.microsoft.com/office/drawing/2014/main" val="807914760"/>
                    </a:ext>
                  </a:extLst>
                </a:gridCol>
                <a:gridCol w="796577">
                  <a:extLst>
                    <a:ext uri="{9D8B030D-6E8A-4147-A177-3AD203B41FA5}">
                      <a16:colId xmlns:a16="http://schemas.microsoft.com/office/drawing/2014/main" val="2853209707"/>
                    </a:ext>
                  </a:extLst>
                </a:gridCol>
                <a:gridCol w="796577">
                  <a:extLst>
                    <a:ext uri="{9D8B030D-6E8A-4147-A177-3AD203B41FA5}">
                      <a16:colId xmlns:a16="http://schemas.microsoft.com/office/drawing/2014/main" val="3624435643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758072711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1930939240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2733091136"/>
                    </a:ext>
                  </a:extLst>
                </a:gridCol>
              </a:tblGrid>
              <a:tr h="164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414041"/>
                  </a:ext>
                </a:extLst>
              </a:tr>
              <a:tr h="263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28794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63.470.725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1.013.986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12.922.448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20210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2.069.256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-11.655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552.997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74816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64.553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581439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53788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702782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2448"/>
                  </a:ext>
                </a:extLst>
              </a:tr>
              <a:tr h="153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353879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30850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59682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535759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3.354.980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346354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3.354.980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759459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944.793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12134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944.793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20448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944.793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30588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8.004.167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010748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8.004.167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17274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2.139.053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079270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1.947.384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415051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3.899.125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051523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5.690.384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-1.556.468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863429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77976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956783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20776"/>
                  </a:ext>
                </a:extLst>
              </a:tr>
              <a:tr h="164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81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F992909-E765-46A4-ADA9-18D55DFD0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41505"/>
              </p:ext>
            </p:extLst>
          </p:nvPr>
        </p:nvGraphicFramePr>
        <p:xfrm>
          <a:off x="528176" y="1934606"/>
          <a:ext cx="8087647" cy="4421747"/>
        </p:xfrm>
        <a:graphic>
          <a:graphicData uri="http://schemas.openxmlformats.org/drawingml/2006/table">
            <a:tbl>
              <a:tblPr/>
              <a:tblGrid>
                <a:gridCol w="297231">
                  <a:extLst>
                    <a:ext uri="{9D8B030D-6E8A-4147-A177-3AD203B41FA5}">
                      <a16:colId xmlns:a16="http://schemas.microsoft.com/office/drawing/2014/main" val="2250503460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2026462439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400910466"/>
                    </a:ext>
                  </a:extLst>
                </a:gridCol>
                <a:gridCol w="2666161">
                  <a:extLst>
                    <a:ext uri="{9D8B030D-6E8A-4147-A177-3AD203B41FA5}">
                      <a16:colId xmlns:a16="http://schemas.microsoft.com/office/drawing/2014/main" val="1089410981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260971790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3485964711"/>
                    </a:ext>
                  </a:extLst>
                </a:gridCol>
                <a:gridCol w="796578">
                  <a:extLst>
                    <a:ext uri="{9D8B030D-6E8A-4147-A177-3AD203B41FA5}">
                      <a16:colId xmlns:a16="http://schemas.microsoft.com/office/drawing/2014/main" val="1328264116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2032961854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672817519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2925860733"/>
                    </a:ext>
                  </a:extLst>
                </a:gridCol>
              </a:tblGrid>
              <a:tr h="147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633263"/>
                  </a:ext>
                </a:extLst>
              </a:tr>
              <a:tr h="236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171726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63.700.873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950.611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8.334.994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07929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2.084.760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540.245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705414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65.352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103126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02482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43237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246336"/>
                  </a:ext>
                </a:extLst>
              </a:tr>
              <a:tr h="192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619549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370595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941401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40355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9.754.722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783.789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755524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07495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9.690.896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812.823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783.789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125719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5.773.933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180591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5.773.933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6657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5.773.933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02042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12.634.384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1.113.845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48056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1.113.845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80902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882.740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752447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92733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157.433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554838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14066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501162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66636"/>
                  </a:ext>
                </a:extLst>
              </a:tr>
              <a:tr h="155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16233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792154"/>
                  </a:ext>
                </a:extLst>
              </a:tr>
              <a:tr h="147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52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50%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 Valparaíso, Biobío y Metropolitana de Santiago </a:t>
            </a:r>
            <a:r>
              <a:rPr lang="es-CL" sz="1600" dirty="0"/>
              <a:t>(que representan a su vez el 8%, 9%, 13% y 20% respectivamente), los que al mes de marzo alcanzaron niveles de ejecución de </a:t>
            </a:r>
            <a:r>
              <a:rPr lang="es-CL" sz="1600" b="1" dirty="0"/>
              <a:t>25,1%, 20,6%, 31,7% y 21,9%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del Lib. Bernardo O’Higgins (33,3%) y del Biobío (31,7%)</a:t>
            </a:r>
            <a:r>
              <a:rPr lang="es-CL" sz="1600" dirty="0"/>
              <a:t>.  Mientras que </a:t>
            </a:r>
            <a:r>
              <a:rPr lang="es-CL" sz="1600" b="1" dirty="0"/>
              <a:t>el Recuperación de Barrios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8%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20AD3B1-81D4-4C2C-B7F9-9B8B8CB6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320593"/>
              </p:ext>
            </p:extLst>
          </p:nvPr>
        </p:nvGraphicFramePr>
        <p:xfrm>
          <a:off x="414338" y="2007047"/>
          <a:ext cx="8201487" cy="2718096"/>
        </p:xfrm>
        <a:graphic>
          <a:graphicData uri="http://schemas.openxmlformats.org/drawingml/2006/table">
            <a:tbl>
              <a:tblPr/>
              <a:tblGrid>
                <a:gridCol w="876123">
                  <a:extLst>
                    <a:ext uri="{9D8B030D-6E8A-4147-A177-3AD203B41FA5}">
                      <a16:colId xmlns:a16="http://schemas.microsoft.com/office/drawing/2014/main" val="845327659"/>
                    </a:ext>
                  </a:extLst>
                </a:gridCol>
                <a:gridCol w="2506686">
                  <a:extLst>
                    <a:ext uri="{9D8B030D-6E8A-4147-A177-3AD203B41FA5}">
                      <a16:colId xmlns:a16="http://schemas.microsoft.com/office/drawing/2014/main" val="2615271165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2582700710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3468125530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1586259161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3042592018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1946328424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1699323343"/>
                    </a:ext>
                  </a:extLst>
                </a:gridCol>
              </a:tblGrid>
              <a:tr h="1861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426692"/>
                  </a:ext>
                </a:extLst>
              </a:tr>
              <a:tr h="29787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91078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2.520.247.845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2.347.574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572.256.586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819937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137.175.029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-1.399.942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35.007.561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58373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23.665.170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3.379.328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100456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3.055.496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3.055.486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1.986.309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19863090,0%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6302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384796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47749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4.131.505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1.552.063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5036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9.044.789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848.929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33025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443.035.308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2.300.570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68.960.019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8399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87.864.350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525453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1.293.592.512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-3.090.272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371.879.898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2464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776.307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55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27B6DCA-AE69-48A5-9F8B-CA38A8AB1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2122687"/>
            <a:ext cx="4085654" cy="252028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CABBDA5-910F-41B6-BB09-1677B227B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122687"/>
            <a:ext cx="4113769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E9B6F5E-9EB5-4384-A48D-5A913D8EE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1618"/>
              </p:ext>
            </p:extLst>
          </p:nvPr>
        </p:nvGraphicFramePr>
        <p:xfrm>
          <a:off x="414336" y="1700808"/>
          <a:ext cx="8201486" cy="3672409"/>
        </p:xfrm>
        <a:graphic>
          <a:graphicData uri="http://schemas.openxmlformats.org/drawingml/2006/table">
            <a:tbl>
              <a:tblPr/>
              <a:tblGrid>
                <a:gridCol w="237575">
                  <a:extLst>
                    <a:ext uri="{9D8B030D-6E8A-4147-A177-3AD203B41FA5}">
                      <a16:colId xmlns:a16="http://schemas.microsoft.com/office/drawing/2014/main" val="1491458552"/>
                    </a:ext>
                  </a:extLst>
                </a:gridCol>
                <a:gridCol w="237575">
                  <a:extLst>
                    <a:ext uri="{9D8B030D-6E8A-4147-A177-3AD203B41FA5}">
                      <a16:colId xmlns:a16="http://schemas.microsoft.com/office/drawing/2014/main" val="374196582"/>
                    </a:ext>
                  </a:extLst>
                </a:gridCol>
                <a:gridCol w="3604936">
                  <a:extLst>
                    <a:ext uri="{9D8B030D-6E8A-4147-A177-3AD203B41FA5}">
                      <a16:colId xmlns:a16="http://schemas.microsoft.com/office/drawing/2014/main" val="3207311760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1497556432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3762474616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2140727775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1031504032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2411562437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1142509307"/>
                    </a:ext>
                  </a:extLst>
                </a:gridCol>
              </a:tblGrid>
              <a:tr h="162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767095"/>
                  </a:ext>
                </a:extLst>
              </a:tr>
              <a:tr h="259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43579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224.804.430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-22.797.486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53.019.329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075572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200.571.846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-1.245.402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50.329.915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806091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1.931.415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03466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9.475.875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-20.190.510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757.999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87678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4.221.654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045176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106.571.121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1.189.345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20.896.900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05495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66.566.940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1.463.443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9.277.681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312021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57.674.373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547.443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11.699.723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69983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148.213.192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580.858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35.506.786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14158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237.146.169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4.686.668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48.748.660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265486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88.266.587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1.005.387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29.422.380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867994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184.375.681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1.053.899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45.584.582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283678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322.961.874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102.485.518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94110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199.457.856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1.803.335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44.115.760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08950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117.631.535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1.560.591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22.699.721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277461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29.999.225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4.239.310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8284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59.324.855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376.099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5.712.050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99542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518.836.690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8.107.126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113.369.090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05733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63.470.725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1.013.986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12.922.448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351829"/>
                  </a:ext>
                </a:extLst>
              </a:tr>
              <a:tr h="162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63.700.873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950.611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8.334.994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5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6FBE0D-2BA3-4B1C-B415-7F42C0FB7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860065"/>
              </p:ext>
            </p:extLst>
          </p:nvPr>
        </p:nvGraphicFramePr>
        <p:xfrm>
          <a:off x="414336" y="1916833"/>
          <a:ext cx="8210799" cy="4148421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939065780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2929504915"/>
                    </a:ext>
                  </a:extLst>
                </a:gridCol>
                <a:gridCol w="325988">
                  <a:extLst>
                    <a:ext uri="{9D8B030D-6E8A-4147-A177-3AD203B41FA5}">
                      <a16:colId xmlns:a16="http://schemas.microsoft.com/office/drawing/2014/main" val="4027272816"/>
                    </a:ext>
                  </a:extLst>
                </a:gridCol>
                <a:gridCol w="3038663">
                  <a:extLst>
                    <a:ext uri="{9D8B030D-6E8A-4147-A177-3AD203B41FA5}">
                      <a16:colId xmlns:a16="http://schemas.microsoft.com/office/drawing/2014/main" val="191376378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11647009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25449214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14540544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29744504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74343290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966050134"/>
                    </a:ext>
                  </a:extLst>
                </a:gridCol>
              </a:tblGrid>
              <a:tr h="168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618675"/>
                  </a:ext>
                </a:extLst>
              </a:tr>
              <a:tr h="269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75601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200.571.846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-1.245.402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50.329.915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05172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57.730.636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-488.885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14.504.390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515703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940.234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00123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10662230,0%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645454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41739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1.066.223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549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20716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4670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04246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4449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90551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45353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06671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053186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2.308.605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-1.912.740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497082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2.308.605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-1.912.740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625931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787.757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82365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94029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00428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71623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818274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770.212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96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501315-F264-4C78-B1A1-1D920B565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65033"/>
              </p:ext>
            </p:extLst>
          </p:nvPr>
        </p:nvGraphicFramePr>
        <p:xfrm>
          <a:off x="414336" y="1916832"/>
          <a:ext cx="8210799" cy="4351335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2035038077"/>
                    </a:ext>
                  </a:extLst>
                </a:gridCol>
                <a:gridCol w="314345">
                  <a:extLst>
                    <a:ext uri="{9D8B030D-6E8A-4147-A177-3AD203B41FA5}">
                      <a16:colId xmlns:a16="http://schemas.microsoft.com/office/drawing/2014/main" val="4176111546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3551424792"/>
                    </a:ext>
                  </a:extLst>
                </a:gridCol>
                <a:gridCol w="3038663">
                  <a:extLst>
                    <a:ext uri="{9D8B030D-6E8A-4147-A177-3AD203B41FA5}">
                      <a16:colId xmlns:a16="http://schemas.microsoft.com/office/drawing/2014/main" val="252234826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55804534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9263577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930270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0572366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500568754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572188697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371156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861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4.865.502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30351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53707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4.865.502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84731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28.165.809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49891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91.799.001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28.165.809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18605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808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28153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75420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26536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42078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35196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519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97187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316.140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5615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02990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2.132.041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01346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70.771.686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21.548.554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80132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3.030.845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3673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43048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2938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071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2505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5331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8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CAMPAMENTO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1D004C-62B3-4BAD-AF5C-8FE06BAC7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92498"/>
              </p:ext>
            </p:extLst>
          </p:nvPr>
        </p:nvGraphicFramePr>
        <p:xfrm>
          <a:off x="414336" y="1868116"/>
          <a:ext cx="8201489" cy="2208956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val="3399772710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val="1198051272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val="1092992112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val="3563241236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722285035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246870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442519354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448824922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761117731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675601066"/>
                    </a:ext>
                  </a:extLst>
                </a:gridCol>
              </a:tblGrid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29561"/>
                  </a:ext>
                </a:extLst>
              </a:tr>
              <a:tr h="280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626535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1.931.415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4446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82566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423448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07847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96532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731386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118706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1.763.212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81046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1.763.212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958315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1.763.212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405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9146</Words>
  <Application>Microsoft Office PowerPoint</Application>
  <PresentationFormat>Presentación en pantalla (4:3)</PresentationFormat>
  <Paragraphs>5734</Paragraphs>
  <Slides>26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18: MINISTERIO DEL VIVIENDA Y URBANISMO</vt:lpstr>
      <vt:lpstr>Ejecución Presupuestaria de Gastos Ministerio de Vivienda y Urbanismo acumulada al mes de marzo de 2018 </vt:lpstr>
      <vt:lpstr>Ejecución Presupuestaria de Gastos Ministerio de Vivienda y Urbanismo acumulada al mes de marzo de 2018 </vt:lpstr>
      <vt:lpstr>Ejecución Presupuestaria de Gastos  MINISTERIO DE VIVIENDA Y URBANISMO acumulada al mes de marzo de 2018 </vt:lpstr>
      <vt:lpstr>Ejecución Presupuestaria de Gastos  MINISTERIO DE VIVIENDA Y URBANISMO acumulada al mes de marzo de 2018 </vt:lpstr>
      <vt:lpstr>Ejecución Presupuestaria de Gastos Partida 18, Resumen por Capítulos acumulada al mes de marzo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193</cp:revision>
  <cp:lastPrinted>2017-06-20T21:34:02Z</cp:lastPrinted>
  <dcterms:created xsi:type="dcterms:W3CDTF">2016-06-23T13:38:47Z</dcterms:created>
  <dcterms:modified xsi:type="dcterms:W3CDTF">2018-08-07T22:10:29Z</dcterms:modified>
</cp:coreProperties>
</file>