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27-07-2018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7392725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8200647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6984506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2493631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2739623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9060142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8323787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</a:t>
            </a:r>
            <a:r>
              <a:rPr lang="es-CL" sz="2400" b="1" dirty="0" smtClean="0">
                <a:latin typeface="+mn-lt"/>
              </a:rPr>
              <a:t>PRESUPUESTARIA ACUMULADA </a:t>
            </a:r>
            <a:r>
              <a:rPr lang="es-CL" sz="2400" b="1" dirty="0" smtClean="0">
                <a:latin typeface="+mn-lt"/>
              </a:rPr>
              <a:t>DE </a:t>
            </a:r>
            <a:r>
              <a:rPr lang="es-CL" sz="2400" b="1" dirty="0" smtClean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M</a:t>
            </a:r>
            <a:r>
              <a:rPr lang="es-CL" sz="2400" b="1" cap="all" dirty="0" smtClean="0">
                <a:latin typeface="+mn-lt"/>
              </a:rPr>
              <a:t>arzo</a:t>
            </a:r>
            <a:r>
              <a:rPr lang="es-CL" sz="2400" b="1" dirty="0" smtClean="0">
                <a:latin typeface="+mn-lt"/>
              </a:rPr>
              <a:t> </a:t>
            </a:r>
            <a:r>
              <a:rPr lang="es-CL" sz="2400" b="1" dirty="0" smtClean="0">
                <a:latin typeface="+mn-lt"/>
              </a:rPr>
              <a:t>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mayo </a:t>
            </a:r>
            <a:r>
              <a:rPr lang="es-CL" b="1" dirty="0" smtClean="0">
                <a:solidFill>
                  <a:prstClr val="black"/>
                </a:solidFill>
              </a:rPr>
              <a:t>2018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968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NACIONAL DE GEOLOGÍA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204095"/>
              </p:ext>
            </p:extLst>
          </p:nvPr>
        </p:nvGraphicFramePr>
        <p:xfrm>
          <a:off x="383176" y="1744216"/>
          <a:ext cx="8210799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Hoja de cálculo" r:id="rId3" imgW="7858057" imgH="1828800" progId="Excel.Sheet.8">
                  <p:embed/>
                </p:oleObj>
              </mc:Choice>
              <mc:Fallback>
                <p:oleObj name="Hoja de cálculo" r:id="rId3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44216"/>
                        <a:ext cx="8210799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09689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DE SEGURIDAD MINERA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491634"/>
              </p:ext>
            </p:extLst>
          </p:nvPr>
        </p:nvGraphicFramePr>
        <p:xfrm>
          <a:off x="383176" y="1788790"/>
          <a:ext cx="829328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Hoja de cálculo" r:id="rId3" imgW="7858057" imgH="2000250" progId="Excel.Sheet.8">
                  <p:embed/>
                </p:oleObj>
              </mc:Choice>
              <mc:Fallback>
                <p:oleObj name="Hoja de cálculo" r:id="rId3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88790"/>
                        <a:ext cx="8293280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acumulada al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marzo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118.118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22%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no presenta gasto al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Marzo.</a:t>
            </a: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</a:t>
            </a:r>
            <a:r>
              <a:rPr lang="es-CL" sz="1600" dirty="0">
                <a:solidFill>
                  <a:prstClr val="black"/>
                </a:solidFill>
              </a:rPr>
              <a:t>el Programa de la Pequeña y Mediana </a:t>
            </a:r>
            <a:r>
              <a:rPr lang="es-CL" sz="1600" dirty="0" smtClean="0">
                <a:solidFill>
                  <a:prstClr val="black"/>
                </a:solidFill>
              </a:rPr>
              <a:t>Minería, la </a:t>
            </a:r>
            <a:r>
              <a:rPr lang="es-CL" sz="1600" dirty="0" smtClean="0">
                <a:solidFill>
                  <a:prstClr val="black"/>
                </a:solidFill>
              </a:rPr>
              <a:t>Transferencia para </a:t>
            </a:r>
            <a:r>
              <a:rPr lang="es-CL" sz="1600" b="1" dirty="0" smtClean="0">
                <a:solidFill>
                  <a:prstClr val="black"/>
                </a:solidFill>
              </a:rPr>
              <a:t>ENAMI</a:t>
            </a:r>
            <a:r>
              <a:rPr lang="es-CL" sz="1600" dirty="0" smtClean="0">
                <a:solidFill>
                  <a:prstClr val="black"/>
                </a:solidFill>
              </a:rPr>
              <a:t> </a:t>
            </a:r>
            <a:r>
              <a:rPr lang="es-CL" sz="1600" dirty="0" smtClean="0">
                <a:solidFill>
                  <a:prstClr val="black"/>
                </a:solidFill>
              </a:rPr>
              <a:t>por </a:t>
            </a:r>
            <a:r>
              <a:rPr lang="es-CL" sz="1600" dirty="0" smtClean="0">
                <a:solidFill>
                  <a:prstClr val="black"/>
                </a:solidFill>
              </a:rPr>
              <a:t>$5.600 </a:t>
            </a:r>
            <a:r>
              <a:rPr lang="es-CL" sz="1600" dirty="0" smtClean="0">
                <a:solidFill>
                  <a:prstClr val="black"/>
                </a:solidFill>
              </a:rPr>
              <a:t>millones, no ha ejecutado sus recursos.</a:t>
            </a:r>
            <a:endParaRPr lang="es-CL" sz="1600" dirty="0" smtClean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482960"/>
              </p:ext>
            </p:extLst>
          </p:nvPr>
        </p:nvGraphicFramePr>
        <p:xfrm>
          <a:off x="1847850" y="3645024"/>
          <a:ext cx="54483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Hoja de cálculo" r:id="rId3" imgW="5448300" imgH="1838235" progId="Excel.Sheet.12">
                  <p:embed/>
                </p:oleObj>
              </mc:Choice>
              <mc:Fallback>
                <p:oleObj name="Hoja de cálculo" r:id="rId3" imgW="5448300" imgH="18382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7850" y="3645024"/>
                        <a:ext cx="54483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552233"/>
              </p:ext>
            </p:extLst>
          </p:nvPr>
        </p:nvGraphicFramePr>
        <p:xfrm>
          <a:off x="467544" y="1745357"/>
          <a:ext cx="820891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Hoja de cálculo" r:id="rId3" imgW="7410585" imgH="1971675" progId="Excel.Sheet.8">
                  <p:embed/>
                </p:oleObj>
              </mc:Choice>
              <mc:Fallback>
                <p:oleObj name="Hoja de cálculo" r:id="rId3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45357"/>
                        <a:ext cx="820891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17,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573016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1719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298009"/>
              </p:ext>
            </p:extLst>
          </p:nvPr>
        </p:nvGraphicFramePr>
        <p:xfrm>
          <a:off x="395536" y="1628800"/>
          <a:ext cx="828092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Hoja de cálculo" r:id="rId4" imgW="9029700" imgH="1838235" progId="Excel.Sheet.8">
                  <p:embed/>
                </p:oleObj>
              </mc:Choice>
              <mc:Fallback>
                <p:oleObj name="Hoja de cálculo" r:id="rId4" imgW="9029700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28092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013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034791"/>
              </p:ext>
            </p:extLst>
          </p:nvPr>
        </p:nvGraphicFramePr>
        <p:xfrm>
          <a:off x="383176" y="1729333"/>
          <a:ext cx="8293279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Hoja de cálculo" r:id="rId3" imgW="7762943" imgH="3571875" progId="Excel.Sheet.8">
                  <p:embed/>
                </p:oleObj>
              </mc:Choice>
              <mc:Fallback>
                <p:oleObj name="Hoja de cálculo" r:id="rId3" imgW="7762943" imgH="3571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29333"/>
                        <a:ext cx="8293279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68131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3134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FOMENTO 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05508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93341"/>
              </p:ext>
            </p:extLst>
          </p:nvPr>
        </p:nvGraphicFramePr>
        <p:xfrm>
          <a:off x="467544" y="2000225"/>
          <a:ext cx="8156389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Hoja de cálculo" r:id="rId3" imgW="7562985" imgH="3228975" progId="Excel.Sheet.8">
                  <p:embed/>
                </p:oleObj>
              </mc:Choice>
              <mc:Fallback>
                <p:oleObj name="Hoja de cálculo" r:id="rId3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2000225"/>
                        <a:ext cx="8156389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33056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 COMISIÓN CHILENA DEL COBRE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18667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600821"/>
              </p:ext>
            </p:extLst>
          </p:nvPr>
        </p:nvGraphicFramePr>
        <p:xfrm>
          <a:off x="383176" y="1700808"/>
          <a:ext cx="8210799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Hoja de cálculo" r:id="rId3" imgW="8020185" imgH="2162265" progId="Excel.Sheet.8">
                  <p:embed/>
                </p:oleObj>
              </mc:Choice>
              <mc:Fallback>
                <p:oleObj name="Hoja de cálculo" r:id="rId3" imgW="8020185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10799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728171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SERVICIO NACIONAL DE GEOLOGÍA Y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403250"/>
              </p:ext>
            </p:extLst>
          </p:nvPr>
        </p:nvGraphicFramePr>
        <p:xfrm>
          <a:off x="383176" y="1760190"/>
          <a:ext cx="8210799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60190"/>
                        <a:ext cx="8210799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RED NACIONAL DE VIGILANCIA VOLCÁNICA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826191"/>
              </p:ext>
            </p:extLst>
          </p:nvPr>
        </p:nvGraphicFramePr>
        <p:xfrm>
          <a:off x="383176" y="1772816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Hoja de cálculo" r:id="rId3" imgW="7858057" imgH="2000250" progId="Excel.Sheet.8">
                  <p:embed/>
                </p:oleObj>
              </mc:Choice>
              <mc:Fallback>
                <p:oleObj name="Hoja de cálculo" r:id="rId3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427</Words>
  <Application>Microsoft Office PowerPoint</Application>
  <PresentationFormat>Presentación en pantalla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 de Microsoft Excel</vt:lpstr>
      <vt:lpstr>Hoja de cálculo de Microsoft Excel 97-2003</vt:lpstr>
      <vt:lpstr>EJECUCIÓN PRESUPUESTARIA ACUMULADA DE GASTOS AL MES DE Marzo DE 2018 PARTIDA 17: MINISTERIO DE MINERÍA</vt:lpstr>
      <vt:lpstr>Ejecución Presupuestaria de Gastos Acumulada al Mes de Marzo de 2018  Ministerio de Minería</vt:lpstr>
      <vt:lpstr>Ejecución Presupuestaria de Gastos Acumulada al Mes de Marzo de 2018  Partida 17 Ministerio de Minería</vt:lpstr>
      <vt:lpstr>Ejecución Presupuestaria de Gastos Acumulada al Mes de  Marzo de 2018  Partida 17,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EDIAZ</cp:lastModifiedBy>
  <cp:revision>22</cp:revision>
  <cp:lastPrinted>2016-08-01T14:48:41Z</cp:lastPrinted>
  <dcterms:created xsi:type="dcterms:W3CDTF">2016-08-01T14:34:00Z</dcterms:created>
  <dcterms:modified xsi:type="dcterms:W3CDTF">2018-07-27T15:20:11Z</dcterms:modified>
</cp:coreProperties>
</file>